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5.xml" ContentType="application/vnd.openxmlformats-officedocument.presentationml.tags+xml"/>
  <Override PartName="/ppt/notesSlides/notesSlide1.xml" ContentType="application/vnd.openxmlformats-officedocument.presentationml.notesSlide+xml"/>
  <Override PartName="/ppt/tags/tag56.xml" ContentType="application/vnd.openxmlformats-officedocument.presentationml.tags+xml"/>
  <Override PartName="/ppt/notesSlides/notesSlide2.xml" ContentType="application/vnd.openxmlformats-officedocument.presentationml.notesSlide+xml"/>
  <Override PartName="/ppt/tags/tag57.xml" ContentType="application/vnd.openxmlformats-officedocument.presentationml.tags+xml"/>
  <Override PartName="/ppt/notesSlides/notesSlide3.xml" ContentType="application/vnd.openxmlformats-officedocument.presentationml.notesSlide+xml"/>
  <Override PartName="/ppt/tags/tag58.xml" ContentType="application/vnd.openxmlformats-officedocument.presentationml.tags+xml"/>
  <Override PartName="/ppt/notesSlides/notesSlide4.xml" ContentType="application/vnd.openxmlformats-officedocument.presentationml.notesSlide+xml"/>
  <Override PartName="/ppt/tags/tag59.xml" ContentType="application/vnd.openxmlformats-officedocument.presentationml.tags+xml"/>
  <Override PartName="/ppt/notesSlides/notesSlide5.xml" ContentType="application/vnd.openxmlformats-officedocument.presentationml.notesSlide+xml"/>
  <Override PartName="/ppt/tags/tag60.xml" ContentType="application/vnd.openxmlformats-officedocument.presentationml.tags+xml"/>
  <Override PartName="/ppt/notesSlides/notesSlide6.xml" ContentType="application/vnd.openxmlformats-officedocument.presentationml.notesSlide+xml"/>
  <Override PartName="/ppt/tags/tag61.xml" ContentType="application/vnd.openxmlformats-officedocument.presentationml.tags+xml"/>
  <Override PartName="/ppt/notesSlides/notesSlide7.xml" ContentType="application/vnd.openxmlformats-officedocument.presentationml.notesSlide+xml"/>
  <Override PartName="/ppt/tags/tag62.xml" ContentType="application/vnd.openxmlformats-officedocument.presentationml.tags+xml"/>
  <Override PartName="/ppt/notesSlides/notesSlide8.xml" ContentType="application/vnd.openxmlformats-officedocument.presentationml.notesSlide+xml"/>
  <Override PartName="/ppt/tags/tag63.xml" ContentType="application/vnd.openxmlformats-officedocument.presentationml.tags+xml"/>
  <Override PartName="/ppt/notesSlides/notesSlide9.xml" ContentType="application/vnd.openxmlformats-officedocument.presentationml.notesSlide+xml"/>
  <Override PartName="/ppt/tags/tag64.xml" ContentType="application/vnd.openxmlformats-officedocument.presentationml.tags+xml"/>
  <Override PartName="/ppt/notesSlides/notesSlide10.xml" ContentType="application/vnd.openxmlformats-officedocument.presentationml.notesSlide+xml"/>
  <Override PartName="/ppt/tags/tag65.xml" ContentType="application/vnd.openxmlformats-officedocument.presentationml.tags+xml"/>
  <Override PartName="/ppt/notesSlides/notesSlide11.xml" ContentType="application/vnd.openxmlformats-officedocument.presentationml.notesSlide+xml"/>
  <Override PartName="/ppt/tags/tag66.xml" ContentType="application/vnd.openxmlformats-officedocument.presentationml.tags+xml"/>
  <Override PartName="/ppt/notesSlides/notesSlide12.xml" ContentType="application/vnd.openxmlformats-officedocument.presentationml.notesSlide+xml"/>
  <Override PartName="/ppt/tags/tag67.xml" ContentType="application/vnd.openxmlformats-officedocument.presentationml.tags+xml"/>
  <Override PartName="/ppt/notesSlides/notesSlide13.xml" ContentType="application/vnd.openxmlformats-officedocument.presentationml.notesSlide+xml"/>
  <Override PartName="/ppt/tags/tag68.xml" ContentType="application/vnd.openxmlformats-officedocument.presentationml.tags+xml"/>
  <Override PartName="/ppt/notesSlides/notesSlide14.xml" ContentType="application/vnd.openxmlformats-officedocument.presentationml.notesSlide+xml"/>
  <Override PartName="/ppt/tags/tag69.xml" ContentType="application/vnd.openxmlformats-officedocument.presentationml.tags+xml"/>
  <Override PartName="/ppt/notesSlides/notesSlide15.xml" ContentType="application/vnd.openxmlformats-officedocument.presentationml.notesSlide+xml"/>
  <Override PartName="/ppt/tags/tag70.xml" ContentType="application/vnd.openxmlformats-officedocument.presentationml.tags+xml"/>
  <Override PartName="/ppt/notesSlides/notesSlide16.xml" ContentType="application/vnd.openxmlformats-officedocument.presentationml.notesSlide+xml"/>
  <Override PartName="/ppt/tags/tag71.xml" ContentType="application/vnd.openxmlformats-officedocument.presentationml.tags+xml"/>
  <Override PartName="/ppt/notesSlides/notesSlide17.xml" ContentType="application/vnd.openxmlformats-officedocument.presentationml.notesSlide+xml"/>
  <Override PartName="/ppt/tags/tag72.xml" ContentType="application/vnd.openxmlformats-officedocument.presentationml.tags+xml"/>
  <Override PartName="/ppt/notesSlides/notesSlide18.xml" ContentType="application/vnd.openxmlformats-officedocument.presentationml.notesSlide+xml"/>
  <Override PartName="/ppt/tags/tag73.xml" ContentType="application/vnd.openxmlformats-officedocument.presentationml.tags+xml"/>
  <Override PartName="/ppt/notesSlides/notesSlide19.xml" ContentType="application/vnd.openxmlformats-officedocument.presentationml.notesSlide+xml"/>
  <Override PartName="/ppt/tags/tag74.xml" ContentType="application/vnd.openxmlformats-officedocument.presentationml.tags+xml"/>
  <Override PartName="/ppt/notesSlides/notesSlide20.xml" ContentType="application/vnd.openxmlformats-officedocument.presentationml.notesSlide+xml"/>
  <Override PartName="/ppt/tags/tag75.xml" ContentType="application/vnd.openxmlformats-officedocument.presentationml.tags+xml"/>
  <Override PartName="/ppt/notesSlides/notesSlide21.xml" ContentType="application/vnd.openxmlformats-officedocument.presentationml.notesSlide+xml"/>
  <Override PartName="/ppt/tags/tag76.xml" ContentType="application/vnd.openxmlformats-officedocument.presentationml.tags+xml"/>
  <Override PartName="/ppt/notesSlides/notesSlide22.xml" ContentType="application/vnd.openxmlformats-officedocument.presentationml.notesSlide+xml"/>
  <Override PartName="/ppt/tags/tag7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78.xml" ContentType="application/vnd.openxmlformats-officedocument.presentationml.tags+xml"/>
  <Override PartName="/ppt/notesSlides/notesSlide25.xml" ContentType="application/vnd.openxmlformats-officedocument.presentationml.notesSlide+xml"/>
  <Override PartName="/ppt/tags/tag79.xml" ContentType="application/vnd.openxmlformats-officedocument.presentationml.tags+xml"/>
  <Override PartName="/ppt/notesSlides/notesSlide26.xml" ContentType="application/vnd.openxmlformats-officedocument.presentationml.notesSlide+xml"/>
  <Override PartName="/ppt/tags/tag80.xml" ContentType="application/vnd.openxmlformats-officedocument.presentationml.tags+xml"/>
  <Override PartName="/ppt/notesSlides/notesSlide27.xml" ContentType="application/vnd.openxmlformats-officedocument.presentationml.notesSlide+xml"/>
  <Override PartName="/ppt/tags/tag81.xml" ContentType="application/vnd.openxmlformats-officedocument.presentationml.tags+xml"/>
  <Override PartName="/ppt/notesSlides/notesSlide28.xml" ContentType="application/vnd.openxmlformats-officedocument.presentationml.notesSlide+xml"/>
  <Override PartName="/ppt/tags/tag82.xml" ContentType="application/vnd.openxmlformats-officedocument.presentationml.tags+xml"/>
  <Override PartName="/ppt/notesSlides/notesSlide29.xml" ContentType="application/vnd.openxmlformats-officedocument.presentationml.notesSlide+xml"/>
  <Override PartName="/ppt/tags/tag83.xml" ContentType="application/vnd.openxmlformats-officedocument.presentationml.tags+xml"/>
  <Override PartName="/ppt/notesSlides/notesSlide30.xml" ContentType="application/vnd.openxmlformats-officedocument.presentationml.notesSlide+xml"/>
  <Override PartName="/ppt/tags/tag84.xml" ContentType="application/vnd.openxmlformats-officedocument.presentationml.tags+xml"/>
  <Override PartName="/ppt/notesSlides/notesSlide31.xml" ContentType="application/vnd.openxmlformats-officedocument.presentationml.notesSlide+xml"/>
  <Override PartName="/ppt/tags/tag85.xml" ContentType="application/vnd.openxmlformats-officedocument.presentationml.tags+xml"/>
  <Override PartName="/ppt/notesSlides/notesSlide32.xml" ContentType="application/vnd.openxmlformats-officedocument.presentationml.notesSlide+xml"/>
  <Override PartName="/ppt/tags/tag86.xml" ContentType="application/vnd.openxmlformats-officedocument.presentationml.tags+xml"/>
  <Override PartName="/ppt/notesSlides/notesSlide33.xml" ContentType="application/vnd.openxmlformats-officedocument.presentationml.notesSlide+xml"/>
  <Override PartName="/ppt/tags/tag87.xml" ContentType="application/vnd.openxmlformats-officedocument.presentationml.tags+xml"/>
  <Override PartName="/ppt/notesSlides/notesSlide34.xml" ContentType="application/vnd.openxmlformats-officedocument.presentationml.notesSlide+xml"/>
  <Override PartName="/ppt/tags/tag88.xml" ContentType="application/vnd.openxmlformats-officedocument.presentationml.tags+xml"/>
  <Override PartName="/ppt/notesSlides/notesSlide35.xml" ContentType="application/vnd.openxmlformats-officedocument.presentationml.notesSlide+xml"/>
  <Override PartName="/ppt/tags/tag89.xml" ContentType="application/vnd.openxmlformats-officedocument.presentationml.tags+xml"/>
  <Override PartName="/ppt/notesSlides/notesSlide36.xml" ContentType="application/vnd.openxmlformats-officedocument.presentationml.notesSlide+xml"/>
  <Override PartName="/ppt/tags/tag90.xml" ContentType="application/vnd.openxmlformats-officedocument.presentationml.tags+xml"/>
  <Override PartName="/ppt/notesSlides/notesSlide37.xml" ContentType="application/vnd.openxmlformats-officedocument.presentationml.notesSlide+xml"/>
  <Override PartName="/ppt/tags/tag91.xml" ContentType="application/vnd.openxmlformats-officedocument.presentationml.tags+xml"/>
  <Override PartName="/ppt/notesSlides/notesSlide38.xml" ContentType="application/vnd.openxmlformats-officedocument.presentationml.notesSlide+xml"/>
  <Override PartName="/ppt/tags/tag92.xml" ContentType="application/vnd.openxmlformats-officedocument.presentationml.tags+xml"/>
  <Override PartName="/ppt/notesSlides/notesSlide39.xml" ContentType="application/vnd.openxmlformats-officedocument.presentationml.notesSlide+xml"/>
  <Override PartName="/ppt/tags/tag93.xml" ContentType="application/vnd.openxmlformats-officedocument.presentationml.tags+xml"/>
  <Override PartName="/ppt/notesSlides/notesSlide40.xml" ContentType="application/vnd.openxmlformats-officedocument.presentationml.notesSlide+xml"/>
  <Override PartName="/ppt/tags/tag94.xml" ContentType="application/vnd.openxmlformats-officedocument.presentationml.tags+xml"/>
  <Override PartName="/ppt/notesSlides/notesSlide41.xml" ContentType="application/vnd.openxmlformats-officedocument.presentationml.notesSlide+xml"/>
  <Override PartName="/ppt/tags/tag95.xml" ContentType="application/vnd.openxmlformats-officedocument.presentationml.tags+xml"/>
  <Override PartName="/ppt/notesSlides/notesSlide42.xml" ContentType="application/vnd.openxmlformats-officedocument.presentationml.notesSlide+xml"/>
  <Override PartName="/ppt/tags/tag96.xml" ContentType="application/vnd.openxmlformats-officedocument.presentationml.tags+xml"/>
  <Override PartName="/ppt/notesSlides/notesSlide43.xml" ContentType="application/vnd.openxmlformats-officedocument.presentationml.notesSlide+xml"/>
  <Override PartName="/ppt/tags/tag97.xml" ContentType="application/vnd.openxmlformats-officedocument.presentationml.tags+xml"/>
  <Override PartName="/ppt/notesSlides/notesSlide44.xml" ContentType="application/vnd.openxmlformats-officedocument.presentationml.notesSlide+xml"/>
  <Override PartName="/ppt/tags/tag98.xml" ContentType="application/vnd.openxmlformats-officedocument.presentationml.tags+xml"/>
  <Override PartName="/ppt/notesSlides/notesSlide45.xml" ContentType="application/vnd.openxmlformats-officedocument.presentationml.notesSlide+xml"/>
  <Override PartName="/ppt/tags/tag99.xml" ContentType="application/vnd.openxmlformats-officedocument.presentationml.tags+xml"/>
  <Override PartName="/ppt/notesSlides/notesSlide46.xml" ContentType="application/vnd.openxmlformats-officedocument.presentationml.notesSlide+xml"/>
  <Override PartName="/ppt/tags/tag100.xml" ContentType="application/vnd.openxmlformats-officedocument.presentationml.tags+xml"/>
  <Override PartName="/ppt/notesSlides/notesSlide47.xml" ContentType="application/vnd.openxmlformats-officedocument.presentationml.notesSlide+xml"/>
  <Override PartName="/ppt/tags/tag101.xml" ContentType="application/vnd.openxmlformats-officedocument.presentationml.tags+xml"/>
  <Override PartName="/ppt/notesSlides/notesSlide48.xml" ContentType="application/vnd.openxmlformats-officedocument.presentationml.notesSlide+xml"/>
  <Override PartName="/ppt/tags/tag102.xml" ContentType="application/vnd.openxmlformats-officedocument.presentationml.tags+xml"/>
  <Override PartName="/ppt/notesSlides/notesSlide49.xml" ContentType="application/vnd.openxmlformats-officedocument.presentationml.notesSlide+xml"/>
  <Override PartName="/ppt/tags/tag103.xml" ContentType="application/vnd.openxmlformats-officedocument.presentationml.tags+xml"/>
  <Override PartName="/ppt/notesSlides/notesSlide50.xml" ContentType="application/vnd.openxmlformats-officedocument.presentationml.notesSlide+xml"/>
  <Override PartName="/ppt/tags/tag104.xml" ContentType="application/vnd.openxmlformats-officedocument.presentationml.tags+xml"/>
  <Override PartName="/ppt/notesSlides/notesSlide51.xml" ContentType="application/vnd.openxmlformats-officedocument.presentationml.notesSlide+xml"/>
  <Override PartName="/ppt/tags/tag105.xml" ContentType="application/vnd.openxmlformats-officedocument.presentationml.tags+xml"/>
  <Override PartName="/ppt/notesSlides/notesSlide52.xml" ContentType="application/vnd.openxmlformats-officedocument.presentationml.notesSlide+xml"/>
  <Override PartName="/ppt/tags/tag106.xml" ContentType="application/vnd.openxmlformats-officedocument.presentationml.tags+xml"/>
  <Override PartName="/ppt/notesSlides/notesSlide53.xml" ContentType="application/vnd.openxmlformats-officedocument.presentationml.notesSlide+xml"/>
  <Override PartName="/ppt/tags/tag107.xml" ContentType="application/vnd.openxmlformats-officedocument.presentationml.tags+xml"/>
  <Override PartName="/ppt/notesSlides/notesSlide54.xml" ContentType="application/vnd.openxmlformats-officedocument.presentationml.notesSlide+xml"/>
  <Override PartName="/ppt/tags/tag108.xml" ContentType="application/vnd.openxmlformats-officedocument.presentationml.tags+xml"/>
  <Override PartName="/ppt/notesSlides/notesSlide55.xml" ContentType="application/vnd.openxmlformats-officedocument.presentationml.notesSlide+xml"/>
  <Override PartName="/ppt/tags/tag109.xml" ContentType="application/vnd.openxmlformats-officedocument.presentationml.tags+xml"/>
  <Override PartName="/ppt/notesSlides/notesSlide56.xml" ContentType="application/vnd.openxmlformats-officedocument.presentationml.notesSlide+xml"/>
  <Override PartName="/ppt/tags/tag110.xml" ContentType="application/vnd.openxmlformats-officedocument.presentationml.tags+xml"/>
  <Override PartName="/ppt/notesSlides/notesSlide57.xml" ContentType="application/vnd.openxmlformats-officedocument.presentationml.notesSlide+xml"/>
  <Override PartName="/ppt/tags/tag111.xml" ContentType="application/vnd.openxmlformats-officedocument.presentationml.tags+xml"/>
  <Override PartName="/ppt/notesSlides/notesSlide58.xml" ContentType="application/vnd.openxmlformats-officedocument.presentationml.notesSlide+xml"/>
  <Override PartName="/ppt/tags/tag112.xml" ContentType="application/vnd.openxmlformats-officedocument.presentationml.tags+xml"/>
  <Override PartName="/ppt/notesSlides/notesSlide59.xml" ContentType="application/vnd.openxmlformats-officedocument.presentationml.notesSlide+xml"/>
  <Override PartName="/ppt/tags/tag113.xml" ContentType="application/vnd.openxmlformats-officedocument.presentationml.tags+xml"/>
  <Override PartName="/ppt/notesSlides/notesSlide60.xml" ContentType="application/vnd.openxmlformats-officedocument.presentationml.notesSlide+xml"/>
  <Override PartName="/ppt/tags/tag114.xml" ContentType="application/vnd.openxmlformats-officedocument.presentationml.tags+xml"/>
  <Override PartName="/ppt/notesSlides/notesSlide61.xml" ContentType="application/vnd.openxmlformats-officedocument.presentationml.notesSlide+xml"/>
  <Override PartName="/ppt/tags/tag115.xml" ContentType="application/vnd.openxmlformats-officedocument.presentationml.tags+xml"/>
  <Override PartName="/ppt/notesSlides/notesSlide62.xml" ContentType="application/vnd.openxmlformats-officedocument.presentationml.notesSlide+xml"/>
  <Override PartName="/ppt/tags/tag116.xml" ContentType="application/vnd.openxmlformats-officedocument.presentationml.tags+xml"/>
  <Override PartName="/ppt/notesSlides/notesSlide6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8" r:id="rId4"/>
  </p:sldMasterIdLst>
  <p:notesMasterIdLst>
    <p:notesMasterId r:id="rId68"/>
  </p:notesMasterIdLst>
  <p:handoutMasterIdLst>
    <p:handoutMasterId r:id="rId69"/>
  </p:handoutMasterIdLst>
  <p:sldIdLst>
    <p:sldId id="430" r:id="rId5"/>
    <p:sldId id="389" r:id="rId6"/>
    <p:sldId id="845" r:id="rId7"/>
    <p:sldId id="847" r:id="rId8"/>
    <p:sldId id="852" r:id="rId9"/>
    <p:sldId id="849" r:id="rId10"/>
    <p:sldId id="846" r:id="rId11"/>
    <p:sldId id="855" r:id="rId12"/>
    <p:sldId id="549" r:id="rId13"/>
    <p:sldId id="565" r:id="rId14"/>
    <p:sldId id="858" r:id="rId15"/>
    <p:sldId id="862" r:id="rId16"/>
    <p:sldId id="566" r:id="rId17"/>
    <p:sldId id="856" r:id="rId18"/>
    <p:sldId id="872" r:id="rId19"/>
    <p:sldId id="864" r:id="rId20"/>
    <p:sldId id="861" r:id="rId21"/>
    <p:sldId id="866" r:id="rId22"/>
    <p:sldId id="937" r:id="rId23"/>
    <p:sldId id="869" r:id="rId24"/>
    <p:sldId id="870" r:id="rId25"/>
    <p:sldId id="868" r:id="rId26"/>
    <p:sldId id="876" r:id="rId27"/>
    <p:sldId id="938" r:id="rId28"/>
    <p:sldId id="851" r:id="rId29"/>
    <p:sldId id="874" r:id="rId30"/>
    <p:sldId id="516" r:id="rId31"/>
    <p:sldId id="437" r:id="rId32"/>
    <p:sldId id="936" r:id="rId33"/>
    <p:sldId id="939" r:id="rId34"/>
    <p:sldId id="878" r:id="rId35"/>
    <p:sldId id="940" r:id="rId36"/>
    <p:sldId id="941" r:id="rId37"/>
    <p:sldId id="387" r:id="rId38"/>
    <p:sldId id="884" r:id="rId39"/>
    <p:sldId id="842" r:id="rId40"/>
    <p:sldId id="520" r:id="rId41"/>
    <p:sldId id="426" r:id="rId42"/>
    <p:sldId id="427" r:id="rId43"/>
    <p:sldId id="934" r:id="rId44"/>
    <p:sldId id="933" r:id="rId45"/>
    <p:sldId id="357" r:id="rId46"/>
    <p:sldId id="888" r:id="rId47"/>
    <p:sldId id="889" r:id="rId48"/>
    <p:sldId id="362" r:id="rId49"/>
    <p:sldId id="935" r:id="rId50"/>
    <p:sldId id="363" r:id="rId51"/>
    <p:sldId id="617" r:id="rId52"/>
    <p:sldId id="567" r:id="rId53"/>
    <p:sldId id="366" r:id="rId54"/>
    <p:sldId id="358" r:id="rId55"/>
    <p:sldId id="356" r:id="rId56"/>
    <p:sldId id="360" r:id="rId57"/>
    <p:sldId id="885" r:id="rId58"/>
    <p:sldId id="886" r:id="rId59"/>
    <p:sldId id="843" r:id="rId60"/>
    <p:sldId id="883" r:id="rId61"/>
    <p:sldId id="345" r:id="rId62"/>
    <p:sldId id="623" r:id="rId63"/>
    <p:sldId id="313" r:id="rId64"/>
    <p:sldId id="314" r:id="rId65"/>
    <p:sldId id="622" r:id="rId66"/>
    <p:sldId id="942" r:id="rId67"/>
  </p:sldIdLst>
  <p:sldSz cx="12192000" cy="6858000"/>
  <p:notesSz cx="7772400" cy="10058400"/>
  <p:custDataLst>
    <p:tags r:id="rId70"/>
  </p:custDataLst>
  <p:defaultTextStyle>
    <a:defPPr>
      <a:defRPr lang="en-US"/>
    </a:defPPr>
    <a:lvl1pPr marL="0" algn="l" defTabSz="228600" rtl="0" eaLnBrk="1" latinLnBrk="0" hangingPunct="1">
      <a:defRPr sz="1800" kern="1200">
        <a:solidFill>
          <a:schemeClr val="tx1"/>
        </a:solidFill>
        <a:latin typeface="+mn-lt"/>
        <a:ea typeface="+mn-ea"/>
        <a:cs typeface="+mn-cs"/>
      </a:defRPr>
    </a:lvl1pPr>
    <a:lvl2pPr marL="228600" algn="l" defTabSz="228600" rtl="0" eaLnBrk="1" latinLnBrk="0" hangingPunct="1">
      <a:defRPr sz="1800" kern="1200">
        <a:solidFill>
          <a:schemeClr val="tx1"/>
        </a:solidFill>
        <a:latin typeface="+mn-lt"/>
        <a:ea typeface="+mn-ea"/>
        <a:cs typeface="+mn-cs"/>
      </a:defRPr>
    </a:lvl2pPr>
    <a:lvl3pPr marL="457200" algn="l" defTabSz="228600" rtl="0" eaLnBrk="1" latinLnBrk="0" hangingPunct="1">
      <a:defRPr sz="1800" kern="1200">
        <a:solidFill>
          <a:schemeClr val="tx1"/>
        </a:solidFill>
        <a:latin typeface="+mn-lt"/>
        <a:ea typeface="+mn-ea"/>
        <a:cs typeface="+mn-cs"/>
      </a:defRPr>
    </a:lvl3pPr>
    <a:lvl4pPr marL="685800" algn="l" defTabSz="228600" rtl="0" eaLnBrk="1" latinLnBrk="0" hangingPunct="1">
      <a:defRPr sz="1800" kern="1200">
        <a:solidFill>
          <a:schemeClr val="tx1"/>
        </a:solidFill>
        <a:latin typeface="+mn-lt"/>
        <a:ea typeface="+mn-ea"/>
        <a:cs typeface="+mn-cs"/>
      </a:defRPr>
    </a:lvl4pPr>
    <a:lvl5pPr marL="914400" algn="l" defTabSz="228600" rtl="0" eaLnBrk="1" latinLnBrk="0" hangingPunct="1">
      <a:defRPr sz="1800" kern="1200">
        <a:solidFill>
          <a:schemeClr val="tx1"/>
        </a:solidFill>
        <a:latin typeface="+mn-lt"/>
        <a:ea typeface="+mn-ea"/>
        <a:cs typeface="+mn-cs"/>
      </a:defRPr>
    </a:lvl5pPr>
    <a:lvl6pPr marL="1143000" algn="l" defTabSz="228600" rtl="0" eaLnBrk="1" latinLnBrk="0" hangingPunct="1">
      <a:defRPr sz="1800" kern="1200">
        <a:solidFill>
          <a:schemeClr val="tx1"/>
        </a:solidFill>
        <a:latin typeface="+mn-lt"/>
        <a:ea typeface="+mn-ea"/>
        <a:cs typeface="+mn-cs"/>
      </a:defRPr>
    </a:lvl6pPr>
    <a:lvl7pPr marL="1371600" algn="l" defTabSz="228600" rtl="0" eaLnBrk="1" latinLnBrk="0" hangingPunct="1">
      <a:defRPr sz="1800" kern="1200">
        <a:solidFill>
          <a:schemeClr val="tx1"/>
        </a:solidFill>
        <a:latin typeface="+mn-lt"/>
        <a:ea typeface="+mn-ea"/>
        <a:cs typeface="+mn-cs"/>
      </a:defRPr>
    </a:lvl7pPr>
    <a:lvl8pPr marL="1600200" algn="l" defTabSz="228600" rtl="0" eaLnBrk="1" latinLnBrk="0" hangingPunct="1">
      <a:defRPr sz="1800" kern="1200">
        <a:solidFill>
          <a:schemeClr val="tx1"/>
        </a:solidFill>
        <a:latin typeface="+mn-lt"/>
        <a:ea typeface="+mn-ea"/>
        <a:cs typeface="+mn-cs"/>
      </a:defRPr>
    </a:lvl8pPr>
    <a:lvl9pPr marL="1828800" algn="l" defTabSz="2286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duction" id="{8ED36EF7-A085-4228-8560-E07EF88BBAD0}">
          <p14:sldIdLst>
            <p14:sldId id="430"/>
          </p14:sldIdLst>
        </p14:section>
        <p14:section name="Section 1: Networking basics" id="{EC2B8649-4DB3-434A-9315-3D30F9C328FB}">
          <p14:sldIdLst>
            <p14:sldId id="389"/>
            <p14:sldId id="845"/>
            <p14:sldId id="847"/>
            <p14:sldId id="852"/>
            <p14:sldId id="849"/>
            <p14:sldId id="846"/>
          </p14:sldIdLst>
        </p14:section>
        <p14:section name="Section 2: Amazon VPC" id="{47A7B0B6-0E80-414B-B025-41EEC97DBE24}">
          <p14:sldIdLst>
            <p14:sldId id="855"/>
            <p14:sldId id="549"/>
            <p14:sldId id="565"/>
            <p14:sldId id="858"/>
            <p14:sldId id="862"/>
            <p14:sldId id="566"/>
            <p14:sldId id="856"/>
            <p14:sldId id="872"/>
          </p14:sldIdLst>
        </p14:section>
        <p14:section name="Section 3: VPC networking" id="{537CCF0D-F924-40C6-8331-5BF6C88880FD}">
          <p14:sldIdLst>
            <p14:sldId id="864"/>
            <p14:sldId id="861"/>
            <p14:sldId id="866"/>
            <p14:sldId id="937"/>
            <p14:sldId id="869"/>
            <p14:sldId id="870"/>
            <p14:sldId id="868"/>
            <p14:sldId id="876"/>
            <p14:sldId id="938"/>
            <p14:sldId id="851"/>
            <p14:sldId id="874"/>
          </p14:sldIdLst>
        </p14:section>
        <p14:section name="Section 4: VPC security" id="{DA7D94CF-9D90-441C-8BD4-BD73E537CEA1}">
          <p14:sldIdLst>
            <p14:sldId id="516"/>
            <p14:sldId id="437"/>
            <p14:sldId id="936"/>
            <p14:sldId id="939"/>
            <p14:sldId id="878"/>
            <p14:sldId id="940"/>
            <p14:sldId id="941"/>
            <p14:sldId id="387"/>
            <p14:sldId id="884"/>
            <p14:sldId id="842"/>
          </p14:sldIdLst>
        </p14:section>
        <p14:section name="Lab" id="{746FA424-01B3-4948-AE1C-C5829EBD38B3}">
          <p14:sldIdLst>
            <p14:sldId id="520"/>
            <p14:sldId id="426"/>
            <p14:sldId id="427"/>
            <p14:sldId id="934"/>
          </p14:sldIdLst>
        </p14:section>
        <p14:section name="Section 5: Amazon Route 53" id="{ED266FA6-DD09-42AC-85D3-47ABD6A84DE7}">
          <p14:sldIdLst>
            <p14:sldId id="933"/>
            <p14:sldId id="357"/>
            <p14:sldId id="888"/>
            <p14:sldId id="889"/>
            <p14:sldId id="362"/>
            <p14:sldId id="935"/>
            <p14:sldId id="363"/>
            <p14:sldId id="617"/>
          </p14:sldIdLst>
        </p14:section>
        <p14:section name="Section 6: Amazon CloudFront" id="{17738854-7C8C-4C83-B26E-9144F9B58A4A}">
          <p14:sldIdLst>
            <p14:sldId id="567"/>
            <p14:sldId id="366"/>
            <p14:sldId id="358"/>
            <p14:sldId id="356"/>
            <p14:sldId id="360"/>
            <p14:sldId id="885"/>
            <p14:sldId id="886"/>
            <p14:sldId id="843"/>
          </p14:sldIdLst>
        </p14:section>
        <p14:section name="Module wrap-up" id="{70614E77-D85E-4B8E-BB03-196D63A06E53}">
          <p14:sldIdLst>
            <p14:sldId id="883"/>
            <p14:sldId id="345"/>
            <p14:sldId id="623"/>
            <p14:sldId id="313"/>
            <p14:sldId id="314"/>
            <p14:sldId id="622"/>
            <p14:sldId id="94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ding, Katrina" initials="SK" lastIdx="9" clrIdx="0">
    <p:extLst>
      <p:ext uri="{19B8F6BF-5375-455C-9EA6-DF929625EA0E}">
        <p15:presenceInfo xmlns:p15="http://schemas.microsoft.com/office/powerpoint/2012/main" userId="S-1-5-21-1407069837-2091007605-538272213-31813507" providerId="AD"/>
      </p:ext>
    </p:extLst>
  </p:cmAuthor>
  <p:cmAuthor id="2" name="Raymond, Patty" initials="RP" lastIdx="2" clrIdx="1">
    <p:extLst>
      <p:ext uri="{19B8F6BF-5375-455C-9EA6-DF929625EA0E}">
        <p15:presenceInfo xmlns:p15="http://schemas.microsoft.com/office/powerpoint/2012/main" userId="S-1-5-21-1407069837-2091007605-538272213-2935585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F34060-8297-4BFD-AEF7-A0586C8B1A51}" v="4" dt="2022-05-19T15:25:46.9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75806"/>
  </p:normalViewPr>
  <p:slideViewPr>
    <p:cSldViewPr snapToGrid="0" snapToObjects="1">
      <p:cViewPr varScale="1">
        <p:scale>
          <a:sx n="48" d="100"/>
          <a:sy n="48" d="100"/>
        </p:scale>
        <p:origin x="1364" y="28"/>
      </p:cViewPr>
      <p:guideLst/>
    </p:cSldViewPr>
  </p:slideViewPr>
  <p:notesTextViewPr>
    <p:cViewPr>
      <p:scale>
        <a:sx n="1" d="1"/>
        <a:sy n="1" d="1"/>
      </p:scale>
      <p:origin x="0" y="0"/>
    </p:cViewPr>
  </p:notesTextViewPr>
  <p:notesViewPr>
    <p:cSldViewPr snapToGrid="0" snapToObjects="1">
      <p:cViewPr varScale="1">
        <p:scale>
          <a:sx n="73" d="100"/>
          <a:sy n="73" d="100"/>
        </p:scale>
        <p:origin x="1912"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gs" Target="tags/tag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C71C26-B7E3-40D9-AFFC-56E1F3330FC0}"/>
              </a:ext>
            </a:extLst>
          </p:cNvPr>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354C10F-87CF-4634-B8A1-405F2079FC0A}"/>
              </a:ext>
            </a:extLst>
          </p:cNvPr>
          <p:cNvSpPr>
            <a:spLocks noGrp="1"/>
          </p:cNvSpPr>
          <p:nvPr>
            <p:ph type="dt" sz="quarter" idx="1"/>
          </p:nvPr>
        </p:nvSpPr>
        <p:spPr>
          <a:xfrm>
            <a:off x="4402138" y="0"/>
            <a:ext cx="3368675" cy="504825"/>
          </a:xfrm>
          <a:prstGeom prst="rect">
            <a:avLst/>
          </a:prstGeom>
        </p:spPr>
        <p:txBody>
          <a:bodyPr vert="horz" lIns="91440" tIns="45720" rIns="91440" bIns="45720" rtlCol="0"/>
          <a:lstStyle>
            <a:lvl1pPr algn="r">
              <a:defRPr sz="1200"/>
            </a:lvl1pPr>
          </a:lstStyle>
          <a:p>
            <a:fld id="{287BC065-D7D7-4497-9D0A-D0D4CA488C61}" type="datetimeFigureOut">
              <a:rPr lang="en-US" smtClean="0"/>
              <a:t>8/22/2025</a:t>
            </a:fld>
            <a:endParaRPr lang="en-US"/>
          </a:p>
        </p:txBody>
      </p:sp>
      <p:sp>
        <p:nvSpPr>
          <p:cNvPr id="4" name="Footer Placeholder 3">
            <a:extLst>
              <a:ext uri="{FF2B5EF4-FFF2-40B4-BE49-F238E27FC236}">
                <a16:creationId xmlns:a16="http://schemas.microsoft.com/office/drawing/2014/main" id="{C12E5DC8-58CF-4AB2-B263-F2D72A48CB76}"/>
              </a:ext>
            </a:extLst>
          </p:cNvPr>
          <p:cNvSpPr>
            <a:spLocks noGrp="1"/>
          </p:cNvSpPr>
          <p:nvPr>
            <p:ph type="ftr" sz="quarter" idx="2"/>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0175017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23FEB481-3FFF-9402-32FB-35A413DA2369}"/>
              </a:ext>
            </a:extLst>
          </p:cNvPr>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9" name="Footer Placeholder 8">
            <a:extLst>
              <a:ext uri="{FF2B5EF4-FFF2-40B4-BE49-F238E27FC236}">
                <a16:creationId xmlns:a16="http://schemas.microsoft.com/office/drawing/2014/main" id="{7BA6DAAE-3979-1755-E07E-885267A35FC3}"/>
              </a:ext>
            </a:extLst>
          </p:cNvPr>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10" name="Slide Image Placeholder 9">
            <a:extLst>
              <a:ext uri="{FF2B5EF4-FFF2-40B4-BE49-F238E27FC236}">
                <a16:creationId xmlns:a16="http://schemas.microsoft.com/office/drawing/2014/main" id="{FF34722E-7AAC-0631-D04B-6DEAFF55D470}"/>
              </a:ext>
            </a:extLst>
          </p:cNvPr>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n-US"/>
          </a:p>
        </p:txBody>
      </p:sp>
      <p:sp>
        <p:nvSpPr>
          <p:cNvPr id="11" name="Slide Number Placeholder 10">
            <a:extLst>
              <a:ext uri="{FF2B5EF4-FFF2-40B4-BE49-F238E27FC236}">
                <a16:creationId xmlns:a16="http://schemas.microsoft.com/office/drawing/2014/main" id="{AD6D3D68-1D54-F0E0-E5AC-A26C38222E5E}"/>
              </a:ext>
            </a:extLst>
          </p:cNvPr>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ADC516B0-4CF7-C940-9EED-BED6F7940F60}" type="slidenum">
              <a:rPr lang="en-US" smtClean="0"/>
              <a:t>‹#›</a:t>
            </a:fld>
            <a:endParaRPr lang="en-US"/>
          </a:p>
        </p:txBody>
      </p:sp>
      <p:sp>
        <p:nvSpPr>
          <p:cNvPr id="13" name="Date Placeholder 12">
            <a:extLst>
              <a:ext uri="{FF2B5EF4-FFF2-40B4-BE49-F238E27FC236}">
                <a16:creationId xmlns:a16="http://schemas.microsoft.com/office/drawing/2014/main" id="{4FEC4572-761A-C8A3-4ED0-1BE20F19DB1F}"/>
              </a:ext>
            </a:extLst>
          </p:cNvPr>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3EA9ABCF-372F-794C-9652-4349E9EEADE8}" type="datetimeFigureOut">
              <a:rPr lang="en-US" smtClean="0"/>
              <a:t>8/22/2025</a:t>
            </a:fld>
            <a:endParaRPr lang="en-US"/>
          </a:p>
        </p:txBody>
      </p:sp>
      <p:sp>
        <p:nvSpPr>
          <p:cNvPr id="14" name="Notes Placeholder 13">
            <a:extLst>
              <a:ext uri="{FF2B5EF4-FFF2-40B4-BE49-F238E27FC236}">
                <a16:creationId xmlns:a16="http://schemas.microsoft.com/office/drawing/2014/main" id="{5EDC9EDE-C7A6-08E3-E7AD-09D1AA24953C}"/>
              </a:ext>
            </a:extLst>
          </p:cNvPr>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884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aws.amazon.com/vpc/latest/userguide/what-is-amazon-vpc.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aws.amazon.com/vpc/latest/userguide/vpc-eips.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aws.amazon.com/AWSEC2/latest/UserGuide/using-eni.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aws.amazon.com/vpc/latest/userguide/VPC_Route_Tables.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aws.amazon.com/vpc/latest/userguide/VPC_Internet_Gateway.html"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aws.amazon.com/vpc/latest/userguide/vpc-nat-gateway.html"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docs.aws.amazon.com/vpc/latest/userguide/vpc-nat-comparison.html" TargetMode="External"/><Relationship Id="rId4" Type="http://schemas.openxmlformats.org/officeDocument/2006/relationships/hyperlink" Target="https://docs.aws.amazon.com/vpc/latest/userguide/VPC_NAT_Instance.html"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aws.amazon.com/vpc/latest/userguide/vpc-peering.ht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aws.amazon.com/vpc/latest/userguide/vpn-connections.html"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ws.amazon.com/directconnect/"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aws.amazon.com/vpc/latest/privatelink/create-interface-endpoint.html"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docs.aws.amazon.com/vpc/latest/privatelink/concepts.html"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aws.amazon.com/vpc/latest/userguide/vpc-network-acls.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aws.amazon.com/route53/what-is-dns/"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docs.aws.amazon.com/AmazonCloudFront/latest/DeveloperGuide/HowCloudFrontWorks.html#HowCloudFrontWorksContentDelivery"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aws.amazon.com/cloudfront/pricing/"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aws.amazon.com/whitepapers/latest/aws-vpc-connectivity-options/introduction.html" TargetMode="External"/><Relationship Id="rId2" Type="http://schemas.openxmlformats.org/officeDocument/2006/relationships/slide" Target="../slides/slide62.xml"/><Relationship Id="rId1" Type="http://schemas.openxmlformats.org/officeDocument/2006/relationships/notesMaster" Target="../notesMasters/notesMaster1.xml"/><Relationship Id="rId6" Type="http://schemas.openxmlformats.org/officeDocument/2006/relationships/hyperlink" Target="https://aws.amazon.com/cloudfront/?nc=sn&amp;loc=1" TargetMode="External"/><Relationship Id="rId5" Type="http://schemas.openxmlformats.org/officeDocument/2006/relationships/hyperlink" Target="https://docs.aws.amazon.com/vpc/latest/userguide/what-is-amazon-vpc.html" TargetMode="External"/><Relationship Id="rId4" Type="http://schemas.openxmlformats.org/officeDocument/2006/relationships/hyperlink" Target="https://aws.amazon.com/blogs/architecture/one-to-many-evolving-vpc-design/" TargetMode="Externa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a:t>
            </a:r>
            <a:r>
              <a:rPr lang="en-US" baseline="0" dirty="0"/>
              <a:t>e to Module 5: Networking and Content Delivery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latin typeface="+mn-lt"/>
                <a:ea typeface="+mn-ea"/>
                <a:cs typeface="+mn-cs"/>
              </a:rPr>
              <a:t>This module covers three fundamental Amazon Web Services (AWS) for networking and content delivery: </a:t>
            </a:r>
            <a:r>
              <a:rPr lang="en-US" baseline="0" dirty="0"/>
              <a:t>Amazon Virtual Private Cloud (Amazon VPC), Amazon Route 53, and Amazon CloudFront.</a:t>
            </a:r>
            <a:endParaRPr lang="en-US" dirty="0"/>
          </a:p>
        </p:txBody>
      </p:sp>
    </p:spTree>
    <p:extLst>
      <p:ext uri="{BB962C8B-B14F-4D97-AF65-F5344CB8AC3E}">
        <p14:creationId xmlns:p14="http://schemas.microsoft.com/office/powerpoint/2010/main" val="3720228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IP addresses enable resources in your VPC to communicate with each other and with resources over the internet. </a:t>
            </a:r>
            <a:r>
              <a:rPr lang="en-US" kern="1200" dirty="0">
                <a:solidFill>
                  <a:schemeClr val="tx1"/>
                </a:solidFill>
                <a:effectLst/>
                <a:ea typeface="+mn-ea"/>
                <a:cs typeface="+mn-cs"/>
              </a:rPr>
              <a:t>When you create a VPC, you assign an IPv4 </a:t>
            </a:r>
            <a:r>
              <a:rPr lang="en-US" b="0" kern="1200" dirty="0">
                <a:solidFill>
                  <a:schemeClr val="tx1"/>
                </a:solidFill>
                <a:effectLst/>
                <a:ea typeface="+mn-ea"/>
                <a:cs typeface="+mn-cs"/>
              </a:rPr>
              <a:t>CIDR block (a range of </a:t>
            </a:r>
            <a:r>
              <a:rPr lang="en-US" b="0" i="1" kern="1200" dirty="0">
                <a:solidFill>
                  <a:schemeClr val="tx1"/>
                </a:solidFill>
                <a:effectLst/>
                <a:ea typeface="+mn-ea"/>
                <a:cs typeface="+mn-cs"/>
              </a:rPr>
              <a:t>private</a:t>
            </a:r>
            <a:r>
              <a:rPr lang="en-US" b="0" kern="1200" dirty="0">
                <a:solidFill>
                  <a:schemeClr val="tx1"/>
                </a:solidFill>
                <a:effectLst/>
                <a:ea typeface="+mn-ea"/>
                <a:cs typeface="+mn-cs"/>
              </a:rPr>
              <a:t> IPv4 addresses) to it</a:t>
            </a:r>
            <a:r>
              <a:rPr lang="en-US" kern="1200" dirty="0">
                <a:solidFill>
                  <a:schemeClr val="tx1"/>
                </a:solidFill>
                <a:effectLst/>
                <a:ea typeface="+mn-ea"/>
                <a:cs typeface="+mn-cs"/>
              </a:rPr>
              <a:t>. After you create a VPC, you cannot change the address range, so it is important that you choose it carefully. The IPv4 CIDR block might be as large as /16 (which is 2</a:t>
            </a:r>
            <a:r>
              <a:rPr lang="en-US" kern="1200" baseline="30000" dirty="0">
                <a:solidFill>
                  <a:schemeClr val="tx1"/>
                </a:solidFill>
                <a:effectLst/>
                <a:ea typeface="+mn-ea"/>
                <a:cs typeface="+mn-cs"/>
              </a:rPr>
              <a:t>16</a:t>
            </a:r>
            <a:r>
              <a:rPr lang="en-US" kern="1200" dirty="0">
                <a:solidFill>
                  <a:schemeClr val="tx1"/>
                </a:solidFill>
                <a:effectLst/>
                <a:ea typeface="+mn-ea"/>
                <a:cs typeface="+mn-cs"/>
              </a:rPr>
              <a:t>, or 65,536 addresses) or as small as /28 (which is 2</a:t>
            </a:r>
            <a:r>
              <a:rPr lang="en-US" kern="1200" baseline="30000" dirty="0">
                <a:solidFill>
                  <a:schemeClr val="tx1"/>
                </a:solidFill>
                <a:effectLst/>
                <a:ea typeface="+mn-ea"/>
                <a:cs typeface="+mn-cs"/>
              </a:rPr>
              <a:t>4</a:t>
            </a:r>
            <a:r>
              <a:rPr lang="en-US" kern="1200" dirty="0">
                <a:solidFill>
                  <a:schemeClr val="tx1"/>
                </a:solidFill>
                <a:effectLst/>
                <a:ea typeface="+mn-ea"/>
                <a:cs typeface="+mn-cs"/>
              </a:rPr>
              <a:t>, or 16 addresses). </a:t>
            </a:r>
          </a:p>
          <a:p>
            <a:endParaRPr lang="en-US" kern="1200" dirty="0">
              <a:solidFill>
                <a:schemeClr val="tx1"/>
              </a:solidFill>
              <a:effectLst/>
              <a:ea typeface="+mn-ea"/>
              <a:cs typeface="+mn-cs"/>
            </a:endParaRPr>
          </a:p>
          <a:p>
            <a:r>
              <a:rPr lang="en-US" dirty="0"/>
              <a:t>You can optionally associate an IPv6 CIDR block with your VPC and subnets, and assign IPv6 addresses from that block to the resources in your VPC. IPv6 CIDR blocks have a different block size limit. </a:t>
            </a:r>
          </a:p>
          <a:p>
            <a:endParaRPr lang="en-US" kern="1200" dirty="0">
              <a:solidFill>
                <a:schemeClr val="tx1"/>
              </a:solidFill>
              <a:effectLst/>
              <a:ea typeface="+mn-ea"/>
              <a:cs typeface="+mn-cs"/>
            </a:endParaRPr>
          </a:p>
          <a:p>
            <a:r>
              <a:rPr lang="en-US" dirty="0"/>
              <a:t>The CIDR block of a subnet can be the same as the CIDR block for a VPC. In this case,</a:t>
            </a:r>
            <a:r>
              <a:rPr lang="en-US" baseline="0" dirty="0"/>
              <a:t> </a:t>
            </a:r>
            <a:r>
              <a:rPr lang="en-US" dirty="0"/>
              <a:t>the VPC and the subnet are the same size (a single subnet in the VPC). Also, the CIDR block of a subnet can be a subset of the CIDR block for the VPC. This structure enables the definition of multiple subnets. If you create more than one subnet in a VPC, the CIDR blocks of the subnets cannot overlap. You cannot have duplicate IP addresses in the same VPC. </a:t>
            </a:r>
          </a:p>
          <a:p>
            <a:endParaRPr lang="en-US" kern="1200" dirty="0">
              <a:solidFill>
                <a:schemeClr val="tx1"/>
              </a:solidFill>
              <a:effectLst/>
              <a:ea typeface="+mn-ea"/>
              <a:cs typeface="+mn-cs"/>
            </a:endParaRPr>
          </a:p>
          <a:p>
            <a:pPr>
              <a:defRPr/>
            </a:pPr>
            <a:r>
              <a:rPr lang="en-US" kern="1200" dirty="0">
                <a:solidFill>
                  <a:schemeClr val="tx1"/>
                </a:solidFill>
                <a:effectLst/>
                <a:ea typeface="+mn-ea"/>
                <a:cs typeface="+mn-cs"/>
              </a:rPr>
              <a:t>To learn more about IP addressing in a VPC, see the </a:t>
            </a:r>
            <a:r>
              <a:rPr lang="en-US" dirty="0">
                <a:ea typeface="Amazon Ember Light" panose="020B0403020204020204" pitchFamily="34" charset="0"/>
                <a:cs typeface="Amazon Ember Light" panose="020B0403020204020204" pitchFamily="34" charset="0"/>
              </a:rPr>
              <a:t>AWS Documentation </a:t>
            </a:r>
            <a:r>
              <a:rPr lang="en-US" dirty="0"/>
              <a:t>at </a:t>
            </a:r>
            <a:r>
              <a:rPr lang="en-US" dirty="0">
                <a:hlinkClick r:id="rId3"/>
              </a:rPr>
              <a:t>https://docs.aws.amazon.com/vpc/latest/userguide/what-is-amazon-vpc.html</a:t>
            </a:r>
            <a:r>
              <a:rPr lang="en-US" dirty="0"/>
              <a:t>.</a:t>
            </a:r>
            <a:endParaRPr lang="en-US" dirty="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4255185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When you create a subnet, it requires its own CIDR block. For each CIDR block that you specify, AWS reserves five IP addresses within that block, and these</a:t>
            </a:r>
            <a:r>
              <a:rPr lang="en-US" baseline="0" dirty="0"/>
              <a:t> addresses are </a:t>
            </a:r>
            <a:r>
              <a:rPr lang="en-US" dirty="0"/>
              <a:t>not available for use. AWS reserves these IP addresses for:</a:t>
            </a:r>
          </a:p>
          <a:p>
            <a:pPr marL="171450" indent="-171450">
              <a:buFont typeface="Arial" panose="020B0604020202020204" pitchFamily="34" charset="0"/>
              <a:buChar char="•"/>
            </a:pPr>
            <a:r>
              <a:rPr lang="en-US" dirty="0"/>
              <a:t>Network address</a:t>
            </a:r>
          </a:p>
          <a:p>
            <a:pPr marL="171450" indent="-171450">
              <a:buFont typeface="Arial" panose="020B0604020202020204" pitchFamily="34" charset="0"/>
              <a:buChar char="•"/>
            </a:pPr>
            <a:r>
              <a:rPr lang="en-US" dirty="0"/>
              <a:t>VPC local router (internal communications)</a:t>
            </a:r>
          </a:p>
          <a:p>
            <a:pPr marL="171450" indent="-171450">
              <a:buFont typeface="Arial" panose="020B0604020202020204" pitchFamily="34" charset="0"/>
              <a:buChar char="•"/>
            </a:pPr>
            <a:r>
              <a:rPr lang="en-US" dirty="0"/>
              <a:t>Domain Name System (DNS) resolution</a:t>
            </a:r>
          </a:p>
          <a:p>
            <a:pPr marL="171450" indent="-171450">
              <a:buFont typeface="Arial" panose="020B0604020202020204" pitchFamily="34" charset="0"/>
              <a:buChar char="•"/>
            </a:pPr>
            <a:r>
              <a:rPr lang="en-US" dirty="0"/>
              <a:t>Future use</a:t>
            </a:r>
          </a:p>
          <a:p>
            <a:pPr marL="171450" indent="-171450">
              <a:buFont typeface="Arial" panose="020B0604020202020204" pitchFamily="34" charset="0"/>
              <a:buChar char="•"/>
            </a:pPr>
            <a:r>
              <a:rPr lang="en-US" dirty="0"/>
              <a:t>Network broadcast address</a:t>
            </a:r>
          </a:p>
          <a:p>
            <a:endParaRPr lang="en-US" dirty="0"/>
          </a:p>
          <a:p>
            <a:r>
              <a:rPr lang="en-US" dirty="0"/>
              <a:t>For example, suppose that you create a subnet with an IPv4 CIDR block of 10.0.0.0/24 (which has 256 total IP addresses). The subnet has 256 IP addresses, but only 251 are available because five are reserved.</a:t>
            </a:r>
          </a:p>
        </p:txBody>
      </p:sp>
    </p:spTree>
    <p:extLst>
      <p:ext uri="{BB962C8B-B14F-4D97-AF65-F5344CB8AC3E}">
        <p14:creationId xmlns:p14="http://schemas.microsoft.com/office/powerpoint/2010/main" val="2934078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When you create a VPC, every instance in that VPC gets a private IP address automatically. You can also request a public IP address to be assigned when you create the instance by modifying the subnet’s auto-assign public IP address properties.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a:t>
            </a:r>
            <a:r>
              <a:rPr lang="en-US" i="1" dirty="0"/>
              <a:t>Elastic IP address </a:t>
            </a:r>
            <a:r>
              <a:rPr lang="en-US" dirty="0"/>
              <a:t>is a static and public IPv4 address that is designed for dynamic cloud computing. You can associate an Elastic IP address with any instance or network interface for any VPC in your account. With an Elastic IP address, you can mask the failure of an instance by rapidly remapping the address to another instance in your VPC. </a:t>
            </a:r>
            <a:r>
              <a:rPr lang="en-US" kern="1200" dirty="0">
                <a:solidFill>
                  <a:schemeClr val="tx1"/>
                </a:solidFill>
                <a:effectLst/>
                <a:ea typeface="+mn-ea"/>
                <a:cs typeface="+mn-cs"/>
              </a:rPr>
              <a:t>Associating the Elastic IP address with the network interface has an advantage over associating it directly with the instance. You can move all of the attributes of the network interface from one instance to another in a single step.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Additional costs might apply when you use Elastic IP addresses, so it is important to release them when you no longer need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defRPr/>
            </a:pPr>
            <a:r>
              <a:rPr lang="en-US" dirty="0"/>
              <a:t>To learn more about Elastic IP addresses, see </a:t>
            </a:r>
            <a:r>
              <a:rPr lang="en-US" dirty="0">
                <a:ea typeface="Amazon Ember Light" panose="020B0403020204020204" pitchFamily="34" charset="0"/>
                <a:cs typeface="Amazon Ember Light" panose="020B0403020204020204" pitchFamily="34" charset="0"/>
              </a:rPr>
              <a:t>Elastic IP Addresses in </a:t>
            </a:r>
            <a:r>
              <a:rPr lang="en-US" b="0" i="0" kern="1200" dirty="0">
                <a:solidFill>
                  <a:schemeClr val="tx1"/>
                </a:solidFill>
                <a:effectLst/>
                <a:ea typeface="Amazon Ember Light" panose="020B0403020204020204" pitchFamily="34" charset="0"/>
                <a:cs typeface="Amazon Ember Light" panose="020B0403020204020204" pitchFamily="34" charset="0"/>
              </a:rPr>
              <a:t>the AWS </a:t>
            </a:r>
            <a:r>
              <a:rPr lang="en-US" dirty="0">
                <a:ea typeface="Amazon Ember Light" panose="020B0403020204020204" pitchFamily="34" charset="0"/>
                <a:cs typeface="Amazon Ember Light" panose="020B0403020204020204" pitchFamily="34" charset="0"/>
              </a:rPr>
              <a:t>Documentation at </a:t>
            </a:r>
            <a:r>
              <a:rPr lang="en-US" dirty="0">
                <a:ea typeface="Amazon Ember Light" panose="020B0403020204020204" pitchFamily="34" charset="0"/>
                <a:cs typeface="Amazon Ember Light" panose="020B0403020204020204" pitchFamily="34" charset="0"/>
                <a:hlinkClick r:id="rId3"/>
              </a:rPr>
              <a:t>https://docs.aws.amazon.com/vpc/latest/userguide/vpc-eips.html</a:t>
            </a:r>
            <a:r>
              <a:rPr lang="en-US" dirty="0">
                <a:ea typeface="Amazon Ember Light" panose="020B0403020204020204" pitchFamily="34" charset="0"/>
                <a:cs typeface="Amazon Ember Light" panose="020B0403020204020204" pitchFamily="34" charset="0"/>
              </a:rPr>
              <a:t>.</a:t>
            </a:r>
            <a:endParaRPr lang="en-US" b="0" i="0" kern="1200" dirty="0">
              <a:solidFill>
                <a:schemeClr val="tx1"/>
              </a:solidFill>
              <a:effectLst/>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1783995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kern="1200" dirty="0">
                <a:solidFill>
                  <a:schemeClr val="tx1"/>
                </a:solidFill>
                <a:effectLst/>
                <a:ea typeface="+mn-ea"/>
                <a:cs typeface="+mn-cs"/>
              </a:rPr>
              <a:t>An </a:t>
            </a:r>
            <a:r>
              <a:rPr lang="en-US" b="0" i="1" kern="1200" dirty="0">
                <a:solidFill>
                  <a:schemeClr val="tx1"/>
                </a:solidFill>
                <a:effectLst/>
                <a:ea typeface="+mn-ea"/>
                <a:cs typeface="+mn-cs"/>
              </a:rPr>
              <a:t>elastic network interface </a:t>
            </a:r>
            <a:r>
              <a:rPr lang="en-US" kern="1200" dirty="0">
                <a:solidFill>
                  <a:schemeClr val="tx1"/>
                </a:solidFill>
                <a:effectLst/>
                <a:ea typeface="+mn-ea"/>
                <a:cs typeface="+mn-cs"/>
              </a:rPr>
              <a:t>is a virtual network interface that you can attach or detach from an instance in a VPC. </a:t>
            </a:r>
            <a:r>
              <a:rPr lang="en-US" dirty="0"/>
              <a:t>A network interface's attributes follow it when it is reattached to another instance. When you move a network interface from one instance to another, network traffic is redirected to the new instance.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ea typeface="Amazon Ember Light" panose="020B0403020204020204" pitchFamily="34" charset="0"/>
              <a:cs typeface="Amazon Ember Light" panose="020B04030202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Each instance in your VPC has a default network interface (the primary network interface) that is assigned a private IPv4 address from the IPv4 address range of your VPC. You cannot detach a primary network interface from an instance. You can create and attach an additional network interface to any instance in your VPC. The number of network interfaces you can attach varies by instance type. </a:t>
            </a:r>
            <a:endParaRPr lang="en-US" dirty="0">
              <a:ea typeface="Amazon Ember Light" panose="020B0403020204020204" pitchFamily="34" charset="0"/>
              <a:cs typeface="Amazon Ember Light" panose="020B0403020204020204" pitchFamily="34" charset="0"/>
            </a:endParaRPr>
          </a:p>
          <a:p>
            <a:pPr marL="0" indent="0">
              <a:buFont typeface="Arial" panose="020B0604020202020204" pitchFamily="34" charset="0"/>
              <a:buNone/>
            </a:pPr>
            <a:endParaRPr lang="en-US" kern="1200" dirty="0">
              <a:solidFill>
                <a:schemeClr val="tx1"/>
              </a:solidFill>
              <a:effectLst/>
              <a:ea typeface="+mn-ea"/>
              <a:cs typeface="+mn-cs"/>
            </a:endParaRPr>
          </a:p>
          <a:p>
            <a:pPr>
              <a:defRPr/>
            </a:pPr>
            <a:r>
              <a:rPr lang="en-US" b="0" kern="1200" dirty="0">
                <a:solidFill>
                  <a:schemeClr val="tx1"/>
                </a:solidFill>
                <a:effectLst/>
                <a:ea typeface="+mn-ea"/>
                <a:cs typeface="+mn-cs"/>
              </a:rPr>
              <a:t>For more information about </a:t>
            </a:r>
            <a:r>
              <a:rPr lang="en-US" dirty="0">
                <a:ea typeface="Amazon Ember Light" panose="020B0403020204020204" pitchFamily="34" charset="0"/>
                <a:cs typeface="Amazon Ember Light" panose="020B0403020204020204" pitchFamily="34" charset="0"/>
              </a:rPr>
              <a:t>Elastic Network Interfaces, see the AWS Documentation at </a:t>
            </a:r>
            <a:r>
              <a:rPr lang="en-US" dirty="0">
                <a:ea typeface="Amazon Ember Light" panose="020B0403020204020204" pitchFamily="34" charset="0"/>
                <a:cs typeface="Amazon Ember Light" panose="020B0403020204020204" pitchFamily="34" charset="0"/>
                <a:hlinkClick r:id="rId3"/>
              </a:rPr>
              <a:t>https://docs.aws.amazon.com/AWSEC2/latest/UserGuide/using-eni.html</a:t>
            </a:r>
            <a:r>
              <a:rPr lang="en-US" dirty="0">
                <a:ea typeface="Amazon Ember Light" panose="020B0403020204020204" pitchFamily="34" charset="0"/>
                <a:cs typeface="Amazon Ember Light" panose="020B0403020204020204" pitchFamily="34" charset="0"/>
              </a:rPr>
              <a:t>.</a:t>
            </a:r>
          </a:p>
        </p:txBody>
      </p:sp>
    </p:spTree>
    <p:extLst>
      <p:ext uri="{BB962C8B-B14F-4D97-AF65-F5344CB8AC3E}">
        <p14:creationId xmlns:p14="http://schemas.microsoft.com/office/powerpoint/2010/main" val="302182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A </a:t>
            </a:r>
            <a:r>
              <a:rPr lang="en-US" i="1" kern="1200" dirty="0">
                <a:solidFill>
                  <a:schemeClr val="tx1"/>
                </a:solidFill>
                <a:effectLst/>
                <a:ea typeface="+mn-ea"/>
                <a:cs typeface="+mn-cs"/>
              </a:rPr>
              <a:t>route table</a:t>
            </a:r>
            <a:r>
              <a:rPr lang="en-US" kern="1200" dirty="0">
                <a:solidFill>
                  <a:schemeClr val="tx1"/>
                </a:solidFill>
                <a:effectLst/>
                <a:ea typeface="+mn-ea"/>
                <a:cs typeface="+mn-cs"/>
              </a:rPr>
              <a:t> contains a set of rules</a:t>
            </a:r>
            <a:r>
              <a:rPr lang="en-US" kern="1200" baseline="0" dirty="0">
                <a:solidFill>
                  <a:schemeClr val="tx1"/>
                </a:solidFill>
                <a:effectLst/>
                <a:ea typeface="+mn-ea"/>
                <a:cs typeface="+mn-cs"/>
              </a:rPr>
              <a:t> (</a:t>
            </a:r>
            <a:r>
              <a:rPr lang="en-US" kern="1200" dirty="0">
                <a:solidFill>
                  <a:schemeClr val="tx1"/>
                </a:solidFill>
                <a:effectLst/>
                <a:ea typeface="+mn-ea"/>
                <a:cs typeface="+mn-cs"/>
              </a:rPr>
              <a:t>called </a:t>
            </a:r>
            <a:r>
              <a:rPr lang="en-US" i="1" kern="1200" dirty="0">
                <a:solidFill>
                  <a:schemeClr val="tx1"/>
                </a:solidFill>
                <a:effectLst/>
                <a:ea typeface="+mn-ea"/>
                <a:cs typeface="+mn-cs"/>
              </a:rPr>
              <a:t>routes</a:t>
            </a:r>
            <a:r>
              <a:rPr lang="en-US" i="0" kern="1200" dirty="0">
                <a:solidFill>
                  <a:schemeClr val="tx1"/>
                </a:solidFill>
                <a:effectLst/>
                <a:ea typeface="+mn-ea"/>
                <a:cs typeface="+mn-cs"/>
              </a:rPr>
              <a:t>)</a:t>
            </a:r>
            <a:r>
              <a:rPr lang="en-US" b="1" kern="1200" dirty="0">
                <a:solidFill>
                  <a:schemeClr val="tx1"/>
                </a:solidFill>
                <a:effectLst/>
                <a:ea typeface="+mn-ea"/>
                <a:cs typeface="+mn-cs"/>
              </a:rPr>
              <a:t> </a:t>
            </a:r>
            <a:r>
              <a:rPr lang="en-US" kern="1200" dirty="0">
                <a:solidFill>
                  <a:schemeClr val="tx1"/>
                </a:solidFill>
                <a:effectLst/>
                <a:ea typeface="+mn-ea"/>
                <a:cs typeface="+mn-cs"/>
              </a:rPr>
              <a:t>that directs network traffic from your subnet. Each route specifies a </a:t>
            </a:r>
            <a:r>
              <a:rPr lang="en-US" i="1" kern="1200" dirty="0">
                <a:solidFill>
                  <a:schemeClr val="tx1"/>
                </a:solidFill>
                <a:effectLst/>
                <a:ea typeface="+mn-ea"/>
                <a:cs typeface="+mn-cs"/>
              </a:rPr>
              <a:t>destination</a:t>
            </a:r>
            <a:r>
              <a:rPr lang="en-US" kern="1200" dirty="0">
                <a:solidFill>
                  <a:schemeClr val="tx1"/>
                </a:solidFill>
                <a:effectLst/>
                <a:ea typeface="+mn-ea"/>
                <a:cs typeface="+mn-cs"/>
              </a:rPr>
              <a:t> and a </a:t>
            </a:r>
            <a:r>
              <a:rPr lang="en-US" i="1" kern="1200" dirty="0">
                <a:solidFill>
                  <a:schemeClr val="tx1"/>
                </a:solidFill>
                <a:effectLst/>
                <a:ea typeface="+mn-ea"/>
                <a:cs typeface="+mn-cs"/>
              </a:rPr>
              <a:t>target</a:t>
            </a:r>
            <a:r>
              <a:rPr lang="en-US" kern="1200" dirty="0">
                <a:solidFill>
                  <a:schemeClr val="tx1"/>
                </a:solidFill>
                <a:effectLst/>
                <a:ea typeface="+mn-ea"/>
                <a:cs typeface="+mn-cs"/>
              </a:rPr>
              <a:t>. The </a:t>
            </a:r>
            <a:r>
              <a:rPr lang="en-US" i="1" kern="1200" dirty="0">
                <a:solidFill>
                  <a:schemeClr val="tx1"/>
                </a:solidFill>
                <a:effectLst/>
                <a:ea typeface="+mn-ea"/>
                <a:cs typeface="+mn-cs"/>
              </a:rPr>
              <a:t>destination</a:t>
            </a:r>
            <a:r>
              <a:rPr lang="en-US" kern="1200" dirty="0">
                <a:solidFill>
                  <a:schemeClr val="tx1"/>
                </a:solidFill>
                <a:effectLst/>
                <a:ea typeface="+mn-ea"/>
                <a:cs typeface="+mn-cs"/>
              </a:rPr>
              <a:t> is the destination CIDR block</a:t>
            </a:r>
            <a:r>
              <a:rPr lang="en-US" kern="1200" baseline="0" dirty="0">
                <a:solidFill>
                  <a:schemeClr val="tx1"/>
                </a:solidFill>
                <a:effectLst/>
                <a:ea typeface="+mn-ea"/>
                <a:cs typeface="+mn-cs"/>
              </a:rPr>
              <a:t> where</a:t>
            </a:r>
            <a:r>
              <a:rPr lang="en-US" kern="1200" dirty="0">
                <a:solidFill>
                  <a:schemeClr val="tx1"/>
                </a:solidFill>
                <a:effectLst/>
                <a:ea typeface="+mn-ea"/>
                <a:cs typeface="+mn-cs"/>
              </a:rPr>
              <a:t> you want traffic from your subnet to go. The </a:t>
            </a:r>
            <a:r>
              <a:rPr lang="en-US" i="1" kern="1200" dirty="0">
                <a:solidFill>
                  <a:schemeClr val="tx1"/>
                </a:solidFill>
                <a:effectLst/>
                <a:ea typeface="+mn-ea"/>
                <a:cs typeface="+mn-cs"/>
              </a:rPr>
              <a:t>target</a:t>
            </a:r>
            <a:r>
              <a:rPr lang="en-US" kern="1200" dirty="0">
                <a:solidFill>
                  <a:schemeClr val="tx1"/>
                </a:solidFill>
                <a:effectLst/>
                <a:ea typeface="+mn-ea"/>
                <a:cs typeface="+mn-cs"/>
              </a:rPr>
              <a:t> is the target that the destination traffic is sent through. By default, every route table that you create contains a </a:t>
            </a:r>
            <a:r>
              <a:rPr lang="en-US" i="1" kern="1200" dirty="0">
                <a:solidFill>
                  <a:schemeClr val="tx1"/>
                </a:solidFill>
                <a:effectLst/>
                <a:ea typeface="+mn-ea"/>
                <a:cs typeface="+mn-cs"/>
              </a:rPr>
              <a:t>local route </a:t>
            </a:r>
            <a:r>
              <a:rPr lang="en-US" kern="1200" dirty="0">
                <a:solidFill>
                  <a:schemeClr val="tx1"/>
                </a:solidFill>
                <a:effectLst/>
                <a:ea typeface="+mn-ea"/>
                <a:cs typeface="+mn-cs"/>
              </a:rPr>
              <a:t>for communication in the VPC. You can customize route tables by adding routes. You cannot delete the local route entry that is used for internal communications. </a:t>
            </a:r>
          </a:p>
          <a:p>
            <a:endParaRPr lang="en-US" kern="1200" dirty="0">
              <a:solidFill>
                <a:schemeClr val="tx1"/>
              </a:solidFill>
              <a:effectLst/>
              <a:ea typeface="+mn-ea"/>
              <a:cs typeface="+mn-cs"/>
            </a:endParaRPr>
          </a:p>
          <a:p>
            <a:r>
              <a:rPr lang="en-US" kern="1200" dirty="0">
                <a:solidFill>
                  <a:schemeClr val="tx1"/>
                </a:solidFill>
                <a:effectLst/>
                <a:ea typeface="+mn-ea"/>
                <a:cs typeface="+mn-cs"/>
              </a:rPr>
              <a:t>Each subnet in your VPC must be associated with a route table. </a:t>
            </a:r>
            <a:r>
              <a:rPr lang="en-US" dirty="0"/>
              <a:t>The </a:t>
            </a:r>
            <a:r>
              <a:rPr lang="en-US" i="1" dirty="0"/>
              <a:t>main route table </a:t>
            </a:r>
            <a:r>
              <a:rPr lang="en-US" dirty="0"/>
              <a:t>is the route table is automatically assigned to your VPC. It controls the routing for all subnets that are not explicitly associated with any other route table. </a:t>
            </a:r>
            <a:r>
              <a:rPr lang="en-US" kern="1200" dirty="0">
                <a:solidFill>
                  <a:schemeClr val="tx1"/>
                </a:solidFill>
                <a:effectLst/>
                <a:ea typeface="+mn-ea"/>
                <a:cs typeface="+mn-cs"/>
              </a:rPr>
              <a:t>A subnet can be associated with only one route table at a time, but you can associate multiple subnets with the same route table. </a:t>
            </a:r>
          </a:p>
          <a:p>
            <a:endParaRPr lang="en-US" kern="1200" dirty="0">
              <a:solidFill>
                <a:schemeClr val="tx1"/>
              </a:solidFill>
              <a:effectLst/>
              <a:ea typeface="+mn-ea"/>
              <a:cs typeface="+mn-cs"/>
            </a:endParaRPr>
          </a:p>
          <a:p>
            <a:r>
              <a:rPr lang="en-US" b="0" i="0" kern="1200" dirty="0">
                <a:solidFill>
                  <a:schemeClr val="tx1"/>
                </a:solidFill>
                <a:effectLst/>
                <a:ea typeface="+mn-ea"/>
                <a:cs typeface="+mn-cs"/>
              </a:rPr>
              <a:t>To learn more about route tables, see the </a:t>
            </a:r>
            <a:r>
              <a:rPr lang="en-US" dirty="0">
                <a:ea typeface="Amazon Ember Light" panose="020B0403020204020204" pitchFamily="34" charset="0"/>
                <a:cs typeface="Amazon Ember Light" panose="020B0403020204020204" pitchFamily="34" charset="0"/>
              </a:rPr>
              <a:t>AWS Documentation at </a:t>
            </a:r>
            <a:r>
              <a:rPr lang="en-US" dirty="0">
                <a:ea typeface="Amazon Ember Light" panose="020B0403020204020204" pitchFamily="34" charset="0"/>
                <a:cs typeface="Amazon Ember Light" panose="020B0403020204020204" pitchFamily="34" charset="0"/>
                <a:hlinkClick r:id="rId3"/>
              </a:rPr>
              <a:t>https://docs.aws.amazon.com/vpc/latest/userguide/VPC_Route_Tables.html</a:t>
            </a:r>
            <a:r>
              <a:rPr lang="en-US" dirty="0">
                <a:ea typeface="Amazon Ember Light" panose="020B0403020204020204" pitchFamily="34" charset="0"/>
                <a:cs typeface="Amazon Ember Light" panose="020B0403020204020204" pitchFamily="34" charset="0"/>
              </a:rPr>
              <a:t>.</a:t>
            </a:r>
            <a:endParaRPr lang="en-US" dirty="0"/>
          </a:p>
        </p:txBody>
      </p:sp>
    </p:spTree>
    <p:extLst>
      <p:ext uri="{BB962C8B-B14F-4D97-AF65-F5344CB8AC3E}">
        <p14:creationId xmlns:p14="http://schemas.microsoft.com/office/powerpoint/2010/main" val="1228366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Some key</a:t>
            </a:r>
            <a:r>
              <a:rPr lang="en-US" baseline="0" dirty="0">
                <a:latin typeface="+mn-lt"/>
              </a:rPr>
              <a:t> takeaways from this section of the module include:</a:t>
            </a:r>
            <a:endParaRPr lang="en-US"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kern="1200" dirty="0">
                <a:solidFill>
                  <a:schemeClr val="tx1"/>
                </a:solidFill>
                <a:latin typeface="+mn-lt"/>
                <a:ea typeface="+mn-ea"/>
                <a:cs typeface="+mn-cs"/>
              </a:rPr>
              <a:t>A VPC is a logically isolated section of the AWS Cloud.</a:t>
            </a:r>
          </a:p>
          <a:p>
            <a:pPr marL="171450" indent="-171450">
              <a:buFont typeface="Arial" panose="020B0604020202020204" pitchFamily="34" charset="0"/>
              <a:buChar char="•"/>
            </a:pPr>
            <a:r>
              <a:rPr lang="en-US" kern="1200" dirty="0">
                <a:solidFill>
                  <a:schemeClr val="tx1"/>
                </a:solidFill>
                <a:latin typeface="+mn-lt"/>
                <a:ea typeface="+mn-ea"/>
                <a:cs typeface="+mn-cs"/>
              </a:rPr>
              <a:t>A VPC belongs to one Region and requires a CIDR block.</a:t>
            </a:r>
          </a:p>
          <a:p>
            <a:pPr marL="171450" indent="-171450">
              <a:buFont typeface="Arial" panose="020B0604020202020204" pitchFamily="34" charset="0"/>
              <a:buChar char="•"/>
            </a:pPr>
            <a:r>
              <a:rPr lang="en-US" kern="1200" dirty="0">
                <a:solidFill>
                  <a:schemeClr val="tx1"/>
                </a:solidFill>
                <a:latin typeface="+mn-lt"/>
                <a:ea typeface="+mn-ea"/>
                <a:cs typeface="+mn-cs"/>
              </a:rPr>
              <a:t>A VPC is subdivided into subnets.</a:t>
            </a:r>
          </a:p>
          <a:p>
            <a:pPr marL="171450" indent="-171450">
              <a:buFont typeface="Arial" panose="020B0604020202020204" pitchFamily="34" charset="0"/>
              <a:buChar char="•"/>
            </a:pPr>
            <a:r>
              <a:rPr lang="en-US" kern="1200" dirty="0">
                <a:solidFill>
                  <a:schemeClr val="tx1"/>
                </a:solidFill>
                <a:latin typeface="+mn-lt"/>
                <a:ea typeface="+mn-ea"/>
                <a:cs typeface="+mn-cs"/>
              </a:rPr>
              <a:t>A subnet belongs to one Availability Zone and requires a CIDR block.</a:t>
            </a:r>
          </a:p>
          <a:p>
            <a:pPr marL="171450" indent="-171450">
              <a:buFont typeface="Arial" panose="020B0604020202020204" pitchFamily="34" charset="0"/>
              <a:buChar char="•"/>
            </a:pPr>
            <a:r>
              <a:rPr lang="en-US" kern="1200" dirty="0">
                <a:solidFill>
                  <a:schemeClr val="tx1"/>
                </a:solidFill>
                <a:latin typeface="+mn-lt"/>
                <a:ea typeface="+mn-ea"/>
                <a:cs typeface="+mn-cs"/>
              </a:rPr>
              <a:t>Route tables control traffic for a subnet.</a:t>
            </a:r>
          </a:p>
          <a:p>
            <a:pPr marL="171450" indent="-171450">
              <a:buFont typeface="Arial" panose="020B0604020202020204" pitchFamily="34" charset="0"/>
              <a:buChar char="•"/>
            </a:pPr>
            <a:r>
              <a:rPr lang="en-US" kern="1200" dirty="0">
                <a:solidFill>
                  <a:schemeClr val="tx1"/>
                </a:solidFill>
                <a:latin typeface="+mn-lt"/>
                <a:ea typeface="+mn-ea"/>
                <a:cs typeface="+mn-cs"/>
              </a:rPr>
              <a:t>Route tables have a built-in local route.</a:t>
            </a:r>
          </a:p>
          <a:p>
            <a:pPr marL="171450" indent="-171450">
              <a:buFont typeface="Arial" panose="020B0604020202020204" pitchFamily="34" charset="0"/>
              <a:buChar char="•"/>
            </a:pPr>
            <a:r>
              <a:rPr lang="en-US" kern="1200" dirty="0">
                <a:solidFill>
                  <a:schemeClr val="tx1"/>
                </a:solidFill>
                <a:latin typeface="+mn-lt"/>
                <a:ea typeface="+mn-ea"/>
                <a:cs typeface="+mn-cs"/>
              </a:rPr>
              <a:t>You add additional routes to the table.</a:t>
            </a:r>
          </a:p>
          <a:p>
            <a:pPr marL="171450" indent="-171450">
              <a:buFont typeface="Arial" panose="020B0604020202020204" pitchFamily="34" charset="0"/>
              <a:buChar char="•"/>
            </a:pPr>
            <a:r>
              <a:rPr lang="en-US" kern="1200" dirty="0">
                <a:solidFill>
                  <a:schemeClr val="tx1"/>
                </a:solidFill>
                <a:latin typeface="+mn-lt"/>
                <a:ea typeface="+mn-ea"/>
                <a:cs typeface="+mn-cs"/>
              </a:rPr>
              <a:t>The local route cannot be deleted.</a:t>
            </a:r>
          </a:p>
        </p:txBody>
      </p:sp>
    </p:spTree>
    <p:extLst>
      <p:ext uri="{BB962C8B-B14F-4D97-AF65-F5344CB8AC3E}">
        <p14:creationId xmlns:p14="http://schemas.microsoft.com/office/powerpoint/2010/main" val="2924109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Section 3: VPC networking</a:t>
            </a:r>
          </a:p>
          <a:p>
            <a:endParaRPr lang="en-US" dirty="0"/>
          </a:p>
          <a:p>
            <a:r>
              <a:rPr lang="en-US" dirty="0"/>
              <a:t>Now that you have learned about the basic components of a VPC, you can start routing traffic in interesting ways. In this section, you learn about different networking options.</a:t>
            </a:r>
          </a:p>
        </p:txBody>
      </p:sp>
    </p:spTree>
    <p:extLst>
      <p:ext uri="{BB962C8B-B14F-4D97-AF65-F5344CB8AC3E}">
        <p14:creationId xmlns:p14="http://schemas.microsoft.com/office/powerpoint/2010/main" val="3189601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An </a:t>
            </a:r>
            <a:r>
              <a:rPr lang="en-US" b="0" i="1" kern="1200" dirty="0">
                <a:solidFill>
                  <a:schemeClr val="tx1"/>
                </a:solidFill>
                <a:effectLst/>
                <a:ea typeface="+mn-ea"/>
                <a:cs typeface="+mn-cs"/>
              </a:rPr>
              <a:t>internet gateway</a:t>
            </a:r>
            <a:r>
              <a:rPr lang="en-US" b="1" i="1" kern="1200" dirty="0">
                <a:solidFill>
                  <a:schemeClr val="tx1"/>
                </a:solidFill>
                <a:effectLst/>
                <a:ea typeface="+mn-ea"/>
                <a:cs typeface="+mn-cs"/>
              </a:rPr>
              <a:t> </a:t>
            </a:r>
            <a:r>
              <a:rPr lang="en-US" b="0" i="0" kern="1200" dirty="0">
                <a:solidFill>
                  <a:schemeClr val="tx1"/>
                </a:solidFill>
                <a:effectLst/>
                <a:ea typeface="+mn-ea"/>
                <a:cs typeface="+mn-cs"/>
              </a:rPr>
              <a:t>is a scalable, redundant, and highly available VPC component that allows communication between instances in your VPC and the internet. </a:t>
            </a:r>
            <a:r>
              <a:rPr lang="en-US" dirty="0"/>
              <a:t>An internet gateway serves two purposes: to provide a target in your VPC route tables for internet-routable traffic, and to perform network address translation for instances that were assigned public IPv4 addresses</a:t>
            </a:r>
            <a:r>
              <a:rPr lang="en-US" b="0" i="0" kern="1200" dirty="0">
                <a:solidFill>
                  <a:schemeClr val="tx1"/>
                </a:solidFill>
                <a:effectLs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To make a subnet </a:t>
            </a:r>
            <a:r>
              <a:rPr lang="en-US" i="1" kern="1200" dirty="0">
                <a:solidFill>
                  <a:schemeClr val="tx1"/>
                </a:solidFill>
                <a:effectLst/>
                <a:ea typeface="+mn-ea"/>
                <a:cs typeface="+mn-cs"/>
              </a:rPr>
              <a:t>public</a:t>
            </a:r>
            <a:r>
              <a:rPr lang="en-US" kern="1200" dirty="0">
                <a:solidFill>
                  <a:schemeClr val="tx1"/>
                </a:solidFill>
                <a:effectLst/>
                <a:ea typeface="+mn-ea"/>
                <a:cs typeface="+mn-cs"/>
              </a:rPr>
              <a:t>, you attach an </a:t>
            </a:r>
            <a:r>
              <a:rPr lang="en-US" i="1" kern="1200" dirty="0">
                <a:solidFill>
                  <a:schemeClr val="tx1"/>
                </a:solidFill>
                <a:effectLst/>
                <a:ea typeface="+mn-ea"/>
                <a:cs typeface="+mn-cs"/>
              </a:rPr>
              <a:t>internet gateway </a:t>
            </a:r>
            <a:r>
              <a:rPr lang="en-US" kern="1200" dirty="0">
                <a:solidFill>
                  <a:schemeClr val="tx1"/>
                </a:solidFill>
                <a:effectLst/>
                <a:ea typeface="+mn-ea"/>
                <a:cs typeface="+mn-cs"/>
              </a:rPr>
              <a:t>to your VPC and add a route to the route table to send non-local traffic through the internet gateway to the internet (0.0.0.0/0).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ea typeface="+mn-ea"/>
              <a:cs typeface="+mn-cs"/>
            </a:endParaRPr>
          </a:p>
          <a:p>
            <a:pPr>
              <a:defRPr/>
            </a:pPr>
            <a:r>
              <a:rPr lang="en-US" kern="1200" dirty="0">
                <a:solidFill>
                  <a:schemeClr val="tx1"/>
                </a:solidFill>
                <a:effectLst/>
                <a:ea typeface="+mn-ea"/>
                <a:cs typeface="+mn-cs"/>
              </a:rPr>
              <a:t>For more information about internet gateways, see </a:t>
            </a:r>
            <a:r>
              <a:rPr lang="en-US" dirty="0">
                <a:ea typeface="Amazon Ember Light" panose="020B0403020204020204" pitchFamily="34" charset="0"/>
                <a:cs typeface="Amazon Ember Light" panose="020B0403020204020204" pitchFamily="34" charset="0"/>
              </a:rPr>
              <a:t>Internet Gateways in </a:t>
            </a:r>
            <a:r>
              <a:rPr lang="en-US" b="0" i="0" kern="1200" dirty="0">
                <a:solidFill>
                  <a:schemeClr val="tx1"/>
                </a:solidFill>
                <a:effectLst/>
                <a:ea typeface="Amazon Ember Light" panose="020B0403020204020204" pitchFamily="34" charset="0"/>
                <a:cs typeface="Amazon Ember Light" panose="020B0403020204020204" pitchFamily="34" charset="0"/>
              </a:rPr>
              <a:t>the AWS </a:t>
            </a:r>
            <a:r>
              <a:rPr lang="en-US" dirty="0">
                <a:ea typeface="Amazon Ember Light" panose="020B0403020204020204" pitchFamily="34" charset="0"/>
                <a:cs typeface="Amazon Ember Light" panose="020B0403020204020204" pitchFamily="34" charset="0"/>
              </a:rPr>
              <a:t>Documentation at </a:t>
            </a:r>
            <a:r>
              <a:rPr lang="en-US" dirty="0">
                <a:ea typeface="Amazon Ember Light" panose="020B0403020204020204" pitchFamily="34" charset="0"/>
                <a:cs typeface="Amazon Ember Light" panose="020B0403020204020204" pitchFamily="34" charset="0"/>
                <a:hlinkClick r:id="rId3"/>
              </a:rPr>
              <a:t>https://docs.aws.amazon.com/vpc/latest/userguide/VPC_Internet_Gateway.html</a:t>
            </a:r>
            <a:r>
              <a:rPr lang="en-US" dirty="0">
                <a:ea typeface="Amazon Ember Light" panose="020B0403020204020204" pitchFamily="34" charset="0"/>
                <a:cs typeface="Amazon Ember Light" panose="020B0403020204020204" pitchFamily="34" charset="0"/>
              </a:rPr>
              <a:t>.</a:t>
            </a:r>
            <a:endParaRPr lang="en-US" kern="1200" dirty="0">
              <a:solidFill>
                <a:schemeClr val="tx1"/>
              </a:solidFill>
              <a:effectLst/>
              <a:ea typeface="+mn-ea"/>
              <a:cs typeface="+mn-cs"/>
            </a:endParaRPr>
          </a:p>
        </p:txBody>
      </p:sp>
    </p:spTree>
    <p:extLst>
      <p:ext uri="{BB962C8B-B14F-4D97-AF65-F5344CB8AC3E}">
        <p14:creationId xmlns:p14="http://schemas.microsoft.com/office/powerpoint/2010/main" val="2551979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kern="1200" dirty="0">
                <a:solidFill>
                  <a:schemeClr val="tx1"/>
                </a:solidFill>
                <a:effectLst/>
                <a:ea typeface="+mn-ea"/>
                <a:cs typeface="+mn-cs"/>
              </a:rPr>
              <a:t>A </a:t>
            </a:r>
            <a:r>
              <a:rPr lang="en-US" b="0" i="1" kern="1200" dirty="0">
                <a:solidFill>
                  <a:schemeClr val="tx1"/>
                </a:solidFill>
                <a:effectLst/>
                <a:ea typeface="+mn-ea"/>
                <a:cs typeface="+mn-cs"/>
              </a:rPr>
              <a:t>network address translation (NAT) gateway</a:t>
            </a:r>
            <a:r>
              <a:rPr lang="en-US" b="0" i="0" kern="1200" dirty="0">
                <a:solidFill>
                  <a:schemeClr val="tx1"/>
                </a:solidFill>
                <a:effectLst/>
                <a:ea typeface="+mn-ea"/>
                <a:cs typeface="+mn-cs"/>
              </a:rPr>
              <a:t> </a:t>
            </a:r>
            <a:r>
              <a:rPr lang="en-US" dirty="0"/>
              <a:t>enables instances in a private subnet to connect to the internet or other AWS services, but prevents the internet from initiating a connection with those instances.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create a NAT gateway, you must specify the public subnet in which the NAT gateway should reside. You must also specify an Elastic IP address to associate with the NAT gateway when you create it. After you create</a:t>
            </a:r>
            <a:r>
              <a:rPr lang="en-US" baseline="0" dirty="0"/>
              <a:t> </a:t>
            </a:r>
            <a:r>
              <a:rPr lang="en-US" dirty="0"/>
              <a:t>a NAT gateway, you must update the route table that</a:t>
            </a:r>
            <a:r>
              <a:rPr lang="en-US" baseline="0" dirty="0"/>
              <a:t> is </a:t>
            </a:r>
            <a:r>
              <a:rPr lang="en-US" dirty="0"/>
              <a:t>associated with one or more of your private subnets to point internet-bound traffic to the NAT gateway. Thus, instances in your private subnets can communicate with the internet.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You can also use a NAT instance in a public subnet in your VPC instead of a NAT gateway. However, a NAT gateway </a:t>
            </a:r>
            <a:r>
              <a:rPr lang="en-US" dirty="0"/>
              <a:t>is a managed NAT service that provides better availability, higher bandwidth, and less administrative effort. For common use cases, AWS recommends that you use a NAT gateway instead of a NAT instance. </a:t>
            </a:r>
            <a:endParaRPr lang="en-US"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See the AWS Documentation for more information about</a:t>
            </a:r>
          </a:p>
          <a:p>
            <a:pPr marL="171450" indent="-171450">
              <a:buFont typeface="Arial" panose="020B0604020202020204" pitchFamily="34" charset="0"/>
              <a:buChar char="•"/>
              <a:defRPr/>
            </a:pPr>
            <a:r>
              <a:rPr lang="en-US" dirty="0">
                <a:ea typeface="Amazon Ember Light" panose="020B0403020204020204" pitchFamily="34" charset="0"/>
                <a:cs typeface="Amazon Ember Light" panose="020B0403020204020204" pitchFamily="34" charset="0"/>
              </a:rPr>
              <a:t>NAT gateways at </a:t>
            </a:r>
            <a:r>
              <a:rPr lang="en-US" dirty="0">
                <a:ea typeface="Amazon Ember Light" panose="020B0403020204020204" pitchFamily="34" charset="0"/>
                <a:cs typeface="Amazon Ember Light" panose="020B0403020204020204" pitchFamily="34" charset="0"/>
                <a:hlinkClick r:id="rId3"/>
              </a:rPr>
              <a:t>https://docs.aws.amazon.com/vpc/latest/userguide/vpc-nat-gateway.html</a:t>
            </a:r>
            <a:r>
              <a:rPr lang="en-US" dirty="0">
                <a:ea typeface="Amazon Ember Light" panose="020B0403020204020204" pitchFamily="34" charset="0"/>
                <a:cs typeface="Amazon Ember Light" panose="020B0403020204020204" pitchFamily="34" charset="0"/>
              </a:rPr>
              <a:t>.</a:t>
            </a:r>
          </a:p>
          <a:p>
            <a:pPr marL="171450" indent="-171450">
              <a:buFont typeface="Arial" panose="020B0604020202020204" pitchFamily="34" charset="0"/>
              <a:buChar char="•"/>
              <a:defRPr/>
            </a:pPr>
            <a:r>
              <a:rPr lang="en-US" dirty="0">
                <a:ea typeface="Amazon Ember Light" panose="020B0403020204020204" pitchFamily="34" charset="0"/>
                <a:cs typeface="Amazon Ember Light" panose="020B0403020204020204" pitchFamily="34" charset="0"/>
              </a:rPr>
              <a:t>NAT instances at </a:t>
            </a:r>
            <a:r>
              <a:rPr lang="en-US" dirty="0">
                <a:ea typeface="Amazon Ember Light" panose="020B0403020204020204" pitchFamily="34" charset="0"/>
                <a:cs typeface="Amazon Ember Light" panose="020B0403020204020204" pitchFamily="34" charset="0"/>
                <a:hlinkClick r:id="rId4"/>
              </a:rPr>
              <a:t>https://docs.aws.amazon.com/vpc/latest/userguide/VPC_NAT_Instance.html</a:t>
            </a:r>
            <a:r>
              <a:rPr lang="en-US" dirty="0">
                <a:ea typeface="Amazon Ember Light" panose="020B0403020204020204" pitchFamily="34" charset="0"/>
                <a:cs typeface="Amazon Ember Light" panose="020B0403020204020204" pitchFamily="34" charset="0"/>
              </a:rPr>
              <a:t>.</a:t>
            </a:r>
          </a:p>
          <a:p>
            <a:pPr marL="171450" indent="-171450">
              <a:buFont typeface="Arial" panose="020B0604020202020204" pitchFamily="34" charset="0"/>
              <a:buChar char="•"/>
              <a:defRPr/>
            </a:pPr>
            <a:r>
              <a:rPr lang="en-US" dirty="0">
                <a:ea typeface="Amazon Ember Light" panose="020B0403020204020204" pitchFamily="34" charset="0"/>
                <a:cs typeface="Amazon Ember Light" panose="020B0403020204020204" pitchFamily="34" charset="0"/>
              </a:rPr>
              <a:t>Differences between NAT gateways and NAT instances at </a:t>
            </a:r>
            <a:r>
              <a:rPr lang="en-US" dirty="0">
                <a:ea typeface="Amazon Ember Light" panose="020B0403020204020204" pitchFamily="34" charset="0"/>
                <a:cs typeface="Amazon Ember Light" panose="020B0403020204020204" pitchFamily="34" charset="0"/>
                <a:hlinkClick r:id="rId5"/>
              </a:rPr>
              <a:t>https://docs.aws.amazon.com/vpc/latest/userguide/vpc-nat-comparison.html</a:t>
            </a:r>
            <a:r>
              <a:rPr lang="en-US" dirty="0">
                <a:ea typeface="Amazon Ember Light" panose="020B0403020204020204" pitchFamily="34" charset="0"/>
                <a:cs typeface="Amazon Ember Light" panose="020B0403020204020204" pitchFamily="34" charset="0"/>
              </a:rPr>
              <a:t>.</a:t>
            </a:r>
          </a:p>
        </p:txBody>
      </p:sp>
    </p:spTree>
    <p:extLst>
      <p:ext uri="{BB962C8B-B14F-4D97-AF65-F5344CB8AC3E}">
        <p14:creationId xmlns:p14="http://schemas.microsoft.com/office/powerpoint/2010/main" val="16168840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6" name="Notes Placeholder 5">
            <a:extLst>
              <a:ext uri="{FF2B5EF4-FFF2-40B4-BE49-F238E27FC236}">
                <a16:creationId xmlns:a16="http://schemas.microsoft.com/office/drawing/2014/main" id="{B2A29990-0B31-9745-8CDB-08BD789A57AC}"/>
              </a:ext>
            </a:extLst>
          </p:cNvPr>
          <p:cNvSpPr>
            <a:spLocks noGrp="1"/>
          </p:cNvSpPr>
          <p:nvPr>
            <p:ph type="body" sz="quarter" idx="3"/>
          </p:nvPr>
        </p:nvSpPr>
        <p:spPr>
          <a:xfrm>
            <a:off x="777875" y="4840287"/>
            <a:ext cx="6216650" cy="4215789"/>
          </a:xfrm>
          <a:prstGeom prst="rect">
            <a:avLst/>
          </a:prstGeom>
        </p:spPr>
        <p:txBody>
          <a:bodyPr/>
          <a:lstStyle/>
          <a:p>
            <a:r>
              <a:rPr lang="en-US" dirty="0"/>
              <a:t>VPC sharing enables customers to share subnets with other AWS accounts in the same organization in AWS Organizations. VPC sharing enables multiple AWS accounts to create their application resources—such as Amazon EC2 instances, Amazon Relational Database Service (Amazon RDS) databases, Amazon Redshift clusters, and AWS Lambda functions—into shared, centrally managed VPCs. In this model, the account that owns the VPC (owner) shares one or more subnets with other accounts (participants) that belong to the same organization in AWS Organizations. After a subnet is shared, the participants can view, create, modify, and delete their application resources in the subnets that are shared with them. Participants cannot view, modify, or delete resources that belong to other participants or the VPC owner. </a:t>
            </a:r>
          </a:p>
          <a:p>
            <a:endParaRPr lang="en-US" dirty="0"/>
          </a:p>
          <a:p>
            <a:r>
              <a:rPr lang="en-US" dirty="0"/>
              <a:t>VPC sharing offers several benefits:</a:t>
            </a:r>
          </a:p>
          <a:p>
            <a:pPr marL="171450" lvl="0" indent="-171450">
              <a:buFont typeface="Arial" panose="020B0604020202020204" pitchFamily="34" charset="0"/>
              <a:buChar char="•"/>
            </a:pPr>
            <a:r>
              <a:rPr lang="en-US" dirty="0"/>
              <a:t>Separation of duties – Centrally controlled VPC structure, routing, IP address allocation</a:t>
            </a:r>
          </a:p>
          <a:p>
            <a:pPr marL="171450" lvl="0" indent="-171450">
              <a:buFont typeface="Arial" panose="020B0604020202020204" pitchFamily="34" charset="0"/>
              <a:buChar char="•"/>
            </a:pPr>
            <a:r>
              <a:rPr lang="en-US" dirty="0"/>
              <a:t>Ownership – Application owners continue to own resources, accounts, and security groups</a:t>
            </a:r>
          </a:p>
          <a:p>
            <a:pPr marL="171450" lvl="0" indent="-171450">
              <a:buFont typeface="Arial" panose="020B0604020202020204" pitchFamily="34" charset="0"/>
              <a:buChar char="•"/>
            </a:pPr>
            <a:r>
              <a:rPr lang="en-US" dirty="0"/>
              <a:t>Security groups – VPC sharing participants can reference the security group IDs of each other</a:t>
            </a:r>
          </a:p>
          <a:p>
            <a:pPr marL="171450" lvl="0" indent="-171450">
              <a:buFont typeface="Arial" panose="020B0604020202020204" pitchFamily="34" charset="0"/>
              <a:buChar char="•"/>
            </a:pPr>
            <a:r>
              <a:rPr lang="en-US" dirty="0"/>
              <a:t>Efficiencies – Higher density in subnets, efficient use of VPNs and AWS Direct Connect</a:t>
            </a:r>
          </a:p>
          <a:p>
            <a:pPr marL="171450" lvl="0" indent="-171450">
              <a:buFont typeface="Arial" panose="020B0604020202020204" pitchFamily="34" charset="0"/>
              <a:buChar char="•"/>
            </a:pPr>
            <a:r>
              <a:rPr lang="en-US" dirty="0"/>
              <a:t>No hard limits – Hard limits can be avoided—for example, 50 virtual interfaces per AWS Direct Connect connection through simplified network architecture</a:t>
            </a:r>
          </a:p>
          <a:p>
            <a:pPr marL="171450" lvl="0" indent="-171450">
              <a:buFont typeface="Arial" panose="020B0604020202020204" pitchFamily="34" charset="0"/>
              <a:buChar char="•"/>
            </a:pPr>
            <a:r>
              <a:rPr lang="en-US" dirty="0"/>
              <a:t>Optimized costs – Costs can be optimized through the reuse of NAT gateways, VPC interface endpoints, and intra-Availability Zone traffic</a:t>
            </a:r>
          </a:p>
          <a:p>
            <a:endParaRPr lang="en-US" dirty="0"/>
          </a:p>
          <a:p>
            <a:r>
              <a:rPr lang="en-US" dirty="0"/>
              <a:t>VPC sharing enables you to decouple accounts and networks. You have fewer, larger, centrally managed VPCs. Highly interconnected applications automatically benefit from this approach.</a:t>
            </a:r>
          </a:p>
        </p:txBody>
      </p:sp>
    </p:spTree>
    <p:extLst>
      <p:ext uri="{BB962C8B-B14F-4D97-AF65-F5344CB8AC3E}">
        <p14:creationId xmlns:p14="http://schemas.microsoft.com/office/powerpoint/2010/main" val="2015249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Section 1: Networking basics</a:t>
            </a:r>
          </a:p>
          <a:p>
            <a:endParaRPr lang="en-US" dirty="0"/>
          </a:p>
          <a:p>
            <a:r>
              <a:rPr lang="en-US" dirty="0"/>
              <a:t>In this section, you</a:t>
            </a:r>
            <a:r>
              <a:rPr lang="en-US" baseline="0" dirty="0"/>
              <a:t> will</a:t>
            </a:r>
            <a:r>
              <a:rPr lang="en-US" dirty="0"/>
              <a:t> review a few basic networking concepts that provide the necessary foundation to your understanding of the AWS networking service, </a:t>
            </a:r>
            <a:r>
              <a:rPr lang="en-US" i="0" dirty="0"/>
              <a:t>Amazon Virtual Private Cloud (Amazon VPC)</a:t>
            </a:r>
            <a:r>
              <a:rPr lang="en-US" dirty="0"/>
              <a:t>.</a:t>
            </a:r>
          </a:p>
        </p:txBody>
      </p:sp>
    </p:spTree>
    <p:extLst>
      <p:ext uri="{BB962C8B-B14F-4D97-AF65-F5344CB8AC3E}">
        <p14:creationId xmlns:p14="http://schemas.microsoft.com/office/powerpoint/2010/main" val="38928646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a:t>
            </a:r>
            <a:r>
              <a:rPr lang="en-US" i="1" dirty="0"/>
              <a:t>VPC peering connection </a:t>
            </a:r>
            <a:r>
              <a:rPr lang="en-US" dirty="0"/>
              <a:t>is a networking connection between two VPCs that enables you to route traffic between them privately. Instances in either VPC can communicate with each other as if they are within the same network. You can create a VPC peering connection between your own VPCs, with a VPC in another AWS account, or with a VPC in a different AWS Region.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you set up the peering connection, you create rules in your route table to allow the VPCs to communicate with each other through the peering resource. For example, suppose that you have two VPCs. In the route table for VPC A, you set the destination to be the IP address of VPC B and the target to be the peering resource ID. In the route table for VPC B, you set the destination to be the IP address of VPC A and the target to be the peering resource 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VPC peering has some restrictions: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IP address ranges cannot overlap.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Transitive peering is not supported. For example, suppose that you have three VPCs: A, B, and C. VPC A is connected to VPC B, and VPC A is connected to VPC C. However, VPC B is </a:t>
            </a:r>
            <a:r>
              <a:rPr lang="en-US" i="1" dirty="0"/>
              <a:t>not</a:t>
            </a:r>
            <a:r>
              <a:rPr lang="en-US" dirty="0"/>
              <a:t> connected to VPC C implicitly. To connect VPC B to VPC C, you must explicitly establish that connectivity.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only have one peering resource between the same two VPCs.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a:defRPr/>
            </a:pPr>
            <a:r>
              <a:rPr lang="en-US" dirty="0"/>
              <a:t>For more information about VPC peering, see </a:t>
            </a:r>
            <a:r>
              <a:rPr lang="en-US" dirty="0">
                <a:ea typeface="Amazon Ember Light" panose="020B0403020204020204" pitchFamily="34" charset="0"/>
                <a:cs typeface="Amazon Ember Light" panose="020B0403020204020204" pitchFamily="34" charset="0"/>
              </a:rPr>
              <a:t>VPC Peering in the AWS Documentation at </a:t>
            </a:r>
            <a:r>
              <a:rPr lang="en-US" dirty="0">
                <a:ea typeface="Amazon Ember Light" panose="020B0403020204020204" pitchFamily="34" charset="0"/>
                <a:cs typeface="Amazon Ember Light" panose="020B0403020204020204" pitchFamily="34" charset="0"/>
                <a:hlinkClick r:id="rId3"/>
              </a:rPr>
              <a:t>https://docs.aws.amazon.com/vpc/latest/userguide/vpc-peering.html</a:t>
            </a:r>
            <a:r>
              <a:rPr lang="en-US" dirty="0">
                <a:ea typeface="Amazon Ember Light" panose="020B0403020204020204" pitchFamily="34" charset="0"/>
                <a:cs typeface="Amazon Ember Light" panose="020B0403020204020204" pitchFamily="34" charset="0"/>
              </a:rPr>
              <a:t>.</a:t>
            </a:r>
          </a:p>
        </p:txBody>
      </p:sp>
    </p:spTree>
    <p:extLst>
      <p:ext uri="{BB962C8B-B14F-4D97-AF65-F5344CB8AC3E}">
        <p14:creationId xmlns:p14="http://schemas.microsoft.com/office/powerpoint/2010/main" val="42835697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By default, instances that you launch into a VPC cannot communicate with a remote network. To connect your VPC to your remote network (that is, create a virtual private network or VPN connection), you:</a:t>
            </a:r>
          </a:p>
          <a:p>
            <a:pPr marL="228600" indent="-228600">
              <a:buAutoNum type="arabicPeriod"/>
            </a:pPr>
            <a:r>
              <a:rPr lang="en-US" dirty="0"/>
              <a:t>Create a new virtual gateway device (called a </a:t>
            </a:r>
            <a:r>
              <a:rPr lang="en-US" i="1" dirty="0"/>
              <a:t>virtual private network (VPN) gateway</a:t>
            </a:r>
            <a:r>
              <a:rPr lang="en-US" dirty="0"/>
              <a:t>) and attach it to your VPC.</a:t>
            </a:r>
          </a:p>
          <a:p>
            <a:pPr marL="228600" indent="-228600">
              <a:buAutoNum type="arabicPeriod"/>
            </a:pPr>
            <a:r>
              <a:rPr lang="en-US" dirty="0"/>
              <a:t>Define the configuration of the VPN device or the </a:t>
            </a:r>
            <a:r>
              <a:rPr lang="en-US" i="1" dirty="0"/>
              <a:t>customer gateway</a:t>
            </a:r>
            <a:r>
              <a:rPr lang="en-US" dirty="0"/>
              <a:t>. The customer gateway is not a device but an AWS resource that provides information to AWS about your VPN device.</a:t>
            </a:r>
          </a:p>
          <a:p>
            <a:pPr marL="228600" indent="-228600">
              <a:buAutoNum type="arabicPeriod"/>
            </a:pPr>
            <a:r>
              <a:rPr lang="en-US" dirty="0"/>
              <a:t>Create a custom route table to point corporate data center-bound traffic to the VPN gateway. You also must update security group rules. (You will learn about security groups in the next section.)</a:t>
            </a:r>
          </a:p>
          <a:p>
            <a:pPr marL="228600" indent="-228600">
              <a:buAutoNum type="arabicPeriod"/>
            </a:pPr>
            <a:r>
              <a:rPr lang="en-US" dirty="0"/>
              <a:t>Establish an </a:t>
            </a:r>
            <a:r>
              <a:rPr lang="en-US" i="1" dirty="0"/>
              <a:t>AWS Site-to-Site VPN (Site-to-Site VPN) connection </a:t>
            </a:r>
            <a:r>
              <a:rPr lang="en-US" dirty="0"/>
              <a:t>to link the two systems together.</a:t>
            </a:r>
          </a:p>
          <a:p>
            <a:pPr marL="228600" indent="-228600">
              <a:buAutoNum type="arabicPeriod"/>
            </a:pPr>
            <a:r>
              <a:rPr lang="en-US" dirty="0"/>
              <a:t>Configure routing to pass traffic through the connection. </a:t>
            </a:r>
          </a:p>
          <a:p>
            <a:pPr marL="0" marR="0" indent="0" algn="l" defTabSz="457200" rtl="0" eaLnBrk="1" fontAlgn="auto" latinLnBrk="0" hangingPunct="1">
              <a:lnSpc>
                <a:spcPct val="100000"/>
              </a:lnSpc>
              <a:spcBef>
                <a:spcPct val="0"/>
              </a:spcBef>
              <a:spcAft>
                <a:spcPts val="600"/>
              </a:spcAft>
              <a:buClrTx/>
              <a:buSzTx/>
              <a:buFontTx/>
              <a:buNone/>
              <a:tabLst/>
              <a:defRPr/>
            </a:pPr>
            <a:endParaRPr lang="en-US" dirty="0"/>
          </a:p>
          <a:p>
            <a:pPr defTabSz="457200">
              <a:spcBef>
                <a:spcPct val="0"/>
              </a:spcBef>
              <a:spcAft>
                <a:spcPts val="600"/>
              </a:spcAft>
              <a:defRPr/>
            </a:pPr>
            <a:r>
              <a:rPr lang="en-US" dirty="0"/>
              <a:t>For more information about AWS Site-to-Site VPN and other VPN connectivity options, see </a:t>
            </a:r>
            <a:r>
              <a:rPr lang="en-US" dirty="0">
                <a:ea typeface="Amazon Ember Light" panose="020B0403020204020204" pitchFamily="34" charset="0"/>
                <a:cs typeface="Amazon Ember Light" panose="020B0403020204020204" pitchFamily="34" charset="0"/>
              </a:rPr>
              <a:t>VPN Connections in the AWS Documentation at </a:t>
            </a:r>
            <a:r>
              <a:rPr lang="en-US" dirty="0">
                <a:ea typeface="Amazon Ember Light" panose="020B0403020204020204" pitchFamily="34" charset="0"/>
                <a:cs typeface="Amazon Ember Light" panose="020B0403020204020204" pitchFamily="34" charset="0"/>
                <a:hlinkClick r:id="rId3"/>
              </a:rPr>
              <a:t>https://docs.aws.amazon.com/vpc/latest/userguide/vpn-connections.html</a:t>
            </a:r>
            <a:r>
              <a:rPr lang="en-US" dirty="0">
                <a:ea typeface="Amazon Ember Light" panose="020B0403020204020204" pitchFamily="34" charset="0"/>
                <a:cs typeface="Amazon Ember Light" panose="020B0403020204020204" pitchFamily="34" charset="0"/>
              </a:rPr>
              <a:t>.</a:t>
            </a:r>
          </a:p>
        </p:txBody>
      </p:sp>
    </p:spTree>
    <p:extLst>
      <p:ext uri="{BB962C8B-B14F-4D97-AF65-F5344CB8AC3E}">
        <p14:creationId xmlns:p14="http://schemas.microsoft.com/office/powerpoint/2010/main" val="19039106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One of the challenges of network communication is network performance. Performance can be negatively affected if your data center is located far away from your AWS Region. For such situations, AWS offers AWS Direct Connect, or</a:t>
            </a:r>
            <a:r>
              <a:rPr lang="en-US" baseline="0" dirty="0"/>
              <a:t> DX</a:t>
            </a:r>
            <a:r>
              <a:rPr lang="en-US" dirty="0"/>
              <a:t>. </a:t>
            </a:r>
            <a:r>
              <a:rPr lang="en-US" i="1" dirty="0"/>
              <a:t>AWS Direct Connect</a:t>
            </a:r>
            <a:r>
              <a:rPr lang="en-US" dirty="0"/>
              <a:t> enables you to establish a dedicated, private network connection between your network and one of the DX locations. This private connection can reduce your network costs, increase bandwidth throughput, and provide a more consistent network experience than internet-based connections. DX uses open</a:t>
            </a:r>
            <a:r>
              <a:rPr lang="en-US" baseline="0" dirty="0"/>
              <a:t> </a:t>
            </a:r>
            <a:r>
              <a:rPr lang="en-US" dirty="0"/>
              <a:t>standard 802.1q virtual local area networks (VLANs).</a:t>
            </a:r>
          </a:p>
          <a:p>
            <a:endParaRPr lang="en-US" dirty="0"/>
          </a:p>
          <a:p>
            <a:pPr>
              <a:defRPr/>
            </a:pPr>
            <a:r>
              <a:rPr lang="en-US" dirty="0"/>
              <a:t>For more information about DX, see the </a:t>
            </a:r>
            <a:r>
              <a:rPr lang="en-US" dirty="0">
                <a:ea typeface="Amazon Ember Light" panose="020B0403020204020204" pitchFamily="34" charset="0"/>
                <a:cs typeface="Amazon Ember Light" panose="020B0403020204020204" pitchFamily="34" charset="0"/>
              </a:rPr>
              <a:t>AWS Direct Connect product page at </a:t>
            </a:r>
            <a:r>
              <a:rPr lang="en-US" dirty="0">
                <a:ea typeface="Amazon Ember Light" panose="020B0403020204020204" pitchFamily="34" charset="0"/>
                <a:cs typeface="Amazon Ember Light" panose="020B0403020204020204" pitchFamily="34" charset="0"/>
                <a:hlinkClick r:id="rId3"/>
              </a:rPr>
              <a:t>https://aws.amazon.com/directconnect/</a:t>
            </a:r>
            <a:r>
              <a:rPr lang="en-US" dirty="0">
                <a:ea typeface="Amazon Ember Light" panose="020B0403020204020204" pitchFamily="34" charset="0"/>
                <a:cs typeface="Amazon Ember Light" panose="020B0403020204020204" pitchFamily="34" charset="0"/>
              </a:rPr>
              <a:t>.</a:t>
            </a:r>
            <a:endParaRPr lang="en-US" dirty="0"/>
          </a:p>
        </p:txBody>
      </p:sp>
    </p:spTree>
    <p:extLst>
      <p:ext uri="{BB962C8B-B14F-4D97-AF65-F5344CB8AC3E}">
        <p14:creationId xmlns:p14="http://schemas.microsoft.com/office/powerpoint/2010/main" val="1046616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7"/>
            <a:ext cx="6216650" cy="454989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 </a:t>
            </a:r>
            <a:r>
              <a:rPr lang="en-US" i="1" dirty="0"/>
              <a:t>VPC endpoint</a:t>
            </a:r>
            <a:r>
              <a:rPr lang="en-US" i="0" dirty="0"/>
              <a:t> is a virtual device that </a:t>
            </a:r>
            <a:r>
              <a:rPr lang="en-US" dirty="0"/>
              <a:t>enables you to privately connect your VPC to supported AWS services and VPC endpoint services that are powered by AWS </a:t>
            </a:r>
            <a:r>
              <a:rPr lang="en-US" dirty="0" err="1"/>
              <a:t>PrivateLink</a:t>
            </a:r>
            <a:r>
              <a:rPr lang="en-US" dirty="0"/>
              <a:t>. Connection to these services does not require an internet gateway, NAT device, VPN connection, or AWS Direct Connect connection. Instances in your VPC do not require public IP addresses to communicate with resources in the service. Traffic between your VPC and the other service does not leave the Amazon network.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two types of VPC endpoints:</a:t>
            </a:r>
          </a:p>
          <a:p>
            <a:pPr marL="171450" indent="-171450">
              <a:buFont typeface="Arial" panose="020B0604020202020204" pitchFamily="34" charset="0"/>
              <a:buChar char="•"/>
              <a:defRPr/>
            </a:pPr>
            <a:r>
              <a:rPr lang="en-US" dirty="0"/>
              <a:t>An </a:t>
            </a:r>
            <a:r>
              <a:rPr lang="en-US" i="1" dirty="0"/>
              <a:t>interface VPC endpoint</a:t>
            </a:r>
            <a:r>
              <a:rPr lang="en-US" dirty="0"/>
              <a:t> (interface endpoint) enables you to connect to services that are powered by AWS </a:t>
            </a:r>
            <a:r>
              <a:rPr lang="en-US" dirty="0" err="1"/>
              <a:t>PrivateLink</a:t>
            </a:r>
            <a:r>
              <a:rPr lang="en-US" dirty="0"/>
              <a:t>. These services include some AWS services, services that are hosted by other AWS customers and AWS Partner Network (APN) Partners in their own VPCs (referred to as </a:t>
            </a:r>
            <a:r>
              <a:rPr lang="en-US" i="1" dirty="0"/>
              <a:t>endpoint services</a:t>
            </a:r>
            <a:r>
              <a:rPr lang="en-US" dirty="0"/>
              <a:t>), and supported AWS Marketplace APN Partner services. The owner of the service is the </a:t>
            </a:r>
            <a:r>
              <a:rPr lang="en-US" i="1" dirty="0"/>
              <a:t>service provider</a:t>
            </a:r>
            <a:r>
              <a:rPr lang="en-US" dirty="0"/>
              <a:t>, and you—as the principal who creates the interface endpoint—are the </a:t>
            </a:r>
            <a:r>
              <a:rPr lang="en-US" i="1" dirty="0"/>
              <a:t>service consumer</a:t>
            </a:r>
            <a:r>
              <a:rPr lang="en-US" dirty="0"/>
              <a:t>. You are charged for creating and using an interface endpoint to a service. Hourly usage rates and data processing rates apply. See the AWS Documentation for a list of supported </a:t>
            </a:r>
            <a:r>
              <a:rPr lang="en-US" dirty="0">
                <a:ea typeface="Amazon Ember Light" panose="020B0403020204020204" pitchFamily="34" charset="0"/>
                <a:cs typeface="Amazon Ember Light" panose="020B0403020204020204" pitchFamily="34" charset="0"/>
              </a:rPr>
              <a:t>interface endpoints </a:t>
            </a:r>
            <a:r>
              <a:rPr lang="en-US" dirty="0"/>
              <a:t>and for more information about the example shown here at </a:t>
            </a:r>
            <a:r>
              <a:rPr lang="en-US" dirty="0">
                <a:hlinkClick r:id="rId3"/>
              </a:rPr>
              <a:t>https://docs.aws.amazon.com/vpc/latest/privatelink/create-interface-endpoint.html</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Gateway endpoints: The use of gateway endpoints incurs no additional charge. Standard charges for data transfer and resource usage apply.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a:defRPr/>
            </a:pPr>
            <a:r>
              <a:rPr lang="en-US" dirty="0"/>
              <a:t>For more information about VPC endpoints, see </a:t>
            </a:r>
            <a:r>
              <a:rPr lang="en-US" dirty="0">
                <a:ea typeface="Amazon Ember Light" panose="020B0403020204020204" pitchFamily="34" charset="0"/>
                <a:cs typeface="Amazon Ember Light" panose="020B0403020204020204" pitchFamily="34" charset="0"/>
              </a:rPr>
              <a:t>VPC Endpoints in the AWS Documentation at </a:t>
            </a:r>
            <a:r>
              <a:rPr lang="en-US" dirty="0">
                <a:ea typeface="Amazon Ember Light" panose="020B0403020204020204" pitchFamily="34" charset="0"/>
                <a:cs typeface="Amazon Ember Light" panose="020B0403020204020204" pitchFamily="34" charset="0"/>
                <a:hlinkClick r:id="rId4"/>
              </a:rPr>
              <a:t>https://docs.aws.amazon.com/vpc/latest/privatelink/concepts.html</a:t>
            </a:r>
            <a:r>
              <a:rPr lang="en-US" dirty="0">
                <a:ea typeface="Amazon Ember Light" panose="020B0403020204020204" pitchFamily="34" charset="0"/>
                <a:cs typeface="Amazon Ember Light" panose="020B0403020204020204" pitchFamily="34" charset="0"/>
              </a:rPr>
              <a:t>.</a:t>
            </a:r>
          </a:p>
        </p:txBody>
      </p:sp>
    </p:spTree>
    <p:extLst>
      <p:ext uri="{BB962C8B-B14F-4D97-AF65-F5344CB8AC3E}">
        <p14:creationId xmlns:p14="http://schemas.microsoft.com/office/powerpoint/2010/main" val="33486843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4708158"/>
          </a:xfrm>
          <a:prstGeom prst="rect">
            <a:avLst/>
          </a:prstGeom>
        </p:spPr>
        <p:txBody>
          <a:bodyPr/>
          <a:lstStyle/>
          <a:p>
            <a:r>
              <a:rPr lang="en-US" dirty="0"/>
              <a:t>You can configure your VPCs in several ways, and take advantage of numerous connectivity options and gateways. These options and gateways include AWS Direct Connect (via DX gateways), NAT gateways, internet gateways, VPC peering, etc. It is not uncommon to find AWS customers with hundreds of VPCs distributed across AWS accounts and Regions to serve multiple lines of business, teams, projects, and so forth. Things get more complex when customers start to set up connectivity between their VPCs. All the connectivity options are strictly point-to-point, so the number of VPC-to-VPC connections can grow quickly. As you grow the number of workloads that run on AWS, you must be able to scale your networks across multiple accounts and VPCs to keep up with the growth.</a:t>
            </a:r>
          </a:p>
          <a:p>
            <a:endParaRPr lang="en-US" dirty="0"/>
          </a:p>
          <a:p>
            <a:r>
              <a:rPr lang="en-US" dirty="0"/>
              <a:t>Though you can use VPC peering to connect pairs of VPCs, managing point-to-point connectivity across many VPCs without the ability to centrally manage the connectivity policies can be operationally costly and difficult. For on-premises connectivity, you must attach your VPN to each individual VPC. This solution can be time-consuming to build and difficult to manage when the number of VPCs grows into the hundreds.</a:t>
            </a:r>
          </a:p>
          <a:p>
            <a:endParaRPr lang="en-US" dirty="0"/>
          </a:p>
          <a:p>
            <a:r>
              <a:rPr lang="en-US" dirty="0"/>
              <a:t>To solve this problem, you can use AWS Transit Gateway to simplify your networking model. With AWS Transit Gateway, you only need to create and manage a single connection from the central gateway into each VPC, on-premises data center, or remote office across your network. A transit gateway acts as a hub that controls how traffic is routed among all the connected networks, which act like spokes. This hub-and-spoke model significantly simplifies management and reduces operational costs because each network only needs to connect to the transit gateway and not to every other network. Any new VPC is connected to the transit gateway, and is then automatically available to every other network that is connected to the transit gateway. This ease of connectivity makes it easier to scale your network as you grow.</a:t>
            </a:r>
          </a:p>
          <a:p>
            <a:endParaRPr lang="en-US" dirty="0"/>
          </a:p>
        </p:txBody>
      </p:sp>
    </p:spTree>
    <p:extLst>
      <p:ext uri="{BB962C8B-B14F-4D97-AF65-F5344CB8AC3E}">
        <p14:creationId xmlns:p14="http://schemas.microsoft.com/office/powerpoint/2010/main" val="15231750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See if you can recognize the different VPC networking components that you learned about by labeling this network diagram.</a:t>
            </a:r>
          </a:p>
        </p:txBody>
      </p:sp>
    </p:spTree>
    <p:extLst>
      <p:ext uri="{BB962C8B-B14F-4D97-AF65-F5344CB8AC3E}">
        <p14:creationId xmlns:p14="http://schemas.microsoft.com/office/powerpoint/2010/main" val="15691000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Now, see how well you did.</a:t>
            </a:r>
          </a:p>
        </p:txBody>
      </p:sp>
    </p:spTree>
    <p:extLst>
      <p:ext uri="{BB962C8B-B14F-4D97-AF65-F5344CB8AC3E}">
        <p14:creationId xmlns:p14="http://schemas.microsoft.com/office/powerpoint/2010/main" val="1221807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latin typeface="+mn-lt"/>
                <a:ea typeface="+mn-ea"/>
                <a:cs typeface="+mn-cs"/>
              </a:rPr>
              <a:t>Section 4: VPC security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latin typeface="+mn-lt"/>
                <a:ea typeface="+mn-ea"/>
                <a:cs typeface="+mn-cs"/>
              </a:rPr>
              <a:t>You can build security into your VPC architecture in several ways so that you</a:t>
            </a:r>
            <a:r>
              <a:rPr lang="en-US" dirty="0"/>
              <a:t> have complete control over both incoming and outgoing traffic. </a:t>
            </a:r>
            <a:r>
              <a:rPr lang="en-US" kern="1200" dirty="0">
                <a:solidFill>
                  <a:schemeClr val="tx1"/>
                </a:solidFill>
                <a:effectLst/>
                <a:latin typeface="+mn-lt"/>
                <a:ea typeface="+mn-ea"/>
                <a:cs typeface="+mn-cs"/>
              </a:rPr>
              <a:t>In this section, you learn about two Amazon VPC firewall options that you can use to secure your VPC: security groups and network access control lists (network ACLs).</a:t>
            </a:r>
          </a:p>
        </p:txBody>
      </p:sp>
    </p:spTree>
    <p:extLst>
      <p:ext uri="{BB962C8B-B14F-4D97-AF65-F5344CB8AC3E}">
        <p14:creationId xmlns:p14="http://schemas.microsoft.com/office/powerpoint/2010/main" val="33301317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A </a:t>
            </a:r>
            <a:r>
              <a:rPr lang="en-US" i="1" dirty="0"/>
              <a:t>security group</a:t>
            </a:r>
            <a:r>
              <a:rPr lang="en-US" dirty="0"/>
              <a:t> acts as a virtual firewall for your instance, and it controls inbound and outbound traffic. Security groups act at the instance level, not the subnet level. Therefore, each instance in a subnet in your VPC can be assigned to a different set of security groups. </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At the most basic level, a security group is a way for you to filter traffic to your instances.</a:t>
            </a:r>
          </a:p>
        </p:txBody>
      </p:sp>
    </p:spTree>
    <p:extLst>
      <p:ext uri="{BB962C8B-B14F-4D97-AF65-F5344CB8AC3E}">
        <p14:creationId xmlns:p14="http://schemas.microsoft.com/office/powerpoint/2010/main" val="18877444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Security groups have </a:t>
            </a:r>
            <a:r>
              <a:rPr lang="en-US" i="1" dirty="0"/>
              <a:t>rules</a:t>
            </a:r>
            <a:r>
              <a:rPr lang="en-US" dirty="0"/>
              <a:t> that control the inbound and outbound traffic. When you create a security group, it has no inbound rules. Therefore, </a:t>
            </a:r>
            <a:r>
              <a:rPr lang="en-US" i="1" dirty="0"/>
              <a:t>no inbound traffic that originates from another host to your instance is allowed </a:t>
            </a:r>
            <a:r>
              <a:rPr lang="en-US" dirty="0"/>
              <a:t>until you add inbound rules to the security group. By default, a security group includes an outbound rule that </a:t>
            </a:r>
            <a:r>
              <a:rPr lang="en-US" i="1" dirty="0"/>
              <a:t>allows all outbound traffic</a:t>
            </a:r>
            <a:r>
              <a:rPr lang="en-US" dirty="0"/>
              <a:t>. You can remove the rule and add outbound rules that allow specific outbound traffic only. If your security group has no outbound rules, no outbound traffic that originates from your instance is allowed.</a:t>
            </a:r>
          </a:p>
          <a:p>
            <a:endParaRPr lang="en-US" dirty="0"/>
          </a:p>
          <a:p>
            <a:r>
              <a:rPr lang="en-US" dirty="0"/>
              <a:t>Security groups are </a:t>
            </a:r>
            <a:r>
              <a:rPr lang="en-US" i="1" dirty="0"/>
              <a:t>stateful</a:t>
            </a:r>
            <a:r>
              <a:rPr lang="en-US" dirty="0"/>
              <a:t>, which means that state information is kept even after a request is processed. Thus,</a:t>
            </a:r>
            <a:r>
              <a:rPr lang="en-US" baseline="0" dirty="0"/>
              <a:t> if</a:t>
            </a:r>
            <a:r>
              <a:rPr lang="en-US" dirty="0"/>
              <a:t> you send a request from your instance, the response traffic for that request is allowed to flow in regardless of inbound security group rules. Responses to allowed inbound traffic are allowed to flow out, regardless of outbound rules. </a:t>
            </a:r>
          </a:p>
        </p:txBody>
      </p:sp>
    </p:spTree>
    <p:extLst>
      <p:ext uri="{BB962C8B-B14F-4D97-AF65-F5344CB8AC3E}">
        <p14:creationId xmlns:p14="http://schemas.microsoft.com/office/powerpoint/2010/main" val="2030584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computer </a:t>
            </a:r>
            <a:r>
              <a:rPr lang="en-US" i="1" dirty="0"/>
              <a:t>network</a:t>
            </a:r>
            <a:r>
              <a:rPr lang="en-US" dirty="0"/>
              <a:t> is two or more client machines that are connected together to share resources. A network can be logically partitioned into </a:t>
            </a:r>
            <a:r>
              <a:rPr lang="en-US" i="1" dirty="0"/>
              <a:t>subnets</a:t>
            </a:r>
            <a:r>
              <a:rPr lang="en-US" dirty="0"/>
              <a:t>. Networking requires a networking device (such as a router or switch) to connect all the clients together and enable communication between them.</a:t>
            </a:r>
          </a:p>
        </p:txBody>
      </p:sp>
    </p:spTree>
    <p:extLst>
      <p:ext uri="{BB962C8B-B14F-4D97-AF65-F5344CB8AC3E}">
        <p14:creationId xmlns:p14="http://schemas.microsoft.com/office/powerpoint/2010/main" val="37808653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When you create a custom security group, you can specify allow rules, but not deny rules. All rules are evaluated before the decision to allow traffic.</a:t>
            </a:r>
          </a:p>
        </p:txBody>
      </p:sp>
    </p:spTree>
    <p:extLst>
      <p:ext uri="{BB962C8B-B14F-4D97-AF65-F5344CB8AC3E}">
        <p14:creationId xmlns:p14="http://schemas.microsoft.com/office/powerpoint/2010/main" val="13834909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A </a:t>
            </a:r>
            <a:r>
              <a:rPr lang="en-US" b="0" i="1" dirty="0"/>
              <a:t>network access control list (network ACL)</a:t>
            </a:r>
            <a:r>
              <a:rPr lang="en-US" b="1" dirty="0"/>
              <a:t> </a:t>
            </a:r>
            <a:r>
              <a:rPr lang="en-US" dirty="0"/>
              <a:t>is an optional layer of security for your Amazon VPC. It acts as a firewall for controlling traffic in and out of one or more subnets. To add another layer of security to your VPC, you can set up network ACLs with rules that are similar to your security groups.</a:t>
            </a:r>
          </a:p>
          <a:p>
            <a:endParaRPr lang="en-US" dirty="0"/>
          </a:p>
          <a:p>
            <a:r>
              <a:rPr lang="en-US" dirty="0"/>
              <a:t>Each subnet in your VPC must be associated with a network ACL. If you don't explicitly associate a subnet with a network ACL, the subnet is automatically associated with the default network ACL. You can associate a network ACL with multiple subnets; however, a subnet can be associated with only one network ACL at a time. When you associate a network ACL with a subnet, the previous association is removed. </a:t>
            </a:r>
          </a:p>
        </p:txBody>
      </p:sp>
    </p:spTree>
    <p:extLst>
      <p:ext uri="{BB962C8B-B14F-4D97-AF65-F5344CB8AC3E}">
        <p14:creationId xmlns:p14="http://schemas.microsoft.com/office/powerpoint/2010/main" val="21603402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network ACL has separate inbound and outbound rules, and each rule can either allow or deny traffic. Your VPC automatically comes with a modifiable default network ACL. By default, it allows all inbound and outbound IPv4 traffic and, if applicable, IPv6 traffic. The table shows a default network ACL.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Network ACLs are </a:t>
            </a:r>
            <a:r>
              <a:rPr lang="en-US" i="1" dirty="0"/>
              <a:t>stateless</a:t>
            </a:r>
            <a:r>
              <a:rPr lang="en-US" dirty="0"/>
              <a:t>, which means that no information about a request is maintained after a request is processed. </a:t>
            </a:r>
          </a:p>
        </p:txBody>
      </p:sp>
    </p:spTree>
    <p:extLst>
      <p:ext uri="{BB962C8B-B14F-4D97-AF65-F5344CB8AC3E}">
        <p14:creationId xmlns:p14="http://schemas.microsoft.com/office/powerpoint/2010/main" val="21507933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create a custom network ACL and associate it with a subnet. By default, each custom network ACL denies all inbound and outbound traffic until you add rules.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network ACL contains a numbered list of rules that are evaluated in order, starting with the lowest numbered rule. The purpose is to determine whether traffic is allowed in or out of any subnet that is associated with the network ACL. The highest number that you can use for a rule is 32,766. AWS recommends that you create rules in increments (for example, increments of 10 or 100) so that you can insert new rules where you need them later.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defRPr/>
            </a:pPr>
            <a:r>
              <a:rPr lang="en-US" dirty="0"/>
              <a:t>For more information about network ACLs, see </a:t>
            </a:r>
            <a:r>
              <a:rPr lang="en-US" dirty="0">
                <a:ea typeface="Amazon Ember Light" panose="020B0403020204020204" pitchFamily="34" charset="0"/>
                <a:cs typeface="Amazon Ember Light" panose="020B0403020204020204" pitchFamily="34" charset="0"/>
              </a:rPr>
              <a:t>Network ACLs </a:t>
            </a:r>
            <a:r>
              <a:rPr lang="en-US" dirty="0"/>
              <a:t>in the AWS Documentation at </a:t>
            </a:r>
            <a:r>
              <a:rPr lang="en-US" dirty="0">
                <a:hlinkClick r:id="rId3"/>
              </a:rPr>
              <a:t>https://docs.aws.amazon.com/vpc/latest/userguide/vpc-network-acls.html</a:t>
            </a:r>
            <a:r>
              <a:rPr lang="en-US" dirty="0"/>
              <a:t>.</a:t>
            </a:r>
          </a:p>
        </p:txBody>
      </p:sp>
    </p:spTree>
    <p:extLst>
      <p:ext uri="{BB962C8B-B14F-4D97-AF65-F5344CB8AC3E}">
        <p14:creationId xmlns:p14="http://schemas.microsoft.com/office/powerpoint/2010/main" val="13862581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b="0" dirty="0"/>
              <a:t>Here is a summary of the differences between security groups and network ACLs:</a:t>
            </a:r>
          </a:p>
          <a:p>
            <a:pPr marL="228600" indent="-228600">
              <a:buFont typeface="Arial" panose="020B0604020202020204" pitchFamily="34" charset="0"/>
              <a:buChar char="•"/>
            </a:pPr>
            <a:r>
              <a:rPr lang="en-US" b="0" dirty="0"/>
              <a:t>Security groups</a:t>
            </a:r>
            <a:r>
              <a:rPr lang="en-US" b="1" dirty="0"/>
              <a:t> </a:t>
            </a:r>
            <a:r>
              <a:rPr lang="en-US" dirty="0"/>
              <a:t>act at the instance level, but </a:t>
            </a:r>
            <a:r>
              <a:rPr lang="en-US" b="0" dirty="0"/>
              <a:t>network </a:t>
            </a:r>
            <a:r>
              <a:rPr lang="en-US" dirty="0"/>
              <a:t>ACLs act at the subnet level.</a:t>
            </a:r>
          </a:p>
          <a:p>
            <a:pPr marL="228600" indent="-228600">
              <a:buFont typeface="Arial" panose="020B0604020202020204" pitchFamily="34" charset="0"/>
              <a:buChar char="•"/>
            </a:pPr>
            <a:r>
              <a:rPr lang="en-US" baseline="0" dirty="0"/>
              <a:t>Security groups support allow rules only, but </a:t>
            </a:r>
            <a:r>
              <a:rPr lang="en-US" b="0" dirty="0"/>
              <a:t>network </a:t>
            </a:r>
            <a:r>
              <a:rPr lang="en-US" baseline="0" dirty="0"/>
              <a:t>ACLs support both allow and deny rules.</a:t>
            </a:r>
          </a:p>
          <a:p>
            <a:pPr marL="228600" indent="-228600">
              <a:buFont typeface="Arial" panose="020B0604020202020204" pitchFamily="34" charset="0"/>
              <a:buChar char="•"/>
            </a:pPr>
            <a:r>
              <a:rPr lang="en-US" baseline="0" dirty="0"/>
              <a:t>Security groups are stateful, but </a:t>
            </a:r>
            <a:r>
              <a:rPr lang="en-US" b="0" dirty="0"/>
              <a:t>network </a:t>
            </a:r>
            <a:r>
              <a:rPr lang="en-US" baseline="0" dirty="0"/>
              <a:t>ACLs are stateless.</a:t>
            </a:r>
          </a:p>
          <a:p>
            <a:pPr marL="228600" indent="-228600">
              <a:buFont typeface="Arial" panose="020B0604020202020204" pitchFamily="34" charset="0"/>
              <a:buChar char="•"/>
            </a:pPr>
            <a:r>
              <a:rPr lang="en-US" baseline="0" dirty="0"/>
              <a:t>For security groups, all rules are evaluated before the decision is made to allow traffic. For </a:t>
            </a:r>
            <a:r>
              <a:rPr lang="en-US" b="0" dirty="0"/>
              <a:t>network </a:t>
            </a:r>
            <a:r>
              <a:rPr lang="en-US" baseline="0" dirty="0"/>
              <a:t>ACLs, rules are evaluated in number order before the decision is made to allow traffic.</a:t>
            </a:r>
          </a:p>
        </p:txBody>
      </p:sp>
    </p:spTree>
    <p:extLst>
      <p:ext uri="{BB962C8B-B14F-4D97-AF65-F5344CB8AC3E}">
        <p14:creationId xmlns:p14="http://schemas.microsoft.com/office/powerpoint/2010/main" val="11968279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ea typeface="+mn-ea"/>
                <a:cs typeface="+mn-cs"/>
              </a:rPr>
              <a:t>Now,</a:t>
            </a:r>
            <a:r>
              <a:rPr lang="en-US" kern="1200" baseline="0" dirty="0">
                <a:solidFill>
                  <a:schemeClr val="tx1"/>
                </a:solidFill>
                <a:effectLst/>
                <a:ea typeface="+mn-ea"/>
                <a:cs typeface="+mn-cs"/>
              </a:rPr>
              <a:t> </a:t>
            </a:r>
            <a:r>
              <a:rPr lang="en-US" kern="1200" dirty="0">
                <a:solidFill>
                  <a:schemeClr val="tx1"/>
                </a:solidFill>
                <a:effectLst/>
                <a:ea typeface="+mn-ea"/>
                <a:cs typeface="+mn-cs"/>
              </a:rPr>
              <a:t>it’s your turn! In this scenario, you are a small business owner with a website that is hosted on an Amazon</a:t>
            </a:r>
            <a:r>
              <a:rPr lang="en-US" kern="1200" baseline="0" dirty="0">
                <a:solidFill>
                  <a:schemeClr val="tx1"/>
                </a:solidFill>
                <a:effectLst/>
                <a:ea typeface="+mn-ea"/>
                <a:cs typeface="+mn-cs"/>
              </a:rPr>
              <a:t> Elastic Compute Cloud (Amazon EC2)</a:t>
            </a:r>
            <a:r>
              <a:rPr lang="en-US" kern="1200" dirty="0">
                <a:solidFill>
                  <a:schemeClr val="tx1"/>
                </a:solidFill>
                <a:effectLst/>
                <a:ea typeface="+mn-ea"/>
                <a:cs typeface="+mn-cs"/>
              </a:rPr>
              <a:t> instance. You have customer data that is stored on a backend database that you want to keep private. </a:t>
            </a:r>
          </a:p>
          <a:p>
            <a:endParaRPr lang="en-US" kern="1200" dirty="0">
              <a:solidFill>
                <a:schemeClr val="tx1"/>
              </a:solidFill>
              <a:effectLst/>
              <a:ea typeface="+mn-ea"/>
              <a:cs typeface="+mn-cs"/>
            </a:endParaRPr>
          </a:p>
          <a:p>
            <a:r>
              <a:rPr lang="en-US" kern="1200" dirty="0">
                <a:solidFill>
                  <a:schemeClr val="tx1"/>
                </a:solidFill>
                <a:effectLst/>
                <a:ea typeface="+mn-ea"/>
                <a:cs typeface="+mn-cs"/>
              </a:rPr>
              <a:t>See if you can design a VPC that meets the following requirements:</a:t>
            </a:r>
          </a:p>
          <a:p>
            <a:pPr marL="171450" indent="-171450">
              <a:buFont typeface="Arial" panose="020B0604020202020204" pitchFamily="34" charset="0"/>
              <a:buChar char="•"/>
            </a:pPr>
            <a:r>
              <a:rPr lang="en-US" dirty="0">
                <a:ea typeface="Amazon Ember Light" panose="020B0403020204020204" pitchFamily="34" charset="0"/>
                <a:cs typeface="Amazon Ember Light" panose="020B0403020204020204" pitchFamily="34" charset="0"/>
              </a:rPr>
              <a:t>Your web server and database server must be in separate subnets.</a:t>
            </a:r>
          </a:p>
          <a:p>
            <a:pPr marL="171450" indent="-171450">
              <a:buFont typeface="Arial" panose="020B0604020202020204" pitchFamily="34" charset="0"/>
              <a:buChar char="•"/>
            </a:pPr>
            <a:r>
              <a:rPr lang="en-US" dirty="0"/>
              <a:t>The first address of your network must be 10.0.0.0. </a:t>
            </a:r>
            <a:r>
              <a:rPr lang="en-US" dirty="0">
                <a:ea typeface="Amazon Ember Light" panose="020B0403020204020204" pitchFamily="34" charset="0"/>
                <a:cs typeface="Amazon Ember Light" panose="020B0403020204020204" pitchFamily="34" charset="0"/>
              </a:rPr>
              <a:t>Each subnet must have 256 IPv4 addresses.</a:t>
            </a:r>
          </a:p>
          <a:p>
            <a:pPr marL="171450" indent="-171450">
              <a:buFont typeface="Arial" panose="020B0604020202020204" pitchFamily="34" charset="0"/>
              <a:buChar char="•"/>
            </a:pPr>
            <a:r>
              <a:rPr lang="en-US" dirty="0">
                <a:ea typeface="Amazon Ember Light" panose="020B0403020204020204" pitchFamily="34" charset="0"/>
                <a:cs typeface="Amazon Ember Light" panose="020B0403020204020204" pitchFamily="34" charset="0"/>
              </a:rPr>
              <a:t>Your customers must always be able to access your web server.</a:t>
            </a:r>
          </a:p>
          <a:p>
            <a:pPr marL="171450" indent="-171450">
              <a:buFont typeface="Arial" panose="020B0604020202020204" pitchFamily="34" charset="0"/>
              <a:buChar char="•"/>
            </a:pPr>
            <a:r>
              <a:rPr lang="en-US" dirty="0">
                <a:ea typeface="Amazon Ember Light" panose="020B0403020204020204" pitchFamily="34" charset="0"/>
                <a:cs typeface="Amazon Ember Light" panose="020B0403020204020204" pitchFamily="34" charset="0"/>
              </a:rPr>
              <a:t>Your database server must be able to access the internet to make patch updates.</a:t>
            </a:r>
          </a:p>
          <a:p>
            <a:pPr marL="171450" indent="-171450">
              <a:buFont typeface="Arial" panose="020B0604020202020204" pitchFamily="34" charset="0"/>
              <a:buChar char="•"/>
            </a:pPr>
            <a:r>
              <a:rPr lang="en-US" dirty="0">
                <a:ea typeface="Amazon Ember Light" panose="020B0403020204020204" pitchFamily="34" charset="0"/>
                <a:cs typeface="Amazon Ember Light" panose="020B0403020204020204" pitchFamily="34" charset="0"/>
              </a:rPr>
              <a:t>Your architecture must be highly available and use at least one custom firewall layer.</a:t>
            </a:r>
            <a:endParaRPr lang="en-US" kern="1200" dirty="0">
              <a:solidFill>
                <a:schemeClr val="tx1"/>
              </a:solidFill>
              <a:effectLst/>
              <a:ea typeface="+mn-ea"/>
              <a:cs typeface="+mn-cs"/>
            </a:endParaRPr>
          </a:p>
        </p:txBody>
      </p:sp>
    </p:spTree>
    <p:extLst>
      <p:ext uri="{BB962C8B-B14F-4D97-AF65-F5344CB8AC3E}">
        <p14:creationId xmlns:p14="http://schemas.microsoft.com/office/powerpoint/2010/main" val="10629739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The key</a:t>
            </a:r>
            <a:r>
              <a:rPr lang="en-US" baseline="0" dirty="0">
                <a:latin typeface="+mn-lt"/>
              </a:rPr>
              <a:t> takeaways from this section of the module 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latin typeface="+mn-lt"/>
              </a:rPr>
              <a:t>Build security into your VPC architecture.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latin typeface="+mn-lt"/>
              </a:rPr>
              <a:t>Security groups and network ACLs are firewall options that you can use to secure your VPC.</a:t>
            </a:r>
            <a:endParaRPr lang="en-US" dirty="0"/>
          </a:p>
        </p:txBody>
      </p:sp>
    </p:spTree>
    <p:extLst>
      <p:ext uri="{BB962C8B-B14F-4D97-AF65-F5344CB8AC3E}">
        <p14:creationId xmlns:p14="http://schemas.microsoft.com/office/powerpoint/2010/main" val="15592737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You will now work on Lab 2: Build Your VPC and Launch a Web Server.</a:t>
            </a:r>
          </a:p>
        </p:txBody>
      </p:sp>
    </p:spTree>
    <p:extLst>
      <p:ext uri="{BB962C8B-B14F-4D97-AF65-F5344CB8AC3E}">
        <p14:creationId xmlns:p14="http://schemas.microsoft.com/office/powerpoint/2010/main" val="25854402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lvl="1" indent="0">
              <a:spcBef>
                <a:spcPts val="1800"/>
              </a:spcBef>
              <a:spcAft>
                <a:spcPts val="800"/>
              </a:spcAft>
              <a:buNone/>
            </a:pPr>
            <a:r>
              <a:rPr lang="en-US" dirty="0">
                <a:latin typeface="+mn-lt"/>
              </a:rPr>
              <a:t>In this lab, you use Amazon VPC to create your own VPC and add some components to produce a customized network. You also create a security group for your VPC, and then create an EC2 instance and configure it to run a web server and to use the security group. You then launch the EC2 instance into the VPC.</a:t>
            </a:r>
          </a:p>
        </p:txBody>
      </p:sp>
    </p:spTree>
    <p:extLst>
      <p:ext uri="{BB962C8B-B14F-4D97-AF65-F5344CB8AC3E}">
        <p14:creationId xmlns:p14="http://schemas.microsoft.com/office/powerpoint/2010/main" val="25212186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In this lab, you complete these tasks:</a:t>
            </a:r>
          </a:p>
          <a:p>
            <a:pPr marL="171450" indent="-171450">
              <a:buFont typeface="Arial" panose="020B0604020202020204" pitchFamily="34" charset="0"/>
              <a:buChar char="•"/>
            </a:pPr>
            <a:r>
              <a:rPr lang="en-US" dirty="0">
                <a:latin typeface="+mn-lt"/>
              </a:rPr>
              <a:t>Create a VPC.</a:t>
            </a:r>
          </a:p>
          <a:p>
            <a:pPr marL="171450" indent="-171450">
              <a:buFont typeface="Arial" panose="020B0604020202020204" pitchFamily="34" charset="0"/>
              <a:buChar char="•"/>
            </a:pPr>
            <a:r>
              <a:rPr lang="en-US" dirty="0">
                <a:latin typeface="+mn-lt"/>
              </a:rPr>
              <a:t>Create additional subnets.</a:t>
            </a:r>
          </a:p>
          <a:p>
            <a:pPr marL="171450" indent="-171450">
              <a:buFont typeface="Arial" panose="020B0604020202020204" pitchFamily="34" charset="0"/>
              <a:buChar char="•"/>
            </a:pPr>
            <a:r>
              <a:rPr lang="en-US" dirty="0">
                <a:latin typeface="+mn-lt"/>
              </a:rPr>
              <a:t>Create a VPC security group.</a:t>
            </a:r>
          </a:p>
          <a:p>
            <a:pPr marL="171450" indent="-171450">
              <a:buFont typeface="Arial" panose="020B0604020202020204" pitchFamily="34" charset="0"/>
              <a:buChar char="•"/>
            </a:pPr>
            <a:r>
              <a:rPr lang="en-US" dirty="0">
                <a:latin typeface="+mn-lt"/>
              </a:rPr>
              <a:t>Launch a web server instance.</a:t>
            </a:r>
            <a:endParaRPr lang="en-US" dirty="0"/>
          </a:p>
        </p:txBody>
      </p:sp>
    </p:spTree>
    <p:extLst>
      <p:ext uri="{BB962C8B-B14F-4D97-AF65-F5344CB8AC3E}">
        <p14:creationId xmlns:p14="http://schemas.microsoft.com/office/powerpoint/2010/main" val="3835756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Each client machine in a network has a unique Internet Protocol (IP) address that identifies it. An IP address is a numerical label in decimal format. Machines convert that decimal number to a binary format.</a:t>
            </a:r>
          </a:p>
          <a:p>
            <a:endParaRPr lang="en-US" dirty="0"/>
          </a:p>
          <a:p>
            <a:r>
              <a:rPr lang="en-US" dirty="0"/>
              <a:t>In this example, the IP address is 192.0.2.0. Each of the four dot (.)-separated numbers of the IP address represents 8 bits in octal number format. That means each of the four numbers can be anything from 0 to 255. The combined total of the four numbers for an IP address is 32 bits in binary format. </a:t>
            </a:r>
          </a:p>
        </p:txBody>
      </p:sp>
    </p:spTree>
    <p:extLst>
      <p:ext uri="{BB962C8B-B14F-4D97-AF65-F5344CB8AC3E}">
        <p14:creationId xmlns:p14="http://schemas.microsoft.com/office/powerpoint/2010/main" val="26438364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architecture diagram depicts what you create in the lab.</a:t>
            </a:r>
          </a:p>
        </p:txBody>
      </p:sp>
    </p:spTree>
    <p:extLst>
      <p:ext uri="{BB962C8B-B14F-4D97-AF65-F5344CB8AC3E}">
        <p14:creationId xmlns:p14="http://schemas.microsoft.com/office/powerpoint/2010/main" val="5973368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Section 5: Amazon Route 53</a:t>
            </a:r>
          </a:p>
        </p:txBody>
      </p:sp>
    </p:spTree>
    <p:extLst>
      <p:ext uri="{BB962C8B-B14F-4D97-AF65-F5344CB8AC3E}">
        <p14:creationId xmlns:p14="http://schemas.microsoft.com/office/powerpoint/2010/main" val="34596437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4426804"/>
          </a:xfrm>
          <a:prstGeom prst="rect">
            <a:avLst/>
          </a:prstGeom>
        </p:spPr>
        <p:txBody>
          <a:bodyPr/>
          <a:lstStyle/>
          <a:p>
            <a:r>
              <a:rPr lang="en-US" kern="1200" dirty="0">
                <a:solidFill>
                  <a:schemeClr val="tx1"/>
                </a:solidFill>
                <a:effectLst/>
                <a:latin typeface="+mn-lt"/>
                <a:ea typeface="+mn-ea"/>
                <a:cs typeface="+mn-cs"/>
              </a:rPr>
              <a:t>Amazon Route 53 is a highly available and scalable cloud </a:t>
            </a:r>
            <a:r>
              <a:rPr lang="en-US" dirty="0"/>
              <a:t>Domain Name System (DNS) web </a:t>
            </a:r>
            <a:r>
              <a:rPr lang="en-US" kern="1200" dirty="0">
                <a:solidFill>
                  <a:schemeClr val="tx1"/>
                </a:solidFill>
                <a:effectLst/>
                <a:latin typeface="+mn-lt"/>
                <a:ea typeface="+mn-ea"/>
                <a:cs typeface="+mn-cs"/>
              </a:rPr>
              <a:t>service. It is designed to give developers and businesses a</a:t>
            </a:r>
            <a:r>
              <a:rPr lang="en-US" kern="1200" baseline="0" dirty="0">
                <a:solidFill>
                  <a:schemeClr val="tx1"/>
                </a:solidFill>
                <a:effectLst/>
                <a:latin typeface="+mn-lt"/>
                <a:ea typeface="+mn-ea"/>
                <a:cs typeface="+mn-cs"/>
              </a:rPr>
              <a:t> </a:t>
            </a:r>
            <a:r>
              <a:rPr lang="en-US" kern="1200" dirty="0">
                <a:solidFill>
                  <a:schemeClr val="tx1"/>
                </a:solidFill>
                <a:effectLst/>
                <a:latin typeface="+mn-lt"/>
                <a:ea typeface="+mn-ea"/>
                <a:cs typeface="+mn-cs"/>
              </a:rPr>
              <a:t>reliable and cost-effective way to route users to internet applications by translating names (like </a:t>
            </a:r>
            <a:r>
              <a:rPr lang="en-US" i="1" kern="1200" dirty="0" err="1">
                <a:solidFill>
                  <a:schemeClr val="tx1"/>
                </a:solidFill>
                <a:effectLst/>
                <a:latin typeface="+mn-lt"/>
                <a:ea typeface="+mn-ea"/>
                <a:cs typeface="+mn-cs"/>
              </a:rPr>
              <a:t>www.example.com</a:t>
            </a:r>
            <a:r>
              <a:rPr lang="en-US" kern="1200" dirty="0">
                <a:solidFill>
                  <a:schemeClr val="tx1"/>
                </a:solidFill>
                <a:effectLst/>
                <a:latin typeface="+mn-lt"/>
                <a:ea typeface="+mn-ea"/>
                <a:cs typeface="+mn-cs"/>
              </a:rPr>
              <a:t>) into the numeric IP addresses (like </a:t>
            </a:r>
            <a:r>
              <a:rPr lang="en-US" i="1" kern="1200" dirty="0">
                <a:solidFill>
                  <a:schemeClr val="tx1"/>
                </a:solidFill>
                <a:effectLst/>
                <a:latin typeface="+mn-lt"/>
                <a:ea typeface="+mn-ea"/>
                <a:cs typeface="+mn-cs"/>
              </a:rPr>
              <a:t>192.0.2.1</a:t>
            </a:r>
            <a:r>
              <a:rPr lang="en-US" kern="1200" dirty="0">
                <a:solidFill>
                  <a:schemeClr val="tx1"/>
                </a:solidFill>
                <a:effectLst/>
                <a:latin typeface="+mn-lt"/>
                <a:ea typeface="+mn-ea"/>
                <a:cs typeface="+mn-cs"/>
              </a:rPr>
              <a:t>) that computers use to connect to each other. In addition, Amazon Route 53 is fully compliant with IPv6. </a:t>
            </a:r>
            <a:r>
              <a:rPr lang="en-US" dirty="0"/>
              <a:t>See more on Domain Name Systems at </a:t>
            </a:r>
            <a:r>
              <a:rPr lang="en-US" dirty="0">
                <a:hlinkClick r:id="rId3"/>
              </a:rPr>
              <a:t>https://aws.amazon.com/route53/what-is-dns/</a:t>
            </a:r>
            <a:r>
              <a:rPr lang="en-US" dirty="0"/>
              <a:t>.</a:t>
            </a:r>
            <a:endParaRPr lang="en-US" kern="1200" dirty="0">
              <a:solidFill>
                <a:schemeClr val="tx1"/>
              </a:solidFill>
              <a:effectLst/>
              <a:latin typeface="+mn-lt"/>
              <a:ea typeface="+mn-ea"/>
              <a:cs typeface="+mn-cs"/>
            </a:endParaRP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Amazon Route 53 effectively connects user requests to infrastructure running in AWS—such as Amazon EC2 instances, Elastic Load Balancing load balancers, or Amazon S3 buckets—and can also be used to route users to infrastructure that is outside of AWS. </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You can use Amazon Route 53 to configure DNS health checks so you that can route traffic to healthy endpoints or independently monitor the health of your application and its endpoints. </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Amazon Route 53 traffic flow helps you manage traffic globally through several routing types, which can be combined with DNS failover to enable various low-latency, fault-tolerant architectures. You can use Amazon Route 53 traffic flow’s simple visual editor to manage how your users are routed to your application’s endpoints—whether in a single AWS Region or distributed around the globe. </a:t>
            </a:r>
            <a:br>
              <a:rPr lang="en-US" kern="1200" dirty="0">
                <a:solidFill>
                  <a:schemeClr val="tx1"/>
                </a:solidFill>
                <a:effectLst/>
                <a:latin typeface="+mn-lt"/>
                <a:ea typeface="+mn-ea"/>
                <a:cs typeface="+mn-cs"/>
              </a:rPr>
            </a:br>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Amazon Route 53 also offers Domain Name Registration—you can purchase and manage domain names (like </a:t>
            </a:r>
            <a:r>
              <a:rPr lang="en-US" i="1" kern="1200" dirty="0" err="1">
                <a:solidFill>
                  <a:schemeClr val="tx1"/>
                </a:solidFill>
                <a:effectLst/>
                <a:latin typeface="+mn-lt"/>
                <a:ea typeface="+mn-ea"/>
                <a:cs typeface="+mn-cs"/>
              </a:rPr>
              <a:t>example.com</a:t>
            </a:r>
            <a:r>
              <a:rPr lang="en-US" kern="1200" dirty="0">
                <a:solidFill>
                  <a:schemeClr val="tx1"/>
                </a:solidFill>
                <a:effectLst/>
                <a:latin typeface="+mn-lt"/>
                <a:ea typeface="+mn-ea"/>
                <a:cs typeface="+mn-cs"/>
              </a:rPr>
              <a:t>), and Amazon Route 53 will automatically configure DNS settings for your domains.</a:t>
            </a:r>
          </a:p>
        </p:txBody>
      </p:sp>
    </p:spTree>
    <p:extLst>
      <p:ext uri="{BB962C8B-B14F-4D97-AF65-F5344CB8AC3E}">
        <p14:creationId xmlns:p14="http://schemas.microsoft.com/office/powerpoint/2010/main" val="23664077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ea typeface="+mn-ea"/>
                <a:cs typeface="+mn-cs"/>
              </a:rPr>
              <a:t>Here is the</a:t>
            </a:r>
            <a:r>
              <a:rPr lang="en-US" kern="1200" baseline="0" dirty="0">
                <a:solidFill>
                  <a:schemeClr val="tx1"/>
                </a:solidFill>
                <a:effectLst/>
                <a:ea typeface="+mn-ea"/>
                <a:cs typeface="+mn-cs"/>
              </a:rPr>
              <a:t> basic pattern that Amazon Route 53 follows when a user initiates a DNS request. The DNS resolver checks with your domain in Route 53, gets the IP address, and returns it to the user.</a:t>
            </a:r>
            <a:endParaRPr lang="en-US" kern="1200" dirty="0">
              <a:solidFill>
                <a:schemeClr val="tx1"/>
              </a:solidFill>
              <a:effectLst/>
              <a:ea typeface="+mn-ea"/>
              <a:cs typeface="+mn-cs"/>
            </a:endParaRPr>
          </a:p>
        </p:txBody>
      </p:sp>
    </p:spTree>
    <p:extLst>
      <p:ext uri="{BB962C8B-B14F-4D97-AF65-F5344CB8AC3E}">
        <p14:creationId xmlns:p14="http://schemas.microsoft.com/office/powerpoint/2010/main" val="4522613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7"/>
            <a:ext cx="6216650" cy="4637821"/>
          </a:xfrm>
          <a:prstGeom prst="rect">
            <a:avLst/>
          </a:prstGeom>
        </p:spPr>
        <p:txBody>
          <a:bodyPr/>
          <a:lstStyle/>
          <a:p>
            <a:pPr>
              <a:buFont typeface="Arial" panose="020B0604020202020204" pitchFamily="34" charset="0"/>
              <a:buNone/>
            </a:pPr>
            <a:r>
              <a:rPr lang="en-US" i="0" dirty="0"/>
              <a:t>Amazon Route 53 supports several types of routing policies, which determine how Amazon Route 53 responds to queries:</a:t>
            </a:r>
          </a:p>
          <a:p>
            <a:pPr marL="171450" indent="-171450">
              <a:buFont typeface="Arial" panose="020B0604020202020204" pitchFamily="34" charset="0"/>
              <a:buChar char="•"/>
            </a:pPr>
            <a:r>
              <a:rPr lang="en-US" i="1" dirty="0"/>
              <a:t>Simple routing (round robin)</a:t>
            </a:r>
            <a:r>
              <a:rPr lang="en-US" i="0" baseline="0" dirty="0"/>
              <a:t> – </a:t>
            </a:r>
            <a:r>
              <a:rPr lang="en-US" i="0" dirty="0"/>
              <a:t>Use for</a:t>
            </a:r>
            <a:r>
              <a:rPr lang="en-US" dirty="0"/>
              <a:t> a single resource that performs a given function for your domain (such</a:t>
            </a:r>
            <a:r>
              <a:rPr lang="en-US" baseline="0" dirty="0"/>
              <a:t> as </a:t>
            </a:r>
            <a:r>
              <a:rPr lang="en-US" dirty="0"/>
              <a:t>a web server that serves content for the </a:t>
            </a:r>
            <a:r>
              <a:rPr lang="en-US" dirty="0" err="1"/>
              <a:t>example.com</a:t>
            </a:r>
            <a:r>
              <a:rPr lang="en-US" dirty="0"/>
              <a:t> website).</a:t>
            </a:r>
          </a:p>
          <a:p>
            <a:pPr marL="171450" indent="-171450">
              <a:buFont typeface="Arial" panose="020B0604020202020204" pitchFamily="34" charset="0"/>
              <a:buChar char="•"/>
            </a:pPr>
            <a:r>
              <a:rPr lang="en-US" i="1" dirty="0"/>
              <a:t>Weighted round robin routing</a:t>
            </a:r>
            <a:r>
              <a:rPr lang="en-US" i="1" baseline="0" dirty="0"/>
              <a:t> –</a:t>
            </a:r>
            <a:r>
              <a:rPr lang="en-US" i="1" dirty="0"/>
              <a:t> </a:t>
            </a:r>
            <a:r>
              <a:rPr lang="en-US" dirty="0"/>
              <a:t>Use to route traffic to multiple resources in proportions that you specify. Enables you to assign weights to resource record sets to specify the frequency with which different responses are served. You might want to use this capability to do A/B testing, which is when you send a small portion of traffic to a server where you</a:t>
            </a:r>
            <a:r>
              <a:rPr lang="en-US" baseline="0" dirty="0"/>
              <a:t> </a:t>
            </a:r>
            <a:r>
              <a:rPr lang="en-US" dirty="0"/>
              <a:t>made a software change. For instance, suppose you have two record sets that are associated with one DNS name: one with weight 3 and one with weight 1. In this case, 75</a:t>
            </a:r>
            <a:r>
              <a:rPr lang="en-US" baseline="0" dirty="0"/>
              <a:t> percent</a:t>
            </a:r>
            <a:r>
              <a:rPr lang="en-US" dirty="0"/>
              <a:t> of the time, Amazon Route 53 will return the record set with weight 3,</a:t>
            </a:r>
            <a:r>
              <a:rPr lang="en-US" baseline="0" dirty="0"/>
              <a:t> and </a:t>
            </a:r>
            <a:r>
              <a:rPr lang="en-US" dirty="0"/>
              <a:t>25</a:t>
            </a:r>
            <a:r>
              <a:rPr lang="en-US" baseline="0" dirty="0"/>
              <a:t> percent </a:t>
            </a:r>
            <a:r>
              <a:rPr lang="en-US" dirty="0"/>
              <a:t>of the time, Amazon Route 53 will return the record set with weight 1. Weights can be any number between 0 and 255.</a:t>
            </a:r>
            <a:endParaRPr lang="en-US" i="0" dirty="0"/>
          </a:p>
          <a:p>
            <a:pPr marL="171450" indent="-171450">
              <a:buFont typeface="Arial" panose="020B0604020202020204" pitchFamily="34" charset="0"/>
              <a:buChar char="•"/>
            </a:pPr>
            <a:r>
              <a:rPr lang="en-US" i="1" dirty="0"/>
              <a:t>Latency routing (LBR)</a:t>
            </a:r>
            <a:r>
              <a:rPr lang="en-US" i="1" baseline="0" dirty="0"/>
              <a:t> – </a:t>
            </a:r>
            <a:r>
              <a:rPr lang="en-US" dirty="0"/>
              <a:t>Use when you have resources in multiple AWS Regions and you want to route traffic to the Region that provides the best latency. Latency routing works by routing your customers to the AWS endpoint (for</a:t>
            </a:r>
            <a:r>
              <a:rPr lang="en-US" baseline="0" dirty="0"/>
              <a:t> example, </a:t>
            </a:r>
            <a:r>
              <a:rPr lang="en-US" dirty="0"/>
              <a:t>Amazon EC2 instances, Elastic IP addresses,</a:t>
            </a:r>
            <a:r>
              <a:rPr lang="en-US" b="0" i="0" kern="1200" baseline="0" dirty="0">
                <a:solidFill>
                  <a:schemeClr val="tx1"/>
                </a:solidFill>
                <a:effectLst/>
                <a:ea typeface="+mn-ea"/>
                <a:cs typeface="+mn-cs"/>
              </a:rPr>
              <a:t> </a:t>
            </a:r>
            <a:r>
              <a:rPr lang="en-US" dirty="0"/>
              <a:t>or load balancers) that provides the fastest experience based on actual performance measurements of the different AWS Regions where your application runs. </a:t>
            </a:r>
          </a:p>
          <a:p>
            <a:pPr marL="171450" indent="-171450">
              <a:buFont typeface="Arial" panose="020B0604020202020204" pitchFamily="34" charset="0"/>
              <a:buChar char="•"/>
            </a:pPr>
            <a:r>
              <a:rPr lang="en-US" i="1" dirty="0"/>
              <a:t>Geolocation routing</a:t>
            </a:r>
            <a:r>
              <a:rPr lang="en-US" b="0" i="1" kern="1200" baseline="0" dirty="0">
                <a:solidFill>
                  <a:schemeClr val="tx1"/>
                </a:solidFill>
                <a:effectLst/>
              </a:rPr>
              <a:t> – </a:t>
            </a:r>
            <a:r>
              <a:rPr lang="en-US" dirty="0"/>
              <a:t>Use when you want to route traffic based on the location of your users. When you use geolocation routing, you can localize your content and present some or all of your website in the language of your users. You can also use geolocation routing to restrict the distribution of content to only the locations where you have distribution rights. Another possible use is for balancing the load across endpoints in a predictable, easy-to-manage way, so that each user location is consistently routed to the same endpoint. </a:t>
            </a:r>
          </a:p>
          <a:p>
            <a:pPr marL="171450" indent="-171450">
              <a:buFont typeface="Arial" panose="020B0604020202020204" pitchFamily="34" charset="0"/>
              <a:buChar char="•"/>
            </a:pPr>
            <a:r>
              <a:rPr lang="en-US" i="1" dirty="0" err="1"/>
              <a:t>Geoproximity</a:t>
            </a:r>
            <a:r>
              <a:rPr lang="en-US" i="1" dirty="0"/>
              <a:t> routing</a:t>
            </a:r>
            <a:r>
              <a:rPr lang="en-US" i="0" baseline="0" dirty="0"/>
              <a:t> –</a:t>
            </a:r>
            <a:r>
              <a:rPr lang="en-US" dirty="0"/>
              <a:t> Use when you want to route traffic based on the location of your resources and, optionally, shift traffic from resources in one location to resources in another. </a:t>
            </a:r>
            <a:endParaRPr lang="en-US" i="0" dirty="0"/>
          </a:p>
          <a:p>
            <a:pPr marL="171450" indent="-171450">
              <a:buFont typeface="Arial" panose="020B0604020202020204" pitchFamily="34" charset="0"/>
              <a:buChar char="•"/>
            </a:pPr>
            <a:r>
              <a:rPr lang="en-US" i="1" dirty="0"/>
              <a:t>Failover routing (DNS failover)</a:t>
            </a:r>
            <a:r>
              <a:rPr lang="en-US" i="1" baseline="0" dirty="0"/>
              <a:t> –</a:t>
            </a:r>
            <a:r>
              <a:rPr lang="en-US" dirty="0"/>
              <a:t> Use when you want to configure active-passive failover. Amazon Route 53 can help detect an outage of your website and redirect your users to alternate locations where your application is operating properly. When you enable this feature, Amazon Route 53 health-checking agents will monitor each location</a:t>
            </a:r>
            <a:r>
              <a:rPr lang="en-US" baseline="0" dirty="0"/>
              <a:t> or </a:t>
            </a:r>
            <a:r>
              <a:rPr lang="en-US" dirty="0"/>
              <a:t>endpoint of your application to determine its availability. You can take advantage of this feature to increase the availability of your customer-facing application. </a:t>
            </a:r>
          </a:p>
          <a:p>
            <a:pPr marL="171450" indent="-171450">
              <a:buFont typeface="Arial" panose="020B0604020202020204" pitchFamily="34" charset="0"/>
              <a:buChar char="•"/>
            </a:pPr>
            <a:r>
              <a:rPr lang="en-US" i="1" dirty="0" err="1"/>
              <a:t>Multivalue</a:t>
            </a:r>
            <a:r>
              <a:rPr lang="en-US" i="1" dirty="0"/>
              <a:t> answer routing</a:t>
            </a:r>
            <a:r>
              <a:rPr lang="en-US" i="0" baseline="0" dirty="0"/>
              <a:t> – </a:t>
            </a:r>
            <a:r>
              <a:rPr lang="en-US" dirty="0"/>
              <a:t>Use when you want Route 53 to respond to DNS queries with up to eight healthy records that are selected at random. You can configure Amazon Route 53 to return multiple values—such as IP addresses for your web servers—in response to DNS queries. You can specify multiple values for almost any record, but </a:t>
            </a:r>
            <a:r>
              <a:rPr lang="en-US" dirty="0" err="1"/>
              <a:t>multivalue</a:t>
            </a:r>
            <a:r>
              <a:rPr lang="en-US" dirty="0"/>
              <a:t> answer routing also enables you to check the health of each resource so that Route 53 returns only values for healthy resources. It's not a substitute for a load balancer, but the ability to return multiple health-checkable IP addresses is a way to use DNS to improve availability and load balancing. </a:t>
            </a:r>
          </a:p>
        </p:txBody>
      </p:sp>
    </p:spTree>
    <p:extLst>
      <p:ext uri="{BB962C8B-B14F-4D97-AF65-F5344CB8AC3E}">
        <p14:creationId xmlns:p14="http://schemas.microsoft.com/office/powerpoint/2010/main" val="14680974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indent="0" algn="l" defTabSz="457200" rtl="0" eaLnBrk="1" fontAlgn="auto" latinLnBrk="0" hangingPunct="1">
              <a:lnSpc>
                <a:spcPct val="100000"/>
              </a:lnSpc>
              <a:spcBef>
                <a:spcPts val="0"/>
              </a:spcBef>
              <a:buClrTx/>
              <a:buSzTx/>
              <a:buFontTx/>
              <a:buNone/>
              <a:tabLst/>
              <a:defRPr/>
            </a:pPr>
            <a:r>
              <a:rPr lang="en-US" kern="1200" dirty="0">
                <a:solidFill>
                  <a:schemeClr val="tx1"/>
                </a:solidFill>
                <a:effectLst/>
                <a:cs typeface="Arial" panose="020B0604020202020204" pitchFamily="34" charset="0"/>
              </a:rPr>
              <a:t>Multi-Region deployment is an example use case for Amazon Route 53. With Amazon Route 53, the user is automatically directed to the Elastic Load </a:t>
            </a:r>
            <a:r>
              <a:rPr lang="en-US" dirty="0">
                <a:cs typeface="Arial" panose="020B0604020202020204" pitchFamily="34" charset="0"/>
              </a:rPr>
              <a:t>Balancing load balancer </a:t>
            </a:r>
            <a:r>
              <a:rPr lang="en-US" kern="1200" dirty="0">
                <a:solidFill>
                  <a:schemeClr val="tx1"/>
                </a:solidFill>
                <a:effectLst/>
                <a:cs typeface="Arial" panose="020B0604020202020204" pitchFamily="34" charset="0"/>
              </a:rPr>
              <a:t>that’s closest to the user.</a:t>
            </a:r>
            <a:endParaRPr lang="en-US" dirty="0">
              <a:cs typeface="Arial" panose="020B0604020202020204" pitchFamily="34" charset="0"/>
            </a:endParaRPr>
          </a:p>
          <a:p>
            <a:endParaRPr lang="en-US" dirty="0">
              <a:cs typeface="Arial" panose="020B0604020202020204" pitchFamily="34" charset="0"/>
            </a:endParaRPr>
          </a:p>
          <a:p>
            <a:r>
              <a:rPr lang="en-US" dirty="0">
                <a:cs typeface="Arial" panose="020B0604020202020204" pitchFamily="34" charset="0"/>
              </a:rPr>
              <a:t>The benefits of multi-region deployment of Route 53 include:</a:t>
            </a:r>
          </a:p>
          <a:p>
            <a:pPr marL="171450" indent="-171450">
              <a:buFont typeface="Arial" panose="020B0604020202020204" pitchFamily="34" charset="0"/>
              <a:buChar char="•"/>
            </a:pPr>
            <a:r>
              <a:rPr lang="en-US" dirty="0"/>
              <a:t>Latency-based routing to the Region</a:t>
            </a:r>
          </a:p>
          <a:p>
            <a:pPr marL="171450" indent="-171450">
              <a:buFont typeface="Arial" panose="020B0604020202020204" pitchFamily="34" charset="0"/>
              <a:buChar char="•"/>
            </a:pPr>
            <a:r>
              <a:rPr lang="en-US" dirty="0"/>
              <a:t>Load balancing routing to</a:t>
            </a:r>
            <a:r>
              <a:rPr lang="en-US" dirty="0">
                <a:cs typeface="Arial" panose="020B0604020202020204" pitchFamily="34" charset="0"/>
              </a:rPr>
              <a:t> the Availability Zone</a:t>
            </a:r>
          </a:p>
        </p:txBody>
      </p:sp>
    </p:spTree>
    <p:extLst>
      <p:ext uri="{BB962C8B-B14F-4D97-AF65-F5344CB8AC3E}">
        <p14:creationId xmlns:p14="http://schemas.microsoft.com/office/powerpoint/2010/main" val="2788647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eaLnBrk="1" hangingPunct="1">
              <a:spcBef>
                <a:spcPct val="0"/>
              </a:spcBef>
            </a:pPr>
            <a:r>
              <a:rPr lang="en-US" dirty="0">
                <a:cs typeface="Arial" panose="020B0604020202020204" pitchFamily="34" charset="0"/>
              </a:rPr>
              <a:t>Amazon Route 53 enables you to improve the availability of your applications that run on AWS by:</a:t>
            </a:r>
          </a:p>
          <a:p>
            <a:pPr marL="171450" indent="-171450" eaLnBrk="1" hangingPunct="1">
              <a:spcBef>
                <a:spcPct val="0"/>
              </a:spcBef>
              <a:buFont typeface="Arial" panose="020B0604020202020204" pitchFamily="34" charset="0"/>
              <a:buChar char="•"/>
            </a:pPr>
            <a:r>
              <a:rPr lang="en-US" dirty="0">
                <a:cs typeface="Arial" panose="020B0604020202020204" pitchFamily="34" charset="0"/>
              </a:rPr>
              <a:t>Configuring backup and failover scenarios for your own applications.</a:t>
            </a:r>
          </a:p>
          <a:p>
            <a:pPr marL="171450" indent="-171450" eaLnBrk="1" hangingPunct="1">
              <a:spcBef>
                <a:spcPct val="0"/>
              </a:spcBef>
              <a:buFont typeface="Arial" panose="020B0604020202020204" pitchFamily="34" charset="0"/>
              <a:buChar char="•"/>
            </a:pPr>
            <a:r>
              <a:rPr lang="en-US" dirty="0">
                <a:cs typeface="Arial" panose="020B0604020202020204" pitchFamily="34" charset="0"/>
              </a:rPr>
              <a:t>Enabling highly available multi-Region architectures on AWS.</a:t>
            </a:r>
          </a:p>
          <a:p>
            <a:pPr marL="171450" indent="-171450" eaLnBrk="1" hangingPunct="1">
              <a:spcBef>
                <a:spcPct val="0"/>
              </a:spcBef>
              <a:buFont typeface="Arial" panose="020B0604020202020204" pitchFamily="34" charset="0"/>
              <a:buChar char="•"/>
            </a:pPr>
            <a:r>
              <a:rPr lang="en-US" dirty="0">
                <a:cs typeface="Arial" panose="020B0604020202020204" pitchFamily="34" charset="0"/>
              </a:rPr>
              <a:t>Creating health checks to </a:t>
            </a:r>
            <a:r>
              <a:rPr lang="en-US" dirty="0"/>
              <a:t>monitor the health and performance of your web applications, web servers, and other resources. Each health check that you create can monitor one of the following—the health of a specified resource, such as a web server;</a:t>
            </a:r>
            <a:r>
              <a:rPr lang="en-US" baseline="0" dirty="0"/>
              <a:t> </a:t>
            </a:r>
            <a:r>
              <a:rPr lang="en-US" dirty="0"/>
              <a:t>the status of other health checks;</a:t>
            </a:r>
            <a:r>
              <a:rPr lang="en-US" baseline="0" dirty="0"/>
              <a:t> and</a:t>
            </a:r>
            <a:r>
              <a:rPr lang="en-US" dirty="0"/>
              <a:t> the status of an Amazon CloudWatch alarm.</a:t>
            </a:r>
          </a:p>
        </p:txBody>
      </p:sp>
    </p:spTree>
    <p:extLst>
      <p:ext uri="{BB962C8B-B14F-4D97-AF65-F5344CB8AC3E}">
        <p14:creationId xmlns:p14="http://schemas.microsoft.com/office/powerpoint/2010/main" val="30857463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This diagram indicates how DNS</a:t>
            </a:r>
            <a:r>
              <a:rPr lang="en-US" baseline="0" dirty="0"/>
              <a:t> failover works in a typical architecture for a multi-tiered web application. Route 53 passes traffic to a load balancer, which then distributes traffic to a fleet of EC2 instances.</a:t>
            </a:r>
            <a:endParaRPr lang="en-US" dirty="0"/>
          </a:p>
          <a:p>
            <a:endParaRPr lang="en-US" dirty="0"/>
          </a:p>
          <a:p>
            <a:r>
              <a:rPr lang="en-US" dirty="0"/>
              <a:t>You can do</a:t>
            </a:r>
            <a:r>
              <a:rPr lang="en-US" baseline="0" dirty="0"/>
              <a:t> the following tasks with Route 53 to ensure high availability:</a:t>
            </a:r>
            <a:endParaRPr lang="en-US" dirty="0"/>
          </a:p>
          <a:p>
            <a:pPr marL="228600" indent="-228600">
              <a:buFont typeface="+mj-lt"/>
              <a:buAutoNum type="arabicPeriod"/>
            </a:pPr>
            <a:r>
              <a:rPr lang="en-US" baseline="0" dirty="0"/>
              <a:t>Create two DNS records for the Canonical Name Record (CNAME) </a:t>
            </a:r>
            <a:r>
              <a:rPr lang="en-US" i="1" baseline="0" dirty="0"/>
              <a:t>www</a:t>
            </a:r>
            <a:r>
              <a:rPr lang="en-US" baseline="0" dirty="0"/>
              <a:t> with a routing policy of </a:t>
            </a:r>
            <a:r>
              <a:rPr lang="en-US" b="0" i="1" baseline="0" dirty="0"/>
              <a:t>Failover Routing</a:t>
            </a:r>
            <a:r>
              <a:rPr lang="en-US" baseline="0" dirty="0"/>
              <a:t>. The first record is the primary route policy, which points to the load balancer for your web application. The second record is the secondary route policy, which points to your static Amazon S3 website.</a:t>
            </a:r>
          </a:p>
          <a:p>
            <a:pPr marL="228600" indent="-228600">
              <a:buFont typeface="+mj-lt"/>
              <a:buAutoNum type="arabicPeriod"/>
            </a:pPr>
            <a:r>
              <a:rPr lang="en-US" baseline="0" dirty="0"/>
              <a:t>Use Route 53 health checks to make sure that the primary is running. If it is, all traffic defaults to your web application stack. </a:t>
            </a:r>
            <a:r>
              <a:rPr lang="en-US" kern="1200" dirty="0">
                <a:solidFill>
                  <a:schemeClr val="tx1"/>
                </a:solidFill>
                <a:effectLst/>
                <a:cs typeface="Arial" panose="020B0604020202020204" pitchFamily="34" charset="0"/>
              </a:rPr>
              <a:t>Failover to the static backup site would be triggered if either the web server goes down (or stops responding),</a:t>
            </a:r>
            <a:r>
              <a:rPr lang="en-US" kern="1200" baseline="0" dirty="0">
                <a:solidFill>
                  <a:schemeClr val="tx1"/>
                </a:solidFill>
                <a:effectLst/>
                <a:cs typeface="Arial" panose="020B0604020202020204" pitchFamily="34" charset="0"/>
              </a:rPr>
              <a:t> </a:t>
            </a:r>
            <a:r>
              <a:rPr lang="en-US" kern="1200" dirty="0">
                <a:solidFill>
                  <a:schemeClr val="tx1"/>
                </a:solidFill>
                <a:effectLst/>
                <a:cs typeface="Arial" panose="020B0604020202020204" pitchFamily="34" charset="0"/>
              </a:rPr>
              <a:t>or the database instance goes down.</a:t>
            </a:r>
            <a:endParaRPr lang="en-US" dirty="0"/>
          </a:p>
        </p:txBody>
      </p:sp>
    </p:spTree>
    <p:extLst>
      <p:ext uri="{BB962C8B-B14F-4D97-AF65-F5344CB8AC3E}">
        <p14:creationId xmlns:p14="http://schemas.microsoft.com/office/powerpoint/2010/main" val="11432850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Some key</a:t>
            </a:r>
            <a:r>
              <a:rPr lang="en-US" baseline="0" dirty="0">
                <a:latin typeface="+mn-lt"/>
              </a:rPr>
              <a:t> takeaways from this section of the module include:</a:t>
            </a:r>
            <a:endParaRPr lang="en-US"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kern="1200" dirty="0">
                <a:solidFill>
                  <a:schemeClr val="tx1"/>
                </a:solidFill>
                <a:latin typeface="+mn-lt"/>
                <a:ea typeface="+mn-ea"/>
                <a:cs typeface="+mn-cs"/>
              </a:rPr>
              <a:t>Amazon Route 53 is a highly available and scalable cloud DNS web service that translates domain names into numeric IP addresses.</a:t>
            </a:r>
          </a:p>
          <a:p>
            <a:pPr marL="171450" indent="-171450">
              <a:buFont typeface="Arial" panose="020B0604020202020204" pitchFamily="34" charset="0"/>
              <a:buChar char="•"/>
            </a:pPr>
            <a:r>
              <a:rPr lang="en-US" kern="1200" dirty="0">
                <a:solidFill>
                  <a:schemeClr val="tx1"/>
                </a:solidFill>
                <a:latin typeface="+mn-lt"/>
                <a:ea typeface="+mn-ea"/>
                <a:cs typeface="+mn-cs"/>
              </a:rPr>
              <a:t>Amazon Route 53 supports several types of routing policies.</a:t>
            </a:r>
          </a:p>
          <a:p>
            <a:pPr marL="171450" indent="-171450">
              <a:buFont typeface="Arial" panose="020B0604020202020204" pitchFamily="34" charset="0"/>
              <a:buChar char="•"/>
            </a:pPr>
            <a:r>
              <a:rPr lang="en-US" kern="1200" dirty="0">
                <a:solidFill>
                  <a:schemeClr val="tx1"/>
                </a:solidFill>
                <a:latin typeface="+mn-lt"/>
                <a:ea typeface="+mn-ea"/>
                <a:cs typeface="+mn-cs"/>
              </a:rPr>
              <a:t>Multi-Region deployment improves your application’s performance for a global audience.</a:t>
            </a:r>
          </a:p>
          <a:p>
            <a:pPr marL="171450" indent="-171450">
              <a:buFont typeface="Arial" panose="020B0604020202020204" pitchFamily="34" charset="0"/>
              <a:buChar char="•"/>
            </a:pPr>
            <a:r>
              <a:rPr lang="en-US" kern="1200" dirty="0">
                <a:solidFill>
                  <a:schemeClr val="tx1"/>
                </a:solidFill>
                <a:latin typeface="+mn-lt"/>
                <a:ea typeface="+mn-ea"/>
                <a:cs typeface="+mn-cs"/>
              </a:rPr>
              <a:t>You can use Amazon Route 53 failover to improve the availability of your applications.</a:t>
            </a:r>
          </a:p>
        </p:txBody>
      </p:sp>
    </p:spTree>
    <p:extLst>
      <p:ext uri="{BB962C8B-B14F-4D97-AF65-F5344CB8AC3E}">
        <p14:creationId xmlns:p14="http://schemas.microsoft.com/office/powerpoint/2010/main" val="7191738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Section 6: Amazon CloudFront</a:t>
            </a:r>
          </a:p>
          <a:p>
            <a:endParaRPr lang="en-US" dirty="0"/>
          </a:p>
          <a:p>
            <a:r>
              <a:rPr lang="en-US" dirty="0"/>
              <a:t>The purpose of networking is to share information between connected resources. So far in this module, you learned about VPC networking with Amazon VPC. You learned</a:t>
            </a:r>
            <a:r>
              <a:rPr lang="en-US" baseline="0" dirty="0"/>
              <a:t> about</a:t>
            </a:r>
            <a:r>
              <a:rPr lang="en-US" dirty="0"/>
              <a:t> the different options for connecting your VPC to the internet, to remote networks, to other VPCs, and to AWS services. </a:t>
            </a:r>
          </a:p>
          <a:p>
            <a:endParaRPr lang="en-US" dirty="0"/>
          </a:p>
          <a:p>
            <a:r>
              <a:rPr lang="en-US" dirty="0"/>
              <a:t>Content delivery occurs over networks, too—for example, when you stream a movie from your favorite streaming service. In this final section, you learn about Amazon CloudFront, which is a </a:t>
            </a:r>
            <a:r>
              <a:rPr lang="en-US" i="0" dirty="0"/>
              <a:t>content delivery network </a:t>
            </a:r>
            <a:r>
              <a:rPr lang="en-US" dirty="0"/>
              <a:t>(CDN) service.</a:t>
            </a:r>
          </a:p>
        </p:txBody>
      </p:sp>
    </p:spTree>
    <p:extLst>
      <p:ext uri="{BB962C8B-B14F-4D97-AF65-F5344CB8AC3E}">
        <p14:creationId xmlns:p14="http://schemas.microsoft.com/office/powerpoint/2010/main" val="2126958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A 32-bit IP address is called an IPv4 address. </a:t>
            </a:r>
          </a:p>
          <a:p>
            <a:endParaRPr lang="en-US" dirty="0"/>
          </a:p>
          <a:p>
            <a:r>
              <a:rPr lang="en-US" dirty="0"/>
              <a:t>IPv6 addresses, which are 128 bits, are also available. IPv6 addresses can accommodate more user devices.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IPv6 address is composed of eight groups of four letters and numbers that are separated by colons (:). In this example, the IPv6 address is </a:t>
            </a:r>
            <a:r>
              <a:rPr lang="en-US" dirty="0">
                <a:ea typeface="Amazon Ember" panose="020B0603020204020204" pitchFamily="34" charset="0"/>
                <a:cs typeface="Amazon Ember" panose="020B0603020204020204" pitchFamily="34" charset="0"/>
              </a:rPr>
              <a:t>2600:1f18:22ba:8c00:ba86:a05e:a5ba:00FF</a:t>
            </a:r>
            <a:r>
              <a:rPr lang="en-US" dirty="0"/>
              <a:t>. Each of the eight colon-separated groups of the IPv6 address represents 16 bits in hexadecimal number format. That means each of the eight groups can be anything from 0 to FFFF. The combined total of the eight groups for an IPv6 address is 128 bits in binary format. </a:t>
            </a:r>
          </a:p>
          <a:p>
            <a:endParaRPr lang="en-US" dirty="0"/>
          </a:p>
        </p:txBody>
      </p:sp>
    </p:spTree>
    <p:extLst>
      <p:ext uri="{BB962C8B-B14F-4D97-AF65-F5344CB8AC3E}">
        <p14:creationId xmlns:p14="http://schemas.microsoft.com/office/powerpoint/2010/main" val="17595313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As explained earlier in this module when you were learning about AWS Direct Connect, o</a:t>
            </a:r>
            <a:r>
              <a:rPr lang="en-US" dirty="0"/>
              <a:t>ne of the challenges of network communication is network performance. </a:t>
            </a:r>
            <a:r>
              <a:rPr lang="en-US" kern="1200" dirty="0">
                <a:solidFill>
                  <a:schemeClr val="tx1"/>
                </a:solidFill>
                <a:effectLst/>
                <a:latin typeface="+mn-lt"/>
                <a:ea typeface="+mn-ea"/>
                <a:cs typeface="+mn-cs"/>
              </a:rPr>
              <a:t>When you browse a website or stream a video, your request is routed through many different networks to reach an origin</a:t>
            </a:r>
            <a:r>
              <a:rPr lang="en-US" kern="1200" baseline="0" dirty="0">
                <a:solidFill>
                  <a:schemeClr val="tx1"/>
                </a:solidFill>
                <a:effectLst/>
                <a:latin typeface="+mn-lt"/>
                <a:ea typeface="+mn-ea"/>
                <a:cs typeface="+mn-cs"/>
              </a:rPr>
              <a:t> </a:t>
            </a:r>
            <a:r>
              <a:rPr lang="en-US" kern="1200" dirty="0">
                <a:solidFill>
                  <a:schemeClr val="tx1"/>
                </a:solidFill>
                <a:effectLst/>
                <a:latin typeface="+mn-lt"/>
                <a:ea typeface="+mn-ea"/>
                <a:cs typeface="+mn-cs"/>
              </a:rPr>
              <a:t>server. The origin</a:t>
            </a:r>
            <a:r>
              <a:rPr lang="en-US" kern="1200" baseline="0" dirty="0">
                <a:solidFill>
                  <a:schemeClr val="tx1"/>
                </a:solidFill>
                <a:effectLst/>
                <a:latin typeface="+mn-lt"/>
                <a:ea typeface="+mn-ea"/>
                <a:cs typeface="+mn-cs"/>
              </a:rPr>
              <a:t> server (or origin) </a:t>
            </a:r>
            <a:r>
              <a:rPr lang="en-US" kern="1200" dirty="0">
                <a:solidFill>
                  <a:schemeClr val="tx1"/>
                </a:solidFill>
                <a:effectLst/>
                <a:latin typeface="+mn-lt"/>
                <a:ea typeface="+mn-ea"/>
                <a:cs typeface="+mn-cs"/>
              </a:rPr>
              <a:t>stores the original, definitive versions of the objects (webpages, images, and media files). The number of network hops and the distance that the request must travel significantly affect the performance and responsiveness of the website. Further, network latency is different in various geographic locations. For these reasons, a content delivery network might be the solution.</a:t>
            </a:r>
          </a:p>
        </p:txBody>
      </p:sp>
    </p:spTree>
    <p:extLst>
      <p:ext uri="{BB962C8B-B14F-4D97-AF65-F5344CB8AC3E}">
        <p14:creationId xmlns:p14="http://schemas.microsoft.com/office/powerpoint/2010/main" val="34775726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A content</a:t>
            </a:r>
            <a:r>
              <a:rPr lang="en-US" baseline="0" dirty="0"/>
              <a:t> delivery network (CDN) is a globally distributed system of caching servers. A CDN caches copies of commonly requested files (static content, such as Hypertext Markup Language, or HTML; Cascading Style Sheets, or CSS; JavaScript; and image files) that are hosted on the application origin server. The CDN delivers a local copy of the requested content from a cache edge or Point of Presence that provides the fastest delivery to the requester. </a:t>
            </a:r>
          </a:p>
          <a:p>
            <a:endParaRPr lang="en-US" baseline="0" dirty="0"/>
          </a:p>
          <a:p>
            <a:r>
              <a:rPr lang="en-US" baseline="0" dirty="0"/>
              <a:t>CDNs also deliver dynamic content that is unique to the requester and is not cacheable. </a:t>
            </a:r>
            <a:r>
              <a:rPr lang="en-US" dirty="0"/>
              <a:t>Having a CDN deliver dynamic content improves application performance and scaling. The CDN establishes and maintains secure connections closer to the requester. If the CDN is on the same network as the origin, routing back to the origin to retrieve dynamic content is accelerated. In addition, content such as form data, images, and text can be ingested and sent back to the origin, thus taking advantage of the low-latency connections and proxy behavior of the </a:t>
            </a:r>
            <a:r>
              <a:rPr lang="en-US" dirty="0" err="1"/>
              <a:t>PoP</a:t>
            </a:r>
            <a:r>
              <a:rPr lang="en-US" dirty="0"/>
              <a:t>. </a:t>
            </a:r>
            <a:endParaRPr lang="en-US" baseline="0" dirty="0"/>
          </a:p>
        </p:txBody>
      </p:sp>
    </p:spTree>
    <p:extLst>
      <p:ext uri="{BB962C8B-B14F-4D97-AF65-F5344CB8AC3E}">
        <p14:creationId xmlns:p14="http://schemas.microsoft.com/office/powerpoint/2010/main" val="13523909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Amazon CloudFront is a fast CDN service that securely delivers data, videos, applications, and application programming interfaces (APIs) to customers globally with low latency and high transfer speeds.</a:t>
            </a:r>
            <a:r>
              <a:rPr lang="en-US" baseline="0" dirty="0"/>
              <a:t> It also </a:t>
            </a:r>
            <a:r>
              <a:rPr lang="en-US" dirty="0"/>
              <a:t>provides a developer-friendly environment. Amazon CloudFront delivers files to users over a global network of edge locations and Regional edge caches. Amazon CloudFront is different from traditional content delivery solutions because it enables you to quickly obtain the benefits of high-performance content delivery without negotiated contracts, high prices, or minimum fees. Like other AWS services, Amazon CloudFront is a self-service offering with pay-as-you-go pricing.</a:t>
            </a:r>
          </a:p>
        </p:txBody>
      </p:sp>
    </p:spTree>
    <p:extLst>
      <p:ext uri="{BB962C8B-B14F-4D97-AF65-F5344CB8AC3E}">
        <p14:creationId xmlns:p14="http://schemas.microsoft.com/office/powerpoint/2010/main" val="39508138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Amazon</a:t>
            </a:r>
            <a:r>
              <a:rPr lang="en-US" baseline="0" dirty="0"/>
              <a:t> CloudFront delivers content through a worldwide network of data centers that are called </a:t>
            </a:r>
            <a:r>
              <a:rPr lang="en-US" i="1" baseline="0" dirty="0"/>
              <a:t>edge locations</a:t>
            </a:r>
            <a:r>
              <a:rPr lang="en-US" baseline="0" dirty="0"/>
              <a:t>. </a:t>
            </a:r>
            <a:r>
              <a:rPr lang="en-US" dirty="0"/>
              <a:t>When a user requests content that you serve with CloudFront, the user is routed to the edge location that provides the lowest latency (or time delay) so that content is delivered with the best possible performance. CloudFront edge locations are designed to serve popular content quickly to your viewers.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objects become less popular, individual edge locations might remove those objects to make room for more popular content. For</a:t>
            </a:r>
            <a:r>
              <a:rPr lang="en-US" baseline="0" dirty="0"/>
              <a:t> the less popular content, </a:t>
            </a:r>
            <a:r>
              <a:rPr lang="en-US" dirty="0"/>
              <a:t>CloudFront has </a:t>
            </a:r>
            <a:r>
              <a:rPr lang="en-US" i="1" dirty="0"/>
              <a:t>Regional edge caches. </a:t>
            </a:r>
            <a:r>
              <a:rPr lang="en-US" i="0" dirty="0"/>
              <a:t>Regional edge caches a</a:t>
            </a:r>
            <a:r>
              <a:rPr lang="en-US" dirty="0"/>
              <a:t>re CloudFront locations that are deployed globally and are close to your viewers. They</a:t>
            </a:r>
            <a:r>
              <a:rPr lang="en-US" baseline="0" dirty="0"/>
              <a:t> a</a:t>
            </a:r>
            <a:r>
              <a:rPr lang="en-US" dirty="0"/>
              <a:t>re located between your origin server and the global edge locations that serve content directly to viewers. </a:t>
            </a:r>
            <a:r>
              <a:rPr lang="en-US" baseline="0" dirty="0"/>
              <a:t>A Regional edge cache has</a:t>
            </a:r>
            <a:r>
              <a:rPr lang="en-US" dirty="0"/>
              <a:t> a larger cache than an individual edge location, so objects remain in the Regional edge cache longer. More of your content remains closer to your viewers, which reduces the need for CloudFront to go back to your origin server and improves overall performance for viewers. </a:t>
            </a:r>
            <a:endParaRPr lang="en-US" baseline="0" dirty="0"/>
          </a:p>
          <a:p>
            <a:endParaRPr lang="en-US" dirty="0"/>
          </a:p>
          <a:p>
            <a:pPr>
              <a:defRPr/>
            </a:pPr>
            <a:r>
              <a:rPr lang="en-US" dirty="0"/>
              <a:t>For</a:t>
            </a:r>
            <a:r>
              <a:rPr lang="en-US" baseline="0" dirty="0"/>
              <a:t> more information about how Amazon CloudFront works, see </a:t>
            </a:r>
            <a:r>
              <a:rPr lang="en-US" dirty="0">
                <a:ea typeface="Amazon Ember Light" panose="020B0403020204020204" pitchFamily="34" charset="0"/>
                <a:cs typeface="Amazon Ember Light" panose="020B0403020204020204" pitchFamily="34" charset="0"/>
              </a:rPr>
              <a:t>How CloudFront Delivers Content</a:t>
            </a:r>
            <a:r>
              <a:rPr lang="en-US" baseline="0" dirty="0">
                <a:ea typeface="Amazon Ember Light" panose="020B0403020204020204" pitchFamily="34" charset="0"/>
                <a:cs typeface="Amazon Ember Light" panose="020B0403020204020204" pitchFamily="34" charset="0"/>
              </a:rPr>
              <a:t> in the AWS </a:t>
            </a:r>
            <a:r>
              <a:rPr lang="en-US" dirty="0">
                <a:ea typeface="Amazon Ember Light" panose="020B0403020204020204" pitchFamily="34" charset="0"/>
                <a:cs typeface="Amazon Ember Light" panose="020B0403020204020204" pitchFamily="34" charset="0"/>
              </a:rPr>
              <a:t>Documentation at </a:t>
            </a:r>
            <a:r>
              <a:rPr lang="en-US" dirty="0">
                <a:ea typeface="Amazon Ember Light" panose="020B0403020204020204" pitchFamily="34" charset="0"/>
                <a:cs typeface="Amazon Ember Light" panose="020B0403020204020204" pitchFamily="34" charset="0"/>
                <a:hlinkClick r:id="rId3"/>
              </a:rPr>
              <a:t>https://docs.aws.amazon.com/AmazonCloudFront/latest/DeveloperGuide/HowCloudFrontWorks.html#HowCloudFrontWorksContentDelivery</a:t>
            </a:r>
            <a:r>
              <a:rPr lang="en-US" dirty="0">
                <a:ea typeface="Amazon Ember Light" panose="020B0403020204020204" pitchFamily="34" charset="0"/>
                <a:cs typeface="Amazon Ember Light" panose="020B0403020204020204" pitchFamily="34" charset="0"/>
              </a:rPr>
              <a:t>.</a:t>
            </a:r>
            <a:endParaRPr lang="en-US" dirty="0"/>
          </a:p>
        </p:txBody>
      </p:sp>
    </p:spTree>
    <p:extLst>
      <p:ext uri="{BB962C8B-B14F-4D97-AF65-F5344CB8AC3E}">
        <p14:creationId xmlns:p14="http://schemas.microsoft.com/office/powerpoint/2010/main" val="40636968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723420"/>
          </a:xfrm>
          <a:prstGeom prst="rect">
            <a:avLst/>
          </a:prstGeom>
        </p:spPr>
        <p:txBody>
          <a:bodyPr/>
          <a:lstStyle/>
          <a:p>
            <a:r>
              <a:rPr lang="en-US" b="0" i="0" kern="1200" dirty="0">
                <a:solidFill>
                  <a:schemeClr val="tx1"/>
                </a:solidFill>
                <a:effectLst/>
                <a:latin typeface="+mn-lt"/>
                <a:ea typeface="+mn-ea"/>
                <a:cs typeface="+mn-cs"/>
              </a:rPr>
              <a:t>Amazon CloudFront</a:t>
            </a:r>
            <a:r>
              <a:rPr lang="en-US" kern="1200" dirty="0">
                <a:solidFill>
                  <a:schemeClr val="tx1"/>
                </a:solidFill>
                <a:effectLst/>
                <a:latin typeface="+mn-lt"/>
                <a:ea typeface="+mn-ea"/>
                <a:cs typeface="+mn-cs"/>
              </a:rPr>
              <a:t> provides the following benefits:</a:t>
            </a:r>
          </a:p>
          <a:p>
            <a:pPr marL="171450" indent="-171450">
              <a:buFont typeface="Arial" panose="020B0604020202020204" pitchFamily="34" charset="0"/>
              <a:buChar char="•"/>
            </a:pPr>
            <a:r>
              <a:rPr lang="en-US" i="1" dirty="0"/>
              <a:t>Fast and global</a:t>
            </a:r>
            <a:r>
              <a:rPr lang="en-US" i="0" baseline="0" dirty="0"/>
              <a:t> –</a:t>
            </a:r>
            <a:r>
              <a:rPr lang="en-US" dirty="0"/>
              <a:t> Amazon CloudFront is massively scaled and globally distributed. To deliver content to end users with low latency, Amazon CloudFront uses a global network that consists of edge locations and regional caches.</a:t>
            </a:r>
            <a:endParaRPr lang="en-US"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b="0" i="1" kern="1200" dirty="0">
                <a:solidFill>
                  <a:schemeClr val="tx1"/>
                </a:solidFill>
                <a:effectLst/>
                <a:latin typeface="+mn-lt"/>
                <a:ea typeface="+mn-ea"/>
                <a:cs typeface="+mn-cs"/>
              </a:rPr>
              <a:t>Security at the edge</a:t>
            </a:r>
            <a:r>
              <a:rPr lang="en-US" b="0" i="0" kern="1200" baseline="0" dirty="0">
                <a:solidFill>
                  <a:schemeClr val="tx1"/>
                </a:solidFill>
                <a:effectLst/>
                <a:latin typeface="+mn-lt"/>
                <a:ea typeface="+mn-ea"/>
                <a:cs typeface="+mn-cs"/>
              </a:rPr>
              <a:t> –</a:t>
            </a:r>
            <a:r>
              <a:rPr lang="en-US" b="0" i="0" kern="1200" dirty="0">
                <a:solidFill>
                  <a:schemeClr val="tx1"/>
                </a:solidFill>
                <a:effectLst/>
                <a:latin typeface="+mn-lt"/>
                <a:ea typeface="+mn-ea"/>
                <a:cs typeface="+mn-cs"/>
              </a:rPr>
              <a:t> Amazon CloudFront provides both network-level and application-level protection. </a:t>
            </a:r>
            <a:r>
              <a:rPr lang="en-US" dirty="0"/>
              <a:t>Your traffic and applications benefit through various built-in protections, such as AWS Shield Standard, at no additional cost. You can also use configurable features, such as AWS </a:t>
            </a:r>
            <a:r>
              <a:rPr lang="en-US" i="0" dirty="0"/>
              <a:t>Certificate Manager (ACM), to create and manage custom </a:t>
            </a:r>
            <a:r>
              <a:rPr lang="en-US" b="0" i="0" kern="1200" dirty="0">
                <a:solidFill>
                  <a:schemeClr val="tx1"/>
                </a:solidFill>
                <a:effectLst/>
                <a:latin typeface="+mn-lt"/>
                <a:ea typeface="+mn-ea"/>
                <a:cs typeface="+mn-cs"/>
              </a:rPr>
              <a:t>Secure Sockets Layer (SSL)</a:t>
            </a:r>
            <a:r>
              <a:rPr lang="en-US" i="0" dirty="0"/>
              <a:t> certificates </a:t>
            </a:r>
            <a:r>
              <a:rPr lang="en-US" dirty="0"/>
              <a:t>at no extra cost.</a:t>
            </a:r>
            <a:endParaRPr lang="en-US"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i="1" dirty="0"/>
              <a:t>Highly programmable</a:t>
            </a:r>
            <a:r>
              <a:rPr lang="en-US" i="0" baseline="0" dirty="0"/>
              <a:t> –</a:t>
            </a:r>
            <a:r>
              <a:rPr lang="en-US" dirty="0"/>
              <a:t> Amazon CloudFront features can be customized for specific application requirements. It integrates with </a:t>
            </a:r>
            <a:r>
              <a:rPr lang="en-US" dirty="0" err="1"/>
              <a:t>Lambda@Edge</a:t>
            </a:r>
            <a:r>
              <a:rPr lang="en-US" dirty="0"/>
              <a:t> so that you can run custom code across AWS locations worldwide, which enables</a:t>
            </a:r>
            <a:r>
              <a:rPr lang="en-US" baseline="0" dirty="0"/>
              <a:t> </a:t>
            </a:r>
            <a:r>
              <a:rPr lang="en-US" dirty="0"/>
              <a:t>you to</a:t>
            </a:r>
            <a:r>
              <a:rPr lang="en-US" baseline="0" dirty="0"/>
              <a:t> </a:t>
            </a:r>
            <a:r>
              <a:rPr lang="en-US" dirty="0"/>
              <a:t>move complex application logic closer to users to improve responsiveness. The CDN also supports integrations with other tools and automation interfaces for DevOps. It offers continuous integration and continuous delivery (CI/CD) environments.</a:t>
            </a:r>
            <a:endParaRPr lang="en-US"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b="0" i="1" kern="1200" dirty="0">
                <a:solidFill>
                  <a:schemeClr val="tx1"/>
                </a:solidFill>
                <a:effectLst/>
                <a:latin typeface="+mn-lt"/>
                <a:ea typeface="+mn-ea"/>
                <a:cs typeface="+mn-cs"/>
              </a:rPr>
              <a:t>Deeply integrated with AWS</a:t>
            </a:r>
            <a:r>
              <a:rPr lang="en-US" b="0" i="0" kern="1200" baseline="0" dirty="0">
                <a:solidFill>
                  <a:schemeClr val="tx1"/>
                </a:solidFill>
                <a:effectLst/>
                <a:latin typeface="+mn-lt"/>
                <a:ea typeface="+mn-ea"/>
                <a:cs typeface="+mn-cs"/>
              </a:rPr>
              <a:t> –</a:t>
            </a:r>
            <a:r>
              <a:rPr lang="en-US" b="0" i="0" kern="1200" dirty="0">
                <a:solidFill>
                  <a:schemeClr val="tx1"/>
                </a:solidFill>
                <a:effectLst/>
                <a:latin typeface="+mn-lt"/>
                <a:ea typeface="+mn-ea"/>
                <a:cs typeface="+mn-cs"/>
              </a:rPr>
              <a:t> </a:t>
            </a:r>
            <a:r>
              <a:rPr lang="en-US" dirty="0"/>
              <a:t>Amazon CloudFront is integrated with AWS, with both physical locations that are directly connected to the AWS Global Infrastructure and other AWS services. You can use APIs or the AWS Management</a:t>
            </a:r>
            <a:r>
              <a:rPr lang="en-US" baseline="0" dirty="0"/>
              <a:t> C</a:t>
            </a:r>
            <a:r>
              <a:rPr lang="en-US" dirty="0"/>
              <a:t>onsole to programmatically configure all features in the CDN.</a:t>
            </a:r>
            <a:endParaRPr lang="en-US"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b="0" i="1" kern="1200" dirty="0">
                <a:solidFill>
                  <a:schemeClr val="tx1"/>
                </a:solidFill>
                <a:effectLst/>
                <a:latin typeface="+mn-lt"/>
                <a:ea typeface="+mn-ea"/>
                <a:cs typeface="+mn-cs"/>
              </a:rPr>
              <a:t>Cost-effective</a:t>
            </a:r>
            <a:r>
              <a:rPr lang="en-US" b="0" i="0" kern="1200" baseline="0" dirty="0">
                <a:solidFill>
                  <a:schemeClr val="tx1"/>
                </a:solidFill>
                <a:effectLst/>
                <a:latin typeface="+mn-lt"/>
                <a:ea typeface="+mn-ea"/>
                <a:cs typeface="+mn-cs"/>
              </a:rPr>
              <a:t> –</a:t>
            </a:r>
            <a:r>
              <a:rPr lang="en-US" b="0" i="0" kern="1200" dirty="0">
                <a:solidFill>
                  <a:schemeClr val="tx1"/>
                </a:solidFill>
                <a:effectLst/>
                <a:latin typeface="+mn-lt"/>
                <a:ea typeface="+mn-ea"/>
                <a:cs typeface="+mn-cs"/>
              </a:rPr>
              <a:t> Amazon CloudFront is cost-effective because it </a:t>
            </a:r>
            <a:r>
              <a:rPr lang="en-US" dirty="0"/>
              <a:t>has no minimum commitments and charges you only for what you use. Compared to self-hosting, Amazon CloudFront avoids the expense and complexity of operating a network of cache servers in multiple sites across the internet. It eliminates the need to overprovision capacity to serve potential spikes in traffic. Amazon CloudFront also uses techniques like collapsing simultaneous viewer requests at an edge location for the same file into a single request to your origin server. The result is reduced load on your origin servers and reduced need to scale your origin infrastructure, which can result in further cost savings</a:t>
            </a:r>
            <a:r>
              <a:rPr lang="en-US" b="0" i="0" kern="1200" dirty="0">
                <a:solidFill>
                  <a:schemeClr val="tx1"/>
                </a:solidFill>
                <a:effectLst/>
                <a:latin typeface="+mn-lt"/>
                <a:ea typeface="+mn-ea"/>
                <a:cs typeface="+mn-cs"/>
              </a:rPr>
              <a:t>. If you use AWS origins such as Amazon Simple Storage Service (Amazon S3) or Elastic Load Balancing, you pay only for storage costs, not for any data transferred between these services and CloudFront.</a:t>
            </a:r>
          </a:p>
        </p:txBody>
      </p:sp>
    </p:spTree>
    <p:extLst>
      <p:ext uri="{BB962C8B-B14F-4D97-AF65-F5344CB8AC3E}">
        <p14:creationId xmlns:p14="http://schemas.microsoft.com/office/powerpoint/2010/main" val="39432581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4690574"/>
          </a:xfrm>
          <a:prstGeom prst="rect">
            <a:avLst/>
          </a:prstGeom>
        </p:spPr>
        <p:txBody>
          <a:bodyPr/>
          <a:lstStyle/>
          <a:p>
            <a:r>
              <a:rPr lang="en-US" dirty="0"/>
              <a:t>Amazon CloudFront charges are based on actual usage of the service in four areas: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1" kern="1200" dirty="0">
                <a:solidFill>
                  <a:schemeClr val="tx1"/>
                </a:solidFill>
                <a:effectLst/>
                <a:latin typeface="+mn-lt"/>
                <a:ea typeface="+mn-ea"/>
                <a:cs typeface="+mn-cs"/>
              </a:rPr>
              <a:t>Data transfer out</a:t>
            </a:r>
            <a:r>
              <a:rPr lang="en-US" b="0" i="1" kern="1200" baseline="0" dirty="0">
                <a:solidFill>
                  <a:schemeClr val="tx1"/>
                </a:solidFill>
                <a:effectLst/>
                <a:latin typeface="+mn-lt"/>
                <a:ea typeface="+mn-ea"/>
                <a:cs typeface="+mn-cs"/>
              </a:rPr>
              <a:t> –</a:t>
            </a:r>
            <a:r>
              <a:rPr lang="en-US" b="0" kern="1200" dirty="0">
                <a:solidFill>
                  <a:schemeClr val="tx1"/>
                </a:solidFill>
                <a:effectLst/>
                <a:latin typeface="+mn-lt"/>
                <a:ea typeface="+mn-ea"/>
                <a:cs typeface="+mn-cs"/>
              </a:rPr>
              <a:t> </a:t>
            </a:r>
            <a:r>
              <a:rPr lang="en-US" dirty="0"/>
              <a:t>You are charged for the volume of data that is transferred out from Amazon CloudFront edge locations, measured in GB, to the internet or to your origin (both AWS origins and other origin servers). Data transfer usage is totaled separately for specific geographic regions, and then cost is calculated based on pricing tiers for each area. If you use other AWS services as the origins of your files, you are charged separately for your use of those services, including storage and compute hours.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1" kern="1200" dirty="0">
                <a:solidFill>
                  <a:schemeClr val="tx1"/>
                </a:solidFill>
                <a:effectLst/>
                <a:latin typeface="+mn-lt"/>
                <a:ea typeface="+mn-ea"/>
                <a:cs typeface="+mn-cs"/>
              </a:rPr>
              <a:t>HTTP(S) requests</a:t>
            </a:r>
            <a:r>
              <a:rPr lang="en-US" b="0" i="1" kern="1200" baseline="0" dirty="0">
                <a:solidFill>
                  <a:schemeClr val="tx1"/>
                </a:solidFill>
                <a:effectLst/>
                <a:latin typeface="+mn-lt"/>
                <a:ea typeface="+mn-ea"/>
                <a:cs typeface="+mn-cs"/>
              </a:rPr>
              <a:t> –</a:t>
            </a:r>
            <a:r>
              <a:rPr lang="en-US" b="0" kern="1200" dirty="0">
                <a:solidFill>
                  <a:schemeClr val="tx1"/>
                </a:solidFill>
                <a:effectLst/>
                <a:latin typeface="+mn-lt"/>
                <a:ea typeface="+mn-ea"/>
                <a:cs typeface="+mn-cs"/>
              </a:rPr>
              <a:t> </a:t>
            </a:r>
            <a:r>
              <a:rPr lang="en-US" dirty="0"/>
              <a:t>You are charged for the number of HTTP(S) requests that are made to Amazon CloudFront for your content.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1" dirty="0"/>
              <a:t>Invalidation requests</a:t>
            </a:r>
            <a:r>
              <a:rPr lang="en-US" b="0" i="1" kern="1200" baseline="0" dirty="0">
                <a:solidFill>
                  <a:schemeClr val="tx1"/>
                </a:solidFill>
                <a:effectLst/>
                <a:latin typeface="+mn-lt"/>
                <a:ea typeface="+mn-ea"/>
                <a:cs typeface="+mn-cs"/>
              </a:rPr>
              <a:t> –</a:t>
            </a:r>
            <a:r>
              <a:rPr lang="en-US" b="0" kern="1200" dirty="0">
                <a:solidFill>
                  <a:schemeClr val="tx1"/>
                </a:solidFill>
                <a:effectLst/>
                <a:latin typeface="+mn-lt"/>
                <a:ea typeface="+mn-ea"/>
                <a:cs typeface="+mn-cs"/>
              </a:rPr>
              <a:t> </a:t>
            </a:r>
            <a:r>
              <a:rPr lang="en-US" dirty="0"/>
              <a:t>You are charged per path in your invalidation request. A path that is listed in your invalidation request represents the URL (or multiple URLs if the path contains a wildcard character) of the object that you want to invalidate from CloudFront cache. You can request up to 1,000 paths each month from Amazon CloudFront at no additional charge. Beyond the first 1,000 paths, you are charged per path that is listed in your invalidation requests.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1" kern="1200" dirty="0">
                <a:solidFill>
                  <a:schemeClr val="tx1"/>
                </a:solidFill>
                <a:effectLst/>
                <a:latin typeface="+mn-lt"/>
                <a:ea typeface="+mn-ea"/>
                <a:cs typeface="+mn-cs"/>
              </a:rPr>
              <a:t>Dedicated IP custom Secure Sockets Layer (SSL)</a:t>
            </a:r>
            <a:r>
              <a:rPr lang="en-US" b="0" i="1" kern="1200" baseline="0" dirty="0">
                <a:solidFill>
                  <a:schemeClr val="tx1"/>
                </a:solidFill>
                <a:effectLst/>
                <a:latin typeface="+mn-lt"/>
                <a:ea typeface="+mn-ea"/>
                <a:cs typeface="+mn-cs"/>
              </a:rPr>
              <a:t> –</a:t>
            </a:r>
            <a:r>
              <a:rPr lang="en-US" b="0" kern="1200" dirty="0">
                <a:solidFill>
                  <a:schemeClr val="tx1"/>
                </a:solidFill>
                <a:effectLst/>
                <a:latin typeface="+mn-lt"/>
                <a:ea typeface="+mn-ea"/>
                <a:cs typeface="+mn-cs"/>
              </a:rPr>
              <a:t> </a:t>
            </a:r>
            <a:r>
              <a:rPr lang="en-US" dirty="0"/>
              <a:t>You pay $600 per month for each custom SSL certificate that is associated with one or more CloudFront distributions that use the Dedicated IP version of custom SSL certificate support. This monthly fee is prorated by the hour. For example, if your custom SSL certificate was associated with at least one CloudFront distribution for just 24 hours (that is, 1 day) in the month of June, your total charge for using the custom SSL certificate feature in June is (1 day / 30 days) * $600 = $20.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kern="1200" dirty="0">
              <a:solidFill>
                <a:schemeClr val="tx1"/>
              </a:solidFill>
              <a:effectLst/>
              <a:latin typeface="+mn-lt"/>
              <a:ea typeface="+mn-ea"/>
              <a:cs typeface="+mn-cs"/>
            </a:endParaRPr>
          </a:p>
          <a:p>
            <a:pPr>
              <a:defRPr/>
            </a:pPr>
            <a:r>
              <a:rPr lang="en-US" b="0" kern="1200" dirty="0">
                <a:solidFill>
                  <a:schemeClr val="tx1"/>
                </a:solidFill>
                <a:effectLst/>
                <a:latin typeface="+mn-lt"/>
                <a:ea typeface="+mn-ea"/>
                <a:cs typeface="+mn-cs"/>
              </a:rPr>
              <a:t>For the latest pricing information, see the </a:t>
            </a:r>
            <a:r>
              <a:rPr lang="en-US" dirty="0"/>
              <a:t>Amazon CloudFront pricing page at </a:t>
            </a:r>
            <a:r>
              <a:rPr lang="en-US" dirty="0">
                <a:hlinkClick r:id="rId3"/>
              </a:rPr>
              <a:t>https://aws.amazon.com/cloudfront/pricing/</a:t>
            </a:r>
            <a:r>
              <a:rPr lang="en-US" dirty="0"/>
              <a:t>.</a:t>
            </a:r>
            <a:endParaRPr lang="en-US" b="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6274058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Some key</a:t>
            </a:r>
            <a:r>
              <a:rPr lang="en-US" baseline="0" dirty="0">
                <a:latin typeface="+mn-lt"/>
              </a:rPr>
              <a:t> takeaways from this section of the module include:</a:t>
            </a:r>
            <a:endParaRPr lang="en-US"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dirty="0"/>
              <a:t>A CDN is a globally distributed system of caching servers that accelerates delivery of content.</a:t>
            </a:r>
          </a:p>
          <a:p>
            <a:pPr marL="171450" indent="-171450">
              <a:buFont typeface="Arial" panose="020B0604020202020204" pitchFamily="34" charset="0"/>
              <a:buChar char="•"/>
            </a:pPr>
            <a:r>
              <a:rPr lang="en-US" dirty="0"/>
              <a:t>Amazon CloudFront is a fast CDN service that securely delivers data, videos, applications, and APIs over a global infrastructure with low latency and high transfer speeds.</a:t>
            </a:r>
            <a:endParaRPr lang="en-US" dirty="0">
              <a:latin typeface="+mn-lt"/>
            </a:endParaRPr>
          </a:p>
          <a:p>
            <a:pPr marL="171450" indent="-171450">
              <a:buFont typeface="Arial" panose="020B0604020202020204" pitchFamily="34" charset="0"/>
              <a:buChar char="•"/>
            </a:pPr>
            <a:r>
              <a:rPr lang="en-US" dirty="0"/>
              <a:t>Amazon CloudFront offers many benefits, including:</a:t>
            </a:r>
          </a:p>
          <a:p>
            <a:pPr marL="628650" lvl="1" indent="-171450">
              <a:buFont typeface="Arial" panose="020B0604020202020204" pitchFamily="34" charset="0"/>
              <a:buChar char="•"/>
            </a:pPr>
            <a:r>
              <a:rPr lang="en-US" dirty="0"/>
              <a:t>Fast and global</a:t>
            </a:r>
          </a:p>
          <a:p>
            <a:pPr marL="628650" lvl="1" indent="-171450">
              <a:buFont typeface="Arial" panose="020B0604020202020204" pitchFamily="34" charset="0"/>
              <a:buChar char="•"/>
            </a:pPr>
            <a:r>
              <a:rPr lang="en-US" dirty="0"/>
              <a:t>Security at the edge</a:t>
            </a:r>
          </a:p>
          <a:p>
            <a:pPr marL="628650" lvl="1" indent="-171450">
              <a:buFont typeface="Arial" panose="020B0604020202020204" pitchFamily="34" charset="0"/>
              <a:buChar char="•"/>
            </a:pPr>
            <a:r>
              <a:rPr lang="en-US" dirty="0"/>
              <a:t>Highly programmable</a:t>
            </a:r>
          </a:p>
          <a:p>
            <a:pPr marL="628650" lvl="1" indent="-171450">
              <a:buFont typeface="Arial" panose="020B0604020202020204" pitchFamily="34" charset="0"/>
              <a:buChar char="•"/>
            </a:pPr>
            <a:r>
              <a:rPr lang="en-US" dirty="0"/>
              <a:t>Deeply integrated with AWS</a:t>
            </a:r>
          </a:p>
          <a:p>
            <a:pPr marL="628650" lvl="1" indent="-171450">
              <a:buFont typeface="Arial" panose="020B0604020202020204" pitchFamily="34" charset="0"/>
              <a:buChar char="•"/>
            </a:pPr>
            <a:r>
              <a:rPr lang="en-US" dirty="0"/>
              <a:t>Cost-effective</a:t>
            </a:r>
          </a:p>
        </p:txBody>
      </p:sp>
    </p:spTree>
    <p:extLst>
      <p:ext uri="{BB962C8B-B14F-4D97-AF65-F5344CB8AC3E}">
        <p14:creationId xmlns:p14="http://schemas.microsoft.com/office/powerpoint/2010/main" val="11150376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It’s now time to review the module, and wrap</a:t>
            </a:r>
            <a:r>
              <a:rPr lang="en-US" baseline="0" dirty="0"/>
              <a:t> </a:t>
            </a:r>
            <a:r>
              <a:rPr lang="en-US" dirty="0"/>
              <a:t>up with a knowledge check and a discussion of a practice certification exam question.</a:t>
            </a:r>
          </a:p>
        </p:txBody>
      </p:sp>
    </p:spTree>
    <p:extLst>
      <p:ext uri="{BB962C8B-B14F-4D97-AF65-F5344CB8AC3E}">
        <p14:creationId xmlns:p14="http://schemas.microsoft.com/office/powerpoint/2010/main" val="2235408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In summary, in this module</a:t>
            </a:r>
            <a:r>
              <a:rPr lang="en-US" baseline="0" dirty="0"/>
              <a:t> </a:t>
            </a:r>
            <a:r>
              <a:rPr lang="en-US" dirty="0"/>
              <a:t>you learned how to:</a:t>
            </a:r>
          </a:p>
          <a:p>
            <a:pPr marL="171450" indent="-171450">
              <a:buFont typeface="Arial" panose="020B0604020202020204" pitchFamily="34" charset="0"/>
              <a:buChar char="•"/>
            </a:pPr>
            <a:r>
              <a:rPr lang="en-US" dirty="0">
                <a:latin typeface="+mn-lt"/>
              </a:rPr>
              <a:t>Recognize</a:t>
            </a:r>
            <a:r>
              <a:rPr lang="en-US" baseline="0" dirty="0">
                <a:latin typeface="+mn-lt"/>
              </a:rPr>
              <a:t> </a:t>
            </a:r>
            <a:r>
              <a:rPr lang="en-US" dirty="0">
                <a:latin typeface="+mn-lt"/>
              </a:rPr>
              <a:t>the basics of networking</a:t>
            </a:r>
          </a:p>
          <a:p>
            <a:pPr marL="171450" indent="-171450">
              <a:buFont typeface="Arial" panose="020B0604020202020204" pitchFamily="34" charset="0"/>
              <a:buChar char="•"/>
            </a:pPr>
            <a:r>
              <a:rPr lang="en-US" dirty="0">
                <a:latin typeface="+mn-lt"/>
              </a:rPr>
              <a:t>Describe virtual networking in the cloud with Amazon VPC</a:t>
            </a:r>
          </a:p>
          <a:p>
            <a:pPr marL="171450" indent="-171450">
              <a:buFont typeface="Arial" panose="020B0604020202020204" pitchFamily="34" charset="0"/>
              <a:buChar char="•"/>
            </a:pPr>
            <a:r>
              <a:rPr lang="en-US" dirty="0">
                <a:latin typeface="+mn-lt"/>
              </a:rPr>
              <a:t>Label a network diagram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mn-lt"/>
              </a:rPr>
              <a:t>Design a basic VPC architecture</a:t>
            </a:r>
          </a:p>
          <a:p>
            <a:pPr marL="171450" indent="-171450">
              <a:buFont typeface="Arial" panose="020B0604020202020204" pitchFamily="34" charset="0"/>
              <a:buChar char="•"/>
            </a:pPr>
            <a:r>
              <a:rPr lang="en-US" dirty="0">
                <a:latin typeface="+mn-lt"/>
              </a:rPr>
              <a:t>Indicate the steps to build a VPC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mn-lt"/>
              </a:rPr>
              <a:t>Identify security groups</a:t>
            </a:r>
          </a:p>
          <a:p>
            <a:pPr marL="171450" indent="-171450">
              <a:buFont typeface="Arial" panose="020B0604020202020204" pitchFamily="34" charset="0"/>
              <a:buChar char="•"/>
            </a:pPr>
            <a:r>
              <a:rPr lang="en-US" dirty="0">
                <a:latin typeface="+mn-lt"/>
              </a:rPr>
              <a:t>Create your own VPC and added additional components to it to produce a customized network</a:t>
            </a:r>
          </a:p>
          <a:p>
            <a:pPr marL="171450" indent="-171450">
              <a:buFont typeface="Arial" panose="020B0604020202020204" pitchFamily="34" charset="0"/>
              <a:buChar char="•"/>
            </a:pPr>
            <a:r>
              <a:rPr lang="en-US" dirty="0">
                <a:latin typeface="+mn-lt"/>
              </a:rPr>
              <a:t>Identify the fundamentals of Amazon Route 53</a:t>
            </a:r>
          </a:p>
          <a:p>
            <a:pPr marL="171450" indent="-171450">
              <a:buFont typeface="Arial" panose="020B0604020202020204" pitchFamily="34" charset="0"/>
              <a:buChar char="•"/>
            </a:pPr>
            <a:r>
              <a:rPr lang="en-US" dirty="0">
                <a:latin typeface="+mn-lt"/>
              </a:rPr>
              <a:t>Recognize the benefits of Amazon CloudFront</a:t>
            </a:r>
            <a:endParaRPr lang="en-US" dirty="0"/>
          </a:p>
        </p:txBody>
      </p:sp>
    </p:spTree>
    <p:extLst>
      <p:ext uri="{BB962C8B-B14F-4D97-AF65-F5344CB8AC3E}">
        <p14:creationId xmlns:p14="http://schemas.microsoft.com/office/powerpoint/2010/main" val="29032314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complete the knowledge check. </a:t>
            </a:r>
          </a:p>
        </p:txBody>
      </p:sp>
    </p:spTree>
    <p:extLst>
      <p:ext uri="{BB962C8B-B14F-4D97-AF65-F5344CB8AC3E}">
        <p14:creationId xmlns:p14="http://schemas.microsoft.com/office/powerpoint/2010/main" val="3450018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7"/>
            <a:ext cx="6216650" cy="4725743"/>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common method to describe networks is Classless Inter-Domain Routing (CIDR). The CIDR address is expressed as follows: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 IP address (which is the first address of the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a slash character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Finally, a number that tells you how many bits of the routing prefix must be fixed or allocated for the network identifier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bits that are not fixed are allowed to change. CIDR is a way to express a group of IP addresses that are consecutive to each other.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example, the CIDR address is 192.0.2.0/24. The last number (24) tells you that the first 24 bits must be fixed. The last 8 bits are flexible, which means that 2</a:t>
            </a:r>
            <a:r>
              <a:rPr lang="en-US" baseline="30000" dirty="0"/>
              <a:t>8</a:t>
            </a:r>
            <a:r>
              <a:rPr lang="en-US" dirty="0"/>
              <a:t> (or 256) IP addresses are available for the network, which range</a:t>
            </a:r>
            <a:r>
              <a:rPr lang="en-US" baseline="0" dirty="0"/>
              <a:t> </a:t>
            </a:r>
            <a:r>
              <a:rPr lang="en-US" dirty="0"/>
              <a:t>from 192.0.2.0 to 192.0.2.255. The fourth decimal digit is allowed to change from 0 to 255.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CIDR was 192.0.2.0/16, the last number (16) tells you that the first 16 bits must be fixed. The last 16 bits are flexible, which means that 2</a:t>
            </a:r>
            <a:r>
              <a:rPr lang="en-US" baseline="30000" dirty="0"/>
              <a:t>16</a:t>
            </a:r>
            <a:r>
              <a:rPr lang="en-US" dirty="0"/>
              <a:t> (or 65,536) IP addresses are available for the network, ranging from 192.0.0.0 to 192.0.255.255. The third and fourth decimal digits can each change from 0 to 255.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There are two special cases: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Fixed IP addresses, in which every bit is fixed, represent a single IP address (for example, </a:t>
            </a:r>
            <a:r>
              <a:rPr lang="en-US" i="1" dirty="0"/>
              <a:t>192.0.2.0/32</a:t>
            </a:r>
            <a:r>
              <a:rPr lang="en-US" dirty="0"/>
              <a:t>). This type of address is helpful when you want to set up a firewall rule and give access to a specific host.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internet, in which every bit is flexible, is represented as 0.0.0.0/0</a:t>
            </a:r>
          </a:p>
        </p:txBody>
      </p:sp>
    </p:spTree>
    <p:extLst>
      <p:ext uri="{BB962C8B-B14F-4D97-AF65-F5344CB8AC3E}">
        <p14:creationId xmlns:p14="http://schemas.microsoft.com/office/powerpoint/2010/main" val="21863004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5675" cy="3395663"/>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solidFill>
                  <a:srgbClr val="000000"/>
                </a:solidFill>
                <a:latin typeface="Calibri" panose="020F0502020204030204" pitchFamily="34" charset="0"/>
              </a:rPr>
              <a:t>Look at the answer choices and rule them out based on the keywords.</a:t>
            </a:r>
          </a:p>
        </p:txBody>
      </p:sp>
    </p:spTree>
    <p:extLst>
      <p:ext uri="{BB962C8B-B14F-4D97-AF65-F5344CB8AC3E}">
        <p14:creationId xmlns:p14="http://schemas.microsoft.com/office/powerpoint/2010/main" val="22452235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5675" cy="3395663"/>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solidFill>
                  <a:srgbClr val="000000"/>
                </a:solidFill>
                <a:latin typeface="Calibri" panose="020F0502020204030204" pitchFamily="34" charset="0"/>
              </a:rPr>
              <a:t>The following are the keywords to recognize: </a:t>
            </a:r>
            <a:r>
              <a:rPr lang="en-US" b="1" dirty="0">
                <a:solidFill>
                  <a:srgbClr val="000000"/>
                </a:solidFill>
                <a:latin typeface="Calibri" panose="020F0502020204030204" pitchFamily="34" charset="0"/>
              </a:rPr>
              <a:t>“AWS networking service” and “create a virtual network”.</a:t>
            </a:r>
          </a:p>
          <a:p>
            <a:endParaRPr lang="en-US" dirty="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The correct answer is D.</a:t>
            </a:r>
            <a:endParaRPr 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9398142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If you want to learn more about the topics covered in this module, you might find the following additional resources helpful:</a:t>
            </a:r>
          </a:p>
          <a:p>
            <a:pPr marL="171450" indent="-171450">
              <a:buFont typeface="Arial" panose="020B0604020202020204" pitchFamily="34" charset="0"/>
              <a:buChar char="•"/>
            </a:pPr>
            <a:r>
              <a:rPr lang="en-US" dirty="0"/>
              <a:t>Amazon VPC Overview page: </a:t>
            </a:r>
            <a:r>
              <a:rPr lang="en-US" dirty="0">
                <a:latin typeface="+mn-lt"/>
                <a:hlinkClick r:id="" action="ppaction://noaction"/>
              </a:rPr>
              <a:t>https://docs.aws.amazon.com/vpc/latest/userguide/what-is-amazon-vpc.html</a:t>
            </a:r>
          </a:p>
          <a:p>
            <a:pPr marL="171450" indent="-171450">
              <a:buFont typeface="Arial" panose="020B0604020202020204" pitchFamily="34" charset="0"/>
              <a:buChar char="•"/>
            </a:pPr>
            <a:r>
              <a:rPr lang="en-US" dirty="0"/>
              <a:t>Amazon Virtual Private Cloud Connectivity Options </a:t>
            </a:r>
            <a:r>
              <a:rPr lang="en-US" dirty="0">
                <a:latin typeface="+mn-lt"/>
              </a:rPr>
              <a:t>whitepaper: </a:t>
            </a:r>
            <a:r>
              <a:rPr lang="en-US" dirty="0">
                <a:latin typeface="+mn-lt"/>
                <a:hlinkClick r:id="rId3"/>
              </a:rPr>
              <a:t>https://docs.aws.amazon.com/whitepapers/latest/aws-vpc-connectivity-options/introduction.html</a:t>
            </a:r>
            <a:r>
              <a:rPr lang="en-US" dirty="0">
                <a:latin typeface="+mn-lt"/>
              </a:rPr>
              <a:t> </a:t>
            </a:r>
          </a:p>
          <a:p>
            <a:pPr marL="171450" indent="-171450">
              <a:buFont typeface="Arial" panose="020B0604020202020204" pitchFamily="34" charset="0"/>
              <a:buChar char="•"/>
            </a:pPr>
            <a:r>
              <a:rPr lang="en-US" dirty="0"/>
              <a:t>One to Many: Evolving VPC Design AWS </a:t>
            </a:r>
            <a:r>
              <a:rPr lang="en-US" dirty="0">
                <a:latin typeface="+mn-lt"/>
              </a:rPr>
              <a:t>Architecture blog </a:t>
            </a:r>
            <a:r>
              <a:rPr lang="en-US" dirty="0"/>
              <a:t>post: </a:t>
            </a:r>
            <a:r>
              <a:rPr lang="en-US" dirty="0">
                <a:hlinkClick r:id="rId4"/>
              </a:rPr>
              <a:t>https://aws.amazon.com/blogs/architecture/one-to-many-evolving-vpc-design/</a:t>
            </a:r>
            <a:r>
              <a:rPr lang="en-US" dirty="0"/>
              <a:t> </a:t>
            </a:r>
            <a:endParaRPr lang="en-US" dirty="0">
              <a:latin typeface="+mn-lt"/>
            </a:endParaRPr>
          </a:p>
          <a:p>
            <a:pPr marL="171450" indent="-171450">
              <a:buFont typeface="Arial" panose="020B0604020202020204" pitchFamily="34" charset="0"/>
              <a:buChar char="•"/>
            </a:pPr>
            <a:r>
              <a:rPr lang="en-US" dirty="0"/>
              <a:t>Amazon VPC User Guide: </a:t>
            </a:r>
            <a:r>
              <a:rPr lang="en-US" dirty="0">
                <a:hlinkClick r:id="rId5"/>
              </a:rPr>
              <a:t>https://docs.aws.amazon.com/vpc/latest/userguide/what-is-amazon-vpc.html</a:t>
            </a:r>
            <a:endParaRPr lang="en-US" dirty="0">
              <a:latin typeface="+mn-lt"/>
            </a:endParaRPr>
          </a:p>
          <a:p>
            <a:pPr marL="171450" indent="-171450">
              <a:buFont typeface="Arial" panose="020B0604020202020204" pitchFamily="34" charset="0"/>
              <a:buChar char="•"/>
            </a:pPr>
            <a:r>
              <a:rPr lang="en-US" dirty="0"/>
              <a:t>Amazon CloudFront overview page: </a:t>
            </a:r>
            <a:r>
              <a:rPr lang="en-US" dirty="0">
                <a:hlinkClick r:id="rId6"/>
              </a:rPr>
              <a:t>https://aws.amazon.com/cloudfront/?nc=sn&amp;loc=1</a:t>
            </a:r>
            <a:r>
              <a:rPr lang="en-US" dirty="0"/>
              <a:t> </a:t>
            </a:r>
          </a:p>
        </p:txBody>
      </p:sp>
    </p:spTree>
    <p:extLst>
      <p:ext uri="{BB962C8B-B14F-4D97-AF65-F5344CB8AC3E}">
        <p14:creationId xmlns:p14="http://schemas.microsoft.com/office/powerpoint/2010/main" val="39412205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5675" cy="3395663"/>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a:solidFill>
                  <a:srgbClr val="000000"/>
                </a:solidFill>
                <a:latin typeface="Calibri" panose="020F0502020204030204" pitchFamily="34" charset="0"/>
              </a:rPr>
              <a:t>Thank you for completing this module.</a:t>
            </a:r>
          </a:p>
        </p:txBody>
      </p:sp>
    </p:spTree>
    <p:extLst>
      <p:ext uri="{BB962C8B-B14F-4D97-AF65-F5344CB8AC3E}">
        <p14:creationId xmlns:p14="http://schemas.microsoft.com/office/powerpoint/2010/main" val="2891175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dirty="0"/>
              <a:t>The Open Systems Interconnection (OSI) model is a conceptual model that is used</a:t>
            </a:r>
            <a:r>
              <a:rPr lang="en-US" b="0" i="0" kern="1200" dirty="0">
                <a:solidFill>
                  <a:schemeClr val="tx1"/>
                </a:solidFill>
                <a:effectLst/>
                <a:latin typeface="+mn-lt"/>
                <a:ea typeface="+mn-ea"/>
                <a:cs typeface="+mn-cs"/>
              </a:rPr>
              <a:t> to explain how data travels over a network. It consists of seven layers and shows the common protocols and addresses that are used to send data at each layer. For example, hubs and switches work at layer 2 (the data link layer). Routers work at layer 3 (the network layer). The OSI model can also be used to understand how communication takes place in a virtual private cloud (VPC), which you will learn about in the next section. </a:t>
            </a:r>
          </a:p>
          <a:p>
            <a:endParaRPr lang="en-US"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ICA is Independent Computing Architecture, developed by Citrix Systems to facilitate efficient data transfer between a server and a client.</a:t>
            </a:r>
            <a:endParaRPr lang="en-US" dirty="0"/>
          </a:p>
          <a:p>
            <a:endParaRPr lang="en-US" dirty="0"/>
          </a:p>
        </p:txBody>
      </p:sp>
    </p:spTree>
    <p:extLst>
      <p:ext uri="{BB962C8B-B14F-4D97-AF65-F5344CB8AC3E}">
        <p14:creationId xmlns:p14="http://schemas.microsoft.com/office/powerpoint/2010/main" val="2813590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Amazon Virtual Private Cloud (Amazon VPC) is a service that lets you provision a logically isolated section of the AWS Cloud (called a virtual private cloud, or VPC) where you can launch your AWS resources. </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Amazon VPC gives you control over your virtual networking resources, including the selection of your own IP address range, the creation of subnets, and the configuration of route tables and network gateways. You can use both IPv4 and IPv6 in your VPC for secure access to resources and applications.</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You can also customize the network configuration for your VPC. For example, you can create a public subnet for your web servers that can access the public internet. You can place your backend systems (such as databases or application servers) in a private subnet with no public internet access. </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Finally, you can use multiple layers of security, including security groups and network access control lists (network</a:t>
            </a:r>
            <a:r>
              <a:rPr lang="en-US" kern="1200" baseline="0" dirty="0">
                <a:solidFill>
                  <a:schemeClr val="tx1"/>
                </a:solidFill>
                <a:effectLst/>
                <a:latin typeface="+mn-lt"/>
                <a:ea typeface="+mn-ea"/>
                <a:cs typeface="+mn-cs"/>
              </a:rPr>
              <a:t> </a:t>
            </a:r>
            <a:r>
              <a:rPr lang="en-US" kern="1200" dirty="0">
                <a:solidFill>
                  <a:schemeClr val="tx1"/>
                </a:solidFill>
                <a:effectLst/>
                <a:latin typeface="+mn-lt"/>
                <a:ea typeface="+mn-ea"/>
                <a:cs typeface="+mn-cs"/>
              </a:rPr>
              <a:t>ACLs), to help control access to Amazon Elastic Compute Cloud (Amazon EC2) instances in each subnet.</a:t>
            </a:r>
          </a:p>
        </p:txBody>
      </p:sp>
    </p:spTree>
    <p:extLst>
      <p:ext uri="{BB962C8B-B14F-4D97-AF65-F5344CB8AC3E}">
        <p14:creationId xmlns:p14="http://schemas.microsoft.com/office/powerpoint/2010/main" val="403451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9950" y="1257300"/>
            <a:ext cx="6032500" cy="3394075"/>
          </a:xfrm>
          <a:prstGeom prst="rect">
            <a:avLst/>
          </a:prstGeom>
        </p:spPr>
      </p:sp>
      <p:sp>
        <p:nvSpPr>
          <p:cNvPr id="3" name="Notes Placeholder 2"/>
          <p:cNvSpPr>
            <a:spLocks noGrp="1"/>
          </p:cNvSpPr>
          <p:nvPr>
            <p:ph type="body" idx="1"/>
          </p:nvPr>
        </p:nvSpPr>
        <p:spPr>
          <a:xfrm>
            <a:off x="777875" y="4840288"/>
            <a:ext cx="6216650" cy="3960812"/>
          </a:xfrm>
          <a:prstGeom prst="rect">
            <a:avLst/>
          </a:prstGeom>
        </p:spPr>
        <p:txBody>
          <a:bodyPr/>
          <a:lstStyle/>
          <a:p>
            <a:r>
              <a:rPr lang="en-US" kern="1200" dirty="0">
                <a:solidFill>
                  <a:schemeClr val="tx1"/>
                </a:solidFill>
                <a:effectLst/>
                <a:latin typeface="+mn-lt"/>
                <a:ea typeface="+mn-ea"/>
                <a:cs typeface="+mn-cs"/>
              </a:rPr>
              <a:t>Amazon VPC enables you to provision virtual private clouds (VPCs). A </a:t>
            </a:r>
            <a:r>
              <a:rPr lang="en-US" i="1" kern="1200" dirty="0">
                <a:solidFill>
                  <a:schemeClr val="tx1"/>
                </a:solidFill>
                <a:effectLst/>
                <a:latin typeface="+mn-lt"/>
                <a:ea typeface="+mn-ea"/>
                <a:cs typeface="+mn-cs"/>
              </a:rPr>
              <a:t>VPC</a:t>
            </a:r>
            <a:r>
              <a:rPr lang="en-US" kern="1200" dirty="0">
                <a:solidFill>
                  <a:schemeClr val="tx1"/>
                </a:solidFill>
                <a:effectLst/>
                <a:latin typeface="+mn-lt"/>
                <a:ea typeface="+mn-ea"/>
                <a:cs typeface="+mn-cs"/>
              </a:rPr>
              <a:t> is a virtual network that is logically isolated from other virtual networks in the AWS Cloud. A VPC is dedicated to your account. VPCs belong to a single AWS Region and can span multiple Availability Zones.</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After you create a VPC, you can divide it into one or more subnets. A </a:t>
            </a:r>
            <a:r>
              <a:rPr lang="en-US" i="1" kern="1200" dirty="0">
                <a:solidFill>
                  <a:schemeClr val="tx1"/>
                </a:solidFill>
                <a:effectLst/>
                <a:latin typeface="+mn-lt"/>
                <a:ea typeface="+mn-ea"/>
                <a:cs typeface="+mn-cs"/>
              </a:rPr>
              <a:t>subnet</a:t>
            </a:r>
            <a:r>
              <a:rPr lang="en-US" kern="1200" dirty="0">
                <a:solidFill>
                  <a:schemeClr val="tx1"/>
                </a:solidFill>
                <a:effectLst/>
                <a:latin typeface="+mn-lt"/>
                <a:ea typeface="+mn-ea"/>
                <a:cs typeface="+mn-cs"/>
              </a:rPr>
              <a:t> is a range of IP addresses in a VPC. Subnets belong to a single Availability Zone. You can create subnets in different Availability Zones for high availability. Subnets are generally classified as public or private. </a:t>
            </a:r>
            <a:r>
              <a:rPr lang="en-US" i="1" kern="1200" dirty="0">
                <a:solidFill>
                  <a:schemeClr val="tx1"/>
                </a:solidFill>
                <a:effectLst/>
                <a:latin typeface="+mn-lt"/>
                <a:ea typeface="+mn-ea"/>
                <a:cs typeface="+mn-cs"/>
              </a:rPr>
              <a:t>Public subnets </a:t>
            </a:r>
            <a:r>
              <a:rPr lang="en-US" kern="1200" dirty="0">
                <a:solidFill>
                  <a:schemeClr val="tx1"/>
                </a:solidFill>
                <a:effectLst/>
                <a:latin typeface="+mn-lt"/>
                <a:ea typeface="+mn-ea"/>
                <a:cs typeface="+mn-cs"/>
              </a:rPr>
              <a:t>have direct access to the internet, but </a:t>
            </a:r>
            <a:r>
              <a:rPr lang="en-US" i="1" kern="1200" dirty="0">
                <a:solidFill>
                  <a:schemeClr val="tx1"/>
                </a:solidFill>
                <a:effectLst/>
                <a:latin typeface="+mn-lt"/>
                <a:ea typeface="+mn-ea"/>
                <a:cs typeface="+mn-cs"/>
              </a:rPr>
              <a:t>private subnets</a:t>
            </a:r>
            <a:r>
              <a:rPr lang="en-US" kern="1200" dirty="0">
                <a:solidFill>
                  <a:schemeClr val="tx1"/>
                </a:solidFill>
                <a:effectLst/>
                <a:latin typeface="+mn-lt"/>
                <a:ea typeface="+mn-ea"/>
                <a:cs typeface="+mn-cs"/>
              </a:rPr>
              <a:t> do not.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1592768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12.xml"/><Relationship Id="rId6" Type="http://schemas.openxmlformats.org/officeDocument/2006/relationships/image" Target="../media/image5.svg"/><Relationship Id="rId5" Type="http://schemas.openxmlformats.org/officeDocument/2006/relationships/image" Target="../media/image4.png"/><Relationship Id="rId4" Type="http://schemas.microsoft.com/office/2007/relationships/hdphoto" Target="../media/hdphoto2.wdp"/></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5.svg"/><Relationship Id="rId5" Type="http://schemas.openxmlformats.org/officeDocument/2006/relationships/image" Target="../media/image4.png"/><Relationship Id="rId4" Type="http://schemas.microsoft.com/office/2007/relationships/hdphoto" Target="../media/hdphoto3.wdp"/></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svg"/></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0.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1.xml"/><Relationship Id="rId4" Type="http://schemas.openxmlformats.org/officeDocument/2006/relationships/image" Target="../media/image9.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6.xml"/><Relationship Id="rId4" Type="http://schemas.microsoft.com/office/2007/relationships/hdphoto" Target="../media/hdphoto1.wdp"/></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9.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3.xml"/><Relationship Id="rId4" Type="http://schemas.openxmlformats.org/officeDocument/2006/relationships/image" Target="../media/image9.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4.xml"/><Relationship Id="rId4" Type="http://schemas.openxmlformats.org/officeDocument/2006/relationships/image" Target="../media/image9.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5.xml"/><Relationship Id="rId4" Type="http://schemas.openxmlformats.org/officeDocument/2006/relationships/image" Target="../media/image9.svg"/></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6.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1.xml"/><Relationship Id="rId1" Type="http://schemas.openxmlformats.org/officeDocument/2006/relationships/tags" Target="../tags/tag48.xml"/><Relationship Id="rId4" Type="http://schemas.openxmlformats.org/officeDocument/2006/relationships/image" Target="../media/image13.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1.xml"/><Relationship Id="rId1" Type="http://schemas.openxmlformats.org/officeDocument/2006/relationships/tags" Target="../tags/tag49.xml"/><Relationship Id="rId4"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50.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51.xml"/><Relationship Id="rId4"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1.xml"/><Relationship Id="rId1" Type="http://schemas.openxmlformats.org/officeDocument/2006/relationships/tags" Target="../tags/tag5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1.xml"/><Relationship Id="rId1" Type="http://schemas.openxmlformats.org/officeDocument/2006/relationships/tags" Target="../tags/tag53.xml"/><Relationship Id="rId4" Type="http://schemas.openxmlformats.org/officeDocument/2006/relationships/image" Target="../media/image16.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54.xml"/><Relationship Id="rId4" Type="http://schemas.openxmlformats.org/officeDocument/2006/relationships/image" Target="../media/image9.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9.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9.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structor Intro">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F3DBA0A-EF04-44BD-A704-1C36C47D2821}"/>
              </a:ext>
              <a:ext uri="{C183D7F6-B498-43B3-948B-1728B52AA6E4}">
                <adec:decorative xmlns:adec="http://schemas.microsoft.com/office/drawing/2017/decorative" val="1"/>
              </a:ext>
            </a:extLst>
          </p:cNvPr>
          <p:cNvGrpSpPr/>
          <p:nvPr/>
        </p:nvGrpSpPr>
        <p:grpSpPr>
          <a:xfrm>
            <a:off x="1" y="1"/>
            <a:ext cx="12004925" cy="6858000"/>
            <a:chOff x="1" y="1"/>
            <a:chExt cx="12004925" cy="6858000"/>
          </a:xfrm>
        </p:grpSpPr>
        <p:sp>
          <p:nvSpPr>
            <p:cNvPr id="93" name="BKG-LT">
              <a:extLst>
                <a:ext uri="{FF2B5EF4-FFF2-40B4-BE49-F238E27FC236}">
                  <a16:creationId xmlns:a16="http://schemas.microsoft.com/office/drawing/2014/main" id="{1636AFF1-562B-467D-8DC1-B38C08FBD4C3}"/>
                </a:ext>
                <a:ext uri="{C183D7F6-B498-43B3-948B-1728B52AA6E4}">
                  <adec:decorative xmlns:adec="http://schemas.microsoft.com/office/drawing/2017/decorative" val="1"/>
                </a:ext>
              </a:extLst>
            </p:cNvPr>
            <p:cNvSpPr/>
            <p:nvPr/>
          </p:nvSpPr>
          <p:spPr>
            <a:xfrm>
              <a:off x="1" y="1"/>
              <a:ext cx="59016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TrainingLine">
              <a:extLst>
                <a:ext uri="{FF2B5EF4-FFF2-40B4-BE49-F238E27FC236}">
                  <a16:creationId xmlns:a16="http://schemas.microsoft.com/office/drawing/2014/main" id="{D7310E2A-808D-407A-87D7-C505B238AAE6}"/>
                </a:ext>
                <a:ext uri="{C183D7F6-B498-43B3-948B-1728B52AA6E4}">
                  <adec:decorative xmlns:adec="http://schemas.microsoft.com/office/drawing/2017/decorative" val="1"/>
                </a:ext>
              </a:extLst>
            </p:cNvPr>
            <p:cNvCxnSpPr>
              <a:cxnSpLocks/>
            </p:cNvCxnSpPr>
            <p:nvPr/>
          </p:nvCxnSpPr>
          <p:spPr>
            <a:xfrm>
              <a:off x="198875" y="4775930"/>
              <a:ext cx="5503926" cy="0"/>
            </a:xfrm>
            <a:prstGeom prst="line">
              <a:avLst/>
            </a:prstGeom>
            <a:ln w="38100">
              <a:solidFill>
                <a:schemeClr val="bg2"/>
              </a:solidFill>
            </a:ln>
          </p:spPr>
          <p:style>
            <a:lnRef idx="3">
              <a:schemeClr val="accent3"/>
            </a:lnRef>
            <a:fillRef idx="0">
              <a:schemeClr val="accent3"/>
            </a:fillRef>
            <a:effectRef idx="2">
              <a:schemeClr val="accent3"/>
            </a:effectRef>
            <a:fontRef idx="minor">
              <a:schemeClr val="tx1"/>
            </a:fontRef>
          </p:style>
        </p:cxnSp>
        <p:sp>
          <p:nvSpPr>
            <p:cNvPr id="84" name="BKG-Photo">
              <a:extLst>
                <a:ext uri="{FF2B5EF4-FFF2-40B4-BE49-F238E27FC236}">
                  <a16:creationId xmlns:a16="http://schemas.microsoft.com/office/drawing/2014/main" id="{62D1E38E-9540-4F40-B30D-C4E76EF85FD1}"/>
                </a:ext>
                <a:ext uri="{C183D7F6-B498-43B3-948B-1728B52AA6E4}">
                  <adec:decorative xmlns:adec="http://schemas.microsoft.com/office/drawing/2017/decorative" val="1"/>
                </a:ext>
              </a:extLst>
            </p:cNvPr>
            <p:cNvSpPr/>
            <p:nvPr/>
          </p:nvSpPr>
          <p:spPr>
            <a:xfrm>
              <a:off x="6096000" y="412928"/>
              <a:ext cx="1636776" cy="1636776"/>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InstructorLine">
              <a:extLst>
                <a:ext uri="{FF2B5EF4-FFF2-40B4-BE49-F238E27FC236}">
                  <a16:creationId xmlns:a16="http://schemas.microsoft.com/office/drawing/2014/main" id="{D2B179F5-8754-4804-B83A-9F86A1FABFC5}"/>
                </a:ext>
                <a:ext uri="{C183D7F6-B498-43B3-948B-1728B52AA6E4}">
                  <adec:decorative xmlns:adec="http://schemas.microsoft.com/office/drawing/2017/decorative" val="1"/>
                </a:ext>
              </a:extLst>
            </p:cNvPr>
            <p:cNvCxnSpPr>
              <a:cxnSpLocks/>
            </p:cNvCxnSpPr>
            <p:nvPr/>
          </p:nvCxnSpPr>
          <p:spPr>
            <a:xfrm>
              <a:off x="7715772" y="924231"/>
              <a:ext cx="4289154"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cxnSp>
          <p:nvCxnSpPr>
            <p:cNvPr id="85" name="ConnectLine">
              <a:extLst>
                <a:ext uri="{FF2B5EF4-FFF2-40B4-BE49-F238E27FC236}">
                  <a16:creationId xmlns:a16="http://schemas.microsoft.com/office/drawing/2014/main" id="{0C3C1B84-8505-4B24-973C-848AC60399A7}"/>
                </a:ext>
                <a:ext uri="{C183D7F6-B498-43B3-948B-1728B52AA6E4}">
                  <adec:decorative xmlns:adec="http://schemas.microsoft.com/office/drawing/2017/decorative" val="1"/>
                </a:ext>
              </a:extLst>
            </p:cNvPr>
            <p:cNvCxnSpPr>
              <a:cxnSpLocks/>
            </p:cNvCxnSpPr>
            <p:nvPr/>
          </p:nvCxnSpPr>
          <p:spPr>
            <a:xfrm>
              <a:off x="6096000" y="2841821"/>
              <a:ext cx="5908926"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pic>
          <p:nvPicPr>
            <p:cNvPr id="98" name="AWS Logo">
              <a:extLst>
                <a:ext uri="{FF2B5EF4-FFF2-40B4-BE49-F238E27FC236}">
                  <a16:creationId xmlns:a16="http://schemas.microsoft.com/office/drawing/2014/main" id="{EE68EF96-08A5-4475-A68D-AF69C928485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3599" y="6452308"/>
              <a:ext cx="366979" cy="219456"/>
            </a:xfrm>
            <a:prstGeom prst="rect">
              <a:avLst/>
            </a:prstGeom>
          </p:spPr>
        </p:pic>
        <p:sp>
          <p:nvSpPr>
            <p:cNvPr id="19" name="Copyright">
              <a:extLst>
                <a:ext uri="{FF2B5EF4-FFF2-40B4-BE49-F238E27FC236}">
                  <a16:creationId xmlns:a16="http://schemas.microsoft.com/office/drawing/2014/main" id="{0869739A-D862-4D7C-B7B5-2B689B100943}"/>
                </a:ext>
              </a:extLst>
            </p:cNvPr>
            <p:cNvSpPr txBox="1"/>
            <p:nvPr/>
          </p:nvSpPr>
          <p:spPr>
            <a:xfrm>
              <a:off x="876516" y="6423536"/>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20" name="Welcome">
            <a:extLst>
              <a:ext uri="{FF2B5EF4-FFF2-40B4-BE49-F238E27FC236}">
                <a16:creationId xmlns:a16="http://schemas.microsoft.com/office/drawing/2014/main" id="{440D7E67-8032-4F87-ACBA-58FA07AE3852}"/>
              </a:ext>
            </a:extLst>
          </p:cNvPr>
          <p:cNvSpPr txBox="1"/>
          <p:nvPr/>
        </p:nvSpPr>
        <p:spPr>
          <a:xfrm>
            <a:off x="1883879" y="587814"/>
            <a:ext cx="2133918" cy="523220"/>
          </a:xfrm>
          <a:prstGeom prst="rect">
            <a:avLst/>
          </a:prstGeom>
          <a:noFill/>
        </p:spPr>
        <p:txBody>
          <a:bodyPr wrap="none" rtlCol="0">
            <a:spAutoFit/>
          </a:bodyPr>
          <a:lstStyle/>
          <a:p>
            <a:pPr algn="ctr"/>
            <a:r>
              <a:rPr lang="en-US" sz="2800">
                <a:solidFill>
                  <a:schemeClr val="bg2"/>
                </a:solidFill>
                <a:latin typeface="+mn-lt"/>
                <a:ea typeface="Amazon Ember Light" panose="020B0403020204020204" pitchFamily="34" charset="0"/>
                <a:cs typeface="Amazon Ember Light" panose="020B0403020204020204" pitchFamily="34" charset="0"/>
              </a:rPr>
              <a:t>Welcome to</a:t>
            </a:r>
          </a:p>
        </p:txBody>
      </p:sp>
      <p:sp>
        <p:nvSpPr>
          <p:cNvPr id="2" name="Title">
            <a:extLst>
              <a:ext uri="{FF2B5EF4-FFF2-40B4-BE49-F238E27FC236}">
                <a16:creationId xmlns:a16="http://schemas.microsoft.com/office/drawing/2014/main" id="{7CF59815-B20B-41F2-B8C8-02A64BB4781A}"/>
              </a:ext>
            </a:extLst>
          </p:cNvPr>
          <p:cNvSpPr>
            <a:spLocks noGrp="1"/>
          </p:cNvSpPr>
          <p:nvPr>
            <p:ph type="title" hasCustomPrompt="1"/>
          </p:nvPr>
        </p:nvSpPr>
        <p:spPr>
          <a:xfrm>
            <a:off x="228606" y="1179326"/>
            <a:ext cx="5444465" cy="3404221"/>
          </a:xfrm>
        </p:spPr>
        <p:txBody>
          <a:bodyPr anchor="t">
            <a:noAutofit/>
          </a:bodyPr>
          <a:lstStyle>
            <a:lvl1pPr algn="ctr">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Enter </a:t>
            </a:r>
            <a:br>
              <a:rPr lang="en-US"/>
            </a:br>
            <a:r>
              <a:rPr lang="en-US"/>
              <a:t>course title</a:t>
            </a:r>
          </a:p>
        </p:txBody>
      </p:sp>
      <p:sp>
        <p:nvSpPr>
          <p:cNvPr id="21" name="Training Begins">
            <a:extLst>
              <a:ext uri="{FF2B5EF4-FFF2-40B4-BE49-F238E27FC236}">
                <a16:creationId xmlns:a16="http://schemas.microsoft.com/office/drawing/2014/main" id="{D506D4EE-3DBD-4D77-AEE2-0FF7128DE4BD}"/>
              </a:ext>
            </a:extLst>
          </p:cNvPr>
          <p:cNvSpPr txBox="1"/>
          <p:nvPr/>
        </p:nvSpPr>
        <p:spPr>
          <a:xfrm>
            <a:off x="977546" y="4848827"/>
            <a:ext cx="3985386" cy="523220"/>
          </a:xfrm>
          <a:prstGeom prst="rect">
            <a:avLst/>
          </a:prstGeom>
          <a:noFill/>
        </p:spPr>
        <p:txBody>
          <a:bodyPr wrap="none" rtlCol="0">
            <a:spAutoFit/>
          </a:bodyPr>
          <a:lstStyle/>
          <a:p>
            <a:pPr algn="ctr"/>
            <a:r>
              <a:rPr lang="en-US" sz="2800">
                <a:solidFill>
                  <a:schemeClr val="bg2"/>
                </a:solidFill>
                <a:latin typeface="Amazon Ember" panose="020B0603020204020204" pitchFamily="34" charset="0"/>
                <a:ea typeface="Amazon Ember" panose="020B0603020204020204" pitchFamily="34" charset="0"/>
                <a:cs typeface="Amazon Ember" panose="020B0603020204020204" pitchFamily="34" charset="0"/>
              </a:rPr>
              <a:t>This training will begin:</a:t>
            </a:r>
          </a:p>
        </p:txBody>
      </p:sp>
      <p:sp>
        <p:nvSpPr>
          <p:cNvPr id="3" name="TimeZone">
            <a:extLst>
              <a:ext uri="{FF2B5EF4-FFF2-40B4-BE49-F238E27FC236}">
                <a16:creationId xmlns:a16="http://schemas.microsoft.com/office/drawing/2014/main" id="{15FEBCEE-35B5-4CBC-BD60-FE197957D654}"/>
              </a:ext>
            </a:extLst>
          </p:cNvPr>
          <p:cNvSpPr>
            <a:spLocks noGrp="1"/>
          </p:cNvSpPr>
          <p:nvPr>
            <p:ph type="body" idx="1" hasCustomPrompt="1"/>
          </p:nvPr>
        </p:nvSpPr>
        <p:spPr>
          <a:xfrm>
            <a:off x="336114" y="5463827"/>
            <a:ext cx="5268251" cy="627245"/>
          </a:xfrm>
        </p:spPr>
        <p:txBody>
          <a:bodyPr anchor="t">
            <a:normAutofit/>
          </a:bodyPr>
          <a:lstStyle>
            <a:lvl1pPr marL="0" indent="0" algn="ctr">
              <a:buNone/>
              <a:defRPr sz="20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Enter the course start time and time zone</a:t>
            </a:r>
          </a:p>
        </p:txBody>
      </p:sp>
      <p:sp>
        <p:nvSpPr>
          <p:cNvPr id="22" name="Instructor Photo">
            <a:extLst>
              <a:ext uri="{FF2B5EF4-FFF2-40B4-BE49-F238E27FC236}">
                <a16:creationId xmlns:a16="http://schemas.microsoft.com/office/drawing/2014/main" id="{1271813C-5B30-4D24-8175-91D870333A95}"/>
              </a:ext>
              <a:ext uri="{C183D7F6-B498-43B3-948B-1728B52AA6E4}">
                <adec:decorative xmlns:adec="http://schemas.microsoft.com/office/drawing/2017/decorative" val="1"/>
              </a:ext>
            </a:extLst>
          </p:cNvPr>
          <p:cNvSpPr>
            <a:spLocks noGrp="1"/>
          </p:cNvSpPr>
          <p:nvPr>
            <p:ph idx="4" hasCustomPrompt="1"/>
          </p:nvPr>
        </p:nvSpPr>
        <p:spPr>
          <a:xfrm>
            <a:off x="6122226" y="440360"/>
            <a:ext cx="1584325" cy="1581912"/>
          </a:xfrm>
        </p:spPr>
        <p:txBody>
          <a:bodyPr>
            <a:normAutofit/>
          </a:bodyPr>
          <a:lstStyle>
            <a:lvl1pPr marL="0" indent="0" algn="ctr">
              <a:buNone/>
              <a:defRPr sz="2000">
                <a:solidFill>
                  <a:schemeClr val="bg1"/>
                </a:solidFill>
              </a:defRPr>
            </a:lvl1pPr>
          </a:lstStyle>
          <a:p>
            <a:r>
              <a:rPr lang="en-US"/>
              <a:t>Instructor photo</a:t>
            </a:r>
          </a:p>
        </p:txBody>
      </p:sp>
      <p:sp>
        <p:nvSpPr>
          <p:cNvPr id="23" name="Instructor title">
            <a:extLst>
              <a:ext uri="{FF2B5EF4-FFF2-40B4-BE49-F238E27FC236}">
                <a16:creationId xmlns:a16="http://schemas.microsoft.com/office/drawing/2014/main" id="{1E89B15E-5A77-464A-BFA6-2416D1566FA9}"/>
              </a:ext>
            </a:extLst>
          </p:cNvPr>
          <p:cNvSpPr txBox="1"/>
          <p:nvPr/>
        </p:nvSpPr>
        <p:spPr>
          <a:xfrm>
            <a:off x="7715773" y="412928"/>
            <a:ext cx="3060453" cy="523220"/>
          </a:xfrm>
          <a:prstGeom prst="rect">
            <a:avLst/>
          </a:prstGeom>
          <a:noFill/>
        </p:spPr>
        <p:txBody>
          <a:bodyPr wrap="none" rtlCol="0">
            <a:spAutoFit/>
          </a:bodyPr>
          <a:lstStyle/>
          <a:p>
            <a:r>
              <a:rPr lang="en-US" sz="2800">
                <a:solidFill>
                  <a:schemeClr val="tx2"/>
                </a:solidFill>
                <a:latin typeface="Amazon Ember" panose="020B0603020204020204" pitchFamily="34" charset="0"/>
                <a:ea typeface="Amazon Ember" panose="020B0603020204020204" pitchFamily="34" charset="0"/>
                <a:cs typeface="Amazon Ember" panose="020B0603020204020204" pitchFamily="34" charset="0"/>
              </a:rPr>
              <a:t>Your instructor is:</a:t>
            </a:r>
          </a:p>
        </p:txBody>
      </p:sp>
      <p:sp>
        <p:nvSpPr>
          <p:cNvPr id="7" name="Instructor Info">
            <a:extLst>
              <a:ext uri="{FF2B5EF4-FFF2-40B4-BE49-F238E27FC236}">
                <a16:creationId xmlns:a16="http://schemas.microsoft.com/office/drawing/2014/main" id="{09913C86-F9D2-40F4-BFE6-F0C9EF282B5E}"/>
              </a:ext>
            </a:extLst>
          </p:cNvPr>
          <p:cNvSpPr>
            <a:spLocks noGrp="1"/>
          </p:cNvSpPr>
          <p:nvPr>
            <p:ph type="body" idx="2" hasCustomPrompt="1"/>
          </p:nvPr>
        </p:nvSpPr>
        <p:spPr>
          <a:xfrm>
            <a:off x="7838662" y="1002529"/>
            <a:ext cx="4166263" cy="1021776"/>
          </a:xfrm>
        </p:spPr>
        <p:txBody>
          <a:bodyPr anchor="t">
            <a:normAutofit/>
          </a:bodyPr>
          <a:lstStyle>
            <a:lvl1pPr marL="0" indent="0" algn="l">
              <a:spcBef>
                <a:spcPts val="0"/>
              </a:spcBef>
              <a:spcAft>
                <a:spcPts val="0"/>
              </a:spcAft>
              <a:buNone/>
              <a:defRPr sz="20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Enter instructor name</a:t>
            </a:r>
            <a:br>
              <a:rPr lang="en-US"/>
            </a:br>
            <a:r>
              <a:rPr lang="en-US"/>
              <a:t>Instructor email address</a:t>
            </a:r>
            <a:br>
              <a:rPr lang="en-US"/>
            </a:br>
            <a:r>
              <a:rPr lang="en-US"/>
              <a:t>Instructor title</a:t>
            </a:r>
          </a:p>
        </p:txBody>
      </p:sp>
      <p:sp>
        <p:nvSpPr>
          <p:cNvPr id="24" name="Connection Title">
            <a:extLst>
              <a:ext uri="{FF2B5EF4-FFF2-40B4-BE49-F238E27FC236}">
                <a16:creationId xmlns:a16="http://schemas.microsoft.com/office/drawing/2014/main" id="{8EE8F574-4F92-4934-B4F0-90D055E5D8A2}"/>
              </a:ext>
            </a:extLst>
          </p:cNvPr>
          <p:cNvSpPr txBox="1"/>
          <p:nvPr/>
        </p:nvSpPr>
        <p:spPr>
          <a:xfrm>
            <a:off x="6447569" y="2330518"/>
            <a:ext cx="4328429" cy="523220"/>
          </a:xfrm>
          <a:prstGeom prst="rect">
            <a:avLst/>
          </a:prstGeom>
          <a:noFill/>
        </p:spPr>
        <p:txBody>
          <a:bodyPr wrap="none" rtlCol="0">
            <a:spAutoFit/>
          </a:bodyPr>
          <a:lstStyle/>
          <a:p>
            <a:r>
              <a:rPr lang="en-US" sz="2800">
                <a:solidFill>
                  <a:schemeClr val="tx2"/>
                </a:solidFill>
                <a:latin typeface="Amazon Ember" panose="020B0603020204020204" pitchFamily="34" charset="0"/>
                <a:ea typeface="Amazon Ember" panose="020B0603020204020204" pitchFamily="34" charset="0"/>
                <a:cs typeface="Amazon Ember" panose="020B0603020204020204" pitchFamily="34" charset="0"/>
              </a:rPr>
              <a:t>Connect to the following:</a:t>
            </a:r>
          </a:p>
        </p:txBody>
      </p:sp>
      <p:sp>
        <p:nvSpPr>
          <p:cNvPr id="8" name="Resources">
            <a:extLst>
              <a:ext uri="{FF2B5EF4-FFF2-40B4-BE49-F238E27FC236}">
                <a16:creationId xmlns:a16="http://schemas.microsoft.com/office/drawing/2014/main" id="{B7141889-281C-44C1-8554-B9EEA8D5FF40}"/>
              </a:ext>
            </a:extLst>
          </p:cNvPr>
          <p:cNvSpPr>
            <a:spLocks noGrp="1"/>
          </p:cNvSpPr>
          <p:nvPr>
            <p:ph type="body" idx="3" hasCustomPrompt="1"/>
          </p:nvPr>
        </p:nvSpPr>
        <p:spPr>
          <a:xfrm>
            <a:off x="6095999" y="2920118"/>
            <a:ext cx="5908925" cy="3497521"/>
          </a:xfrm>
        </p:spPr>
        <p:txBody>
          <a:bodyPr anchor="t">
            <a:normAutofit/>
          </a:bodyPr>
          <a:lstStyle>
            <a:lvl1pPr marL="0" indent="0" algn="l">
              <a:spcBef>
                <a:spcPts val="0"/>
              </a:spcBef>
              <a:spcAft>
                <a:spcPts val="0"/>
              </a:spcAft>
              <a:buNone/>
              <a:defRPr sz="180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Enter the information for </a:t>
            </a:r>
            <a:r>
              <a:rPr lang="en-US" err="1"/>
              <a:t>eVantage</a:t>
            </a:r>
            <a:r>
              <a:rPr lang="en-US"/>
              <a:t>, QwikLabs, and any other resources the student needs to have loaded</a:t>
            </a:r>
          </a:p>
        </p:txBody>
      </p:sp>
    </p:spTree>
    <p:custDataLst>
      <p:tags r:id="rId1"/>
    </p:custDataLst>
    <p:extLst>
      <p:ext uri="{BB962C8B-B14F-4D97-AF65-F5344CB8AC3E}">
        <p14:creationId xmlns:p14="http://schemas.microsoft.com/office/powerpoint/2010/main" val="1097160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ank You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56064E0D-105A-4446-B967-229FA49D135D}"/>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08870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279CDF30-3118-4A2F-93E0-DACD532E91B1}"/>
                </a:ext>
                <a:ext uri="{C183D7F6-B498-43B3-948B-1728B52AA6E4}">
                  <adec:decorative xmlns:adec="http://schemas.microsoft.com/office/drawing/2017/decorative" val="1"/>
                </a:ext>
              </a:extLst>
            </p:cNvPr>
            <p:cNvSpPr/>
            <p:nvPr/>
          </p:nvSpPr>
          <p:spPr>
            <a:xfrm>
              <a:off x="0" y="4327524"/>
              <a:ext cx="1685925" cy="2530476"/>
            </a:xfrm>
            <a:custGeom>
              <a:avLst/>
              <a:gdLst>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0 h 2530475"/>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 name="connsiteX5" fmla="*/ 0 w 1685925"/>
                <a:gd name="connsiteY5" fmla="*/ 0 h 2530475"/>
                <a:gd name="connsiteX0" fmla="*/ 0 w 1685925"/>
                <a:gd name="connsiteY0" fmla="*/ 1673226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5" h="2530475">
                  <a:moveTo>
                    <a:pt x="0" y="1673226"/>
                  </a:moveTo>
                  <a:lnTo>
                    <a:pt x="1685925" y="0"/>
                  </a:lnTo>
                  <a:lnTo>
                    <a:pt x="1685925" y="2530475"/>
                  </a:lnTo>
                  <a:lnTo>
                    <a:pt x="0" y="2530475"/>
                  </a:lnTo>
                  <a:lnTo>
                    <a:pt x="0" y="167322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4E6250DE-D4BC-48A7-942E-7C927E2BAC70}"/>
                </a:ext>
                <a:ext uri="{C183D7F6-B498-43B3-948B-1728B52AA6E4}">
                  <adec:decorative xmlns:adec="http://schemas.microsoft.com/office/drawing/2017/decorative" val="1"/>
                </a:ext>
              </a:extLst>
            </p:cNvPr>
            <p:cNvSpPr/>
            <p:nvPr/>
          </p:nvSpPr>
          <p:spPr>
            <a:xfrm>
              <a:off x="1685544" y="4327525"/>
              <a:ext cx="10506456" cy="2530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8" name="Icons">
              <a:extLst>
                <a:ext uri="{FF2B5EF4-FFF2-40B4-BE49-F238E27FC236}">
                  <a16:creationId xmlns:a16="http://schemas.microsoft.com/office/drawing/2014/main" id="{2697E9D6-D133-4E57-BD63-82D9E5002F18}"/>
                </a:ext>
                <a:ext uri="{C183D7F6-B498-43B3-948B-1728B52AA6E4}">
                  <adec:decorative xmlns:adec="http://schemas.microsoft.com/office/drawing/2017/decorative" val="1"/>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rcRect l="5969" t="8249" r="2877" b="58012"/>
            <a:stretch/>
          </p:blipFill>
          <p:spPr>
            <a:xfrm>
              <a:off x="1685544" y="4327524"/>
              <a:ext cx="10506456" cy="2530476"/>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3" name="CopyBackground">
              <a:extLst>
                <a:ext uri="{FF2B5EF4-FFF2-40B4-BE49-F238E27FC236}">
                  <a16:creationId xmlns:a16="http://schemas.microsoft.com/office/drawing/2014/main" id="{1A4014FF-ACF4-448A-8B91-F0495D354D3F}"/>
                </a:ext>
              </a:extLst>
            </p:cNvPr>
            <p:cNvSpPr/>
            <p:nvPr/>
          </p:nvSpPr>
          <p:spPr>
            <a:xfrm>
              <a:off x="4712264"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pyright">
              <a:extLst>
                <a:ext uri="{FF2B5EF4-FFF2-40B4-BE49-F238E27FC236}">
                  <a16:creationId xmlns:a16="http://schemas.microsoft.com/office/drawing/2014/main" id="{DFC9E3DE-5A7A-4B9A-94F3-0CC48D54301B}"/>
                </a:ext>
              </a:extLst>
            </p:cNvPr>
            <p:cNvSpPr txBox="1"/>
            <p:nvPr/>
          </p:nvSpPr>
          <p:spPr>
            <a:xfrm>
              <a:off x="4632211" y="657989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080843"/>
            <a:ext cx="10218737" cy="2081104"/>
          </a:xfrm>
        </p:spPr>
        <p:txBody>
          <a:bodyPr anchor="ctr"/>
          <a:lstStyle>
            <a:lvl1pPr>
              <a:defRPr sz="4400">
                <a:solidFill>
                  <a:schemeClr val="bg2"/>
                </a:solidFill>
              </a:defRPr>
            </a:lvl1pPr>
          </a:lstStyle>
          <a:p>
            <a:r>
              <a:rPr lang="en-US"/>
              <a:t>Thank you text</a:t>
            </a:r>
          </a:p>
        </p:txBody>
      </p:sp>
      <p:sp>
        <p:nvSpPr>
          <p:cNvPr id="7" name="Copyright">
            <a:extLst>
              <a:ext uri="{FF2B5EF4-FFF2-40B4-BE49-F238E27FC236}">
                <a16:creationId xmlns:a16="http://schemas.microsoft.com/office/drawing/2014/main" id="{9059CC6B-AB9C-4283-9882-8F50E8C832F7}"/>
              </a:ext>
            </a:extLst>
          </p:cNvPr>
          <p:cNvSpPr txBox="1"/>
          <p:nvPr/>
        </p:nvSpPr>
        <p:spPr>
          <a:xfrm>
            <a:off x="667750" y="3161947"/>
            <a:ext cx="10218737" cy="1154162"/>
          </a:xfrm>
          <a:prstGeom prst="rect">
            <a:avLst/>
          </a:prstGeom>
          <a:noFill/>
        </p:spPr>
        <p:txBody>
          <a:bodyPr wrap="squar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lang="en-US" sz="2300">
                <a:solidFill>
                  <a:schemeClr val="bg2"/>
                </a:solidFill>
              </a:rPr>
              <a:t>Corrections, feedback, or other questions? </a:t>
            </a:r>
            <a:br>
              <a:rPr lang="en-US" sz="2300">
                <a:solidFill>
                  <a:schemeClr val="bg2"/>
                </a:solidFill>
              </a:rPr>
            </a:br>
            <a:r>
              <a:rPr lang="en-US" sz="2300">
                <a:solidFill>
                  <a:schemeClr val="bg2"/>
                </a:solidFill>
              </a:rPr>
              <a:t>Contact us at </a:t>
            </a:r>
            <a:r>
              <a:rPr lang="en-US" sz="2300" u="sng">
                <a:solidFill>
                  <a:schemeClr val="bg2"/>
                </a:solidFill>
              </a:rPr>
              <a:t>https://support.aws.amazon.com/#/contacts/aws-training</a:t>
            </a:r>
            <a:r>
              <a:rPr lang="en-US" sz="2300">
                <a:solidFill>
                  <a:schemeClr val="bg2"/>
                </a:solidFill>
              </a:rPr>
              <a:t>. </a:t>
            </a:r>
            <a:br>
              <a:rPr lang="en-US" sz="2300">
                <a:solidFill>
                  <a:schemeClr val="bg2"/>
                </a:solidFill>
              </a:rPr>
            </a:br>
            <a:r>
              <a:rPr lang="en-US" sz="2300">
                <a:solidFill>
                  <a:schemeClr val="bg2"/>
                </a:solidFill>
              </a:rPr>
              <a:t>All trademarks are the property of their owners.</a:t>
            </a:r>
          </a:p>
        </p:txBody>
      </p:sp>
    </p:spTree>
    <p:custDataLst>
      <p:tags r:id="rId1"/>
    </p:custDataLst>
    <p:extLst>
      <p:ext uri="{BB962C8B-B14F-4D97-AF65-F5344CB8AC3E}">
        <p14:creationId xmlns:p14="http://schemas.microsoft.com/office/powerpoint/2010/main" val="3921236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C4FACA1-07DC-44B9-A79C-2B7C9D1B9221}"/>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ubeBack">
              <a:extLst>
                <a:ext uri="{FF2B5EF4-FFF2-40B4-BE49-F238E27FC236}">
                  <a16:creationId xmlns:a16="http://schemas.microsoft.com/office/drawing/2014/main" id="{9BA1593B-ADE5-482C-A193-F57F78F9B860}"/>
                </a:ext>
                <a:ext uri="{C183D7F6-B498-43B3-948B-1728B52AA6E4}">
                  <adec:decorative xmlns:adec="http://schemas.microsoft.com/office/drawing/2017/decorative" val="1"/>
                </a:ext>
              </a:extLst>
            </p:cNvPr>
            <p:cNvSpPr/>
            <p:nvPr/>
          </p:nvSpPr>
          <p:spPr>
            <a:xfrm>
              <a:off x="10547164" y="0"/>
              <a:ext cx="1644836" cy="516442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 name="connsiteX0" fmla="*/ 15888 w 3073872"/>
                <a:gd name="connsiteY0" fmla="*/ 0 h 4621213"/>
                <a:gd name="connsiteX1" fmla="*/ 3073414 w 3073872"/>
                <a:gd name="connsiteY1" fmla="*/ 0 h 4621213"/>
                <a:gd name="connsiteX2" fmla="*/ 3073414 w 3073872"/>
                <a:gd name="connsiteY2" fmla="*/ 4621213 h 4621213"/>
                <a:gd name="connsiteX3" fmla="*/ 0 w 3073872"/>
                <a:gd name="connsiteY3" fmla="*/ 4091237 h 4621213"/>
                <a:gd name="connsiteX4" fmla="*/ 15888 w 3073872"/>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7 w 3057984"/>
                <a:gd name="connsiteY3" fmla="*/ 4091237 h 4621213"/>
                <a:gd name="connsiteX4" fmla="*/ 0 w 3057984"/>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6 w 3057984"/>
                <a:gd name="connsiteY3" fmla="*/ 4114178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15886" y="4114178"/>
                  </a:lnTo>
                  <a:cubicBezTo>
                    <a:pt x="10590" y="2750432"/>
                    <a:pt x="5296" y="1363746"/>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6" name="CubeFront">
              <a:extLst>
                <a:ext uri="{FF2B5EF4-FFF2-40B4-BE49-F238E27FC236}">
                  <a16:creationId xmlns:a16="http://schemas.microsoft.com/office/drawing/2014/main" id="{A301667F-582A-4041-A2DA-F90362AE9A01}"/>
                </a:ext>
                <a:ext uri="{C183D7F6-B498-43B3-948B-1728B52AA6E4}">
                  <adec:decorative xmlns:adec="http://schemas.microsoft.com/office/drawing/2017/decorative" val="1"/>
                </a:ext>
              </a:extLst>
            </p:cNvPr>
            <p:cNvSpPr/>
            <p:nvPr/>
          </p:nvSpPr>
          <p:spPr>
            <a:xfrm>
              <a:off x="5944552" y="6094097"/>
              <a:ext cx="2303271" cy="7639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id="{A99EDB1B-417F-40E6-B075-BDD46EDBA854}"/>
                </a:ext>
                <a:ext uri="{C183D7F6-B498-43B3-948B-1728B52AA6E4}">
                  <adec:decorative xmlns:adec="http://schemas.microsoft.com/office/drawing/2017/decorative" val="1"/>
                </a:ext>
              </a:extLst>
            </p:cNvPr>
            <p:cNvSpPr/>
            <p:nvPr/>
          </p:nvSpPr>
          <p:spPr>
            <a:xfrm>
              <a:off x="5942171" y="4579782"/>
              <a:ext cx="6249829" cy="2278218"/>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Icons">
              <a:extLst>
                <a:ext uri="{FF2B5EF4-FFF2-40B4-BE49-F238E27FC236}">
                  <a16:creationId xmlns:a16="http://schemas.microsoft.com/office/drawing/2014/main" id="{C128A75B-DB20-42AF-A3FD-12E5F3588ACE}"/>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6472238" y="4694373"/>
              <a:ext cx="5719762" cy="2163627"/>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4" name="Copyright">
              <a:extLst>
                <a:ext uri="{FF2B5EF4-FFF2-40B4-BE49-F238E27FC236}">
                  <a16:creationId xmlns:a16="http://schemas.microsoft.com/office/drawing/2014/main" id="{6EB207FF-A323-40B5-B33E-59E364A7955B}"/>
                </a:ext>
              </a:extLst>
            </p:cNvPr>
            <p:cNvSpPr txBox="1"/>
            <p:nvPr/>
          </p:nvSpPr>
          <p:spPr>
            <a:xfrm>
              <a:off x="991688" y="6466266"/>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614746"/>
            <a:ext cx="9341063" cy="2293938"/>
          </a:xfrm>
        </p:spPr>
        <p:txBody>
          <a:bodyPr anchor="ctr"/>
          <a:lstStyle>
            <a:lvl1pPr>
              <a:defRPr sz="4400">
                <a:solidFill>
                  <a:schemeClr val="bg2"/>
                </a:solidFill>
              </a:defRPr>
            </a:lvl1pPr>
          </a:lstStyle>
          <a:p>
            <a:r>
              <a:rPr lang="en-US"/>
              <a:t>“Enter quote here.”</a:t>
            </a:r>
          </a:p>
        </p:txBody>
      </p:sp>
      <p:sp>
        <p:nvSpPr>
          <p:cNvPr id="3" name="Quoted person">
            <a:extLst>
              <a:ext uri="{FF2B5EF4-FFF2-40B4-BE49-F238E27FC236}">
                <a16:creationId xmlns:a16="http://schemas.microsoft.com/office/drawing/2014/main" id="{D420CCBA-88E9-490C-9819-C37D7A79FC0E}"/>
              </a:ext>
            </a:extLst>
          </p:cNvPr>
          <p:cNvSpPr>
            <a:spLocks noGrp="1"/>
          </p:cNvSpPr>
          <p:nvPr>
            <p:ph type="subTitle" idx="14" hasCustomPrompt="1"/>
          </p:nvPr>
        </p:nvSpPr>
        <p:spPr>
          <a:xfrm>
            <a:off x="666271" y="3922297"/>
            <a:ext cx="9340846" cy="2171799"/>
          </a:xfrm>
          <a:custGeom>
            <a:avLst/>
            <a:gdLst>
              <a:gd name="connsiteX0" fmla="*/ 0 w 9341062"/>
              <a:gd name="connsiteY0" fmla="*/ 2159767 h 2159767"/>
              <a:gd name="connsiteX1" fmla="*/ 539942 w 9341062"/>
              <a:gd name="connsiteY1" fmla="*/ 0 h 2159767"/>
              <a:gd name="connsiteX2" fmla="*/ 8801120 w 9341062"/>
              <a:gd name="connsiteY2" fmla="*/ 0 h 2159767"/>
              <a:gd name="connsiteX3" fmla="*/ 9341062 w 9341062"/>
              <a:gd name="connsiteY3" fmla="*/ 2159767 h 2159767"/>
              <a:gd name="connsiteX4" fmla="*/ 0 w 9341062"/>
              <a:gd name="connsiteY4" fmla="*/ 2159767 h 2159767"/>
              <a:gd name="connsiteX0" fmla="*/ 1479 w 9342541"/>
              <a:gd name="connsiteY0" fmla="*/ 2171799 h 2171799"/>
              <a:gd name="connsiteX1" fmla="*/ 0 w 9342541"/>
              <a:gd name="connsiteY1" fmla="*/ 0 h 2171799"/>
              <a:gd name="connsiteX2" fmla="*/ 8802599 w 9342541"/>
              <a:gd name="connsiteY2" fmla="*/ 12032 h 2171799"/>
              <a:gd name="connsiteX3" fmla="*/ 9342541 w 9342541"/>
              <a:gd name="connsiteY3" fmla="*/ 2171799 h 2171799"/>
              <a:gd name="connsiteX4" fmla="*/ 1479 w 9342541"/>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1479 w 9356052"/>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5132950 w 9356052"/>
              <a:gd name="connsiteY4" fmla="*/ 2165682 h 2171799"/>
              <a:gd name="connsiteX5" fmla="*/ 1479 w 9356052"/>
              <a:gd name="connsiteY5" fmla="*/ 2171799 h 2171799"/>
              <a:gd name="connsiteX0" fmla="*/ 1479 w 9356070"/>
              <a:gd name="connsiteY0" fmla="*/ 2171799 h 2171799"/>
              <a:gd name="connsiteX1" fmla="*/ 0 w 9356070"/>
              <a:gd name="connsiteY1" fmla="*/ 0 h 2171799"/>
              <a:gd name="connsiteX2" fmla="*/ 9356052 w 9356070"/>
              <a:gd name="connsiteY2" fmla="*/ 12032 h 2171799"/>
              <a:gd name="connsiteX3" fmla="*/ 9354572 w 9356070"/>
              <a:gd name="connsiteY3" fmla="*/ 740041 h 2171799"/>
              <a:gd name="connsiteX4" fmla="*/ 5132950 w 9356070"/>
              <a:gd name="connsiteY4" fmla="*/ 2165682 h 2171799"/>
              <a:gd name="connsiteX5" fmla="*/ 1479 w 9356070"/>
              <a:gd name="connsiteY5" fmla="*/ 2171799 h 2171799"/>
              <a:gd name="connsiteX0" fmla="*/ 1479 w 9475004"/>
              <a:gd name="connsiteY0" fmla="*/ 2171799 h 2171799"/>
              <a:gd name="connsiteX1" fmla="*/ 0 w 9475004"/>
              <a:gd name="connsiteY1" fmla="*/ 0 h 2171799"/>
              <a:gd name="connsiteX2" fmla="*/ 9356052 w 9475004"/>
              <a:gd name="connsiteY2" fmla="*/ 12032 h 2171799"/>
              <a:gd name="connsiteX3" fmla="*/ 9474888 w 9475004"/>
              <a:gd name="connsiteY3" fmla="*/ 703946 h 2171799"/>
              <a:gd name="connsiteX4" fmla="*/ 5132950 w 9475004"/>
              <a:gd name="connsiteY4" fmla="*/ 2165682 h 2171799"/>
              <a:gd name="connsiteX5" fmla="*/ 1479 w 9475004"/>
              <a:gd name="connsiteY5" fmla="*/ 2171799 h 2171799"/>
              <a:gd name="connsiteX0" fmla="*/ 1479 w 9474888"/>
              <a:gd name="connsiteY0" fmla="*/ 2171799 h 2171799"/>
              <a:gd name="connsiteX1" fmla="*/ 0 w 9474888"/>
              <a:gd name="connsiteY1" fmla="*/ 0 h 2171799"/>
              <a:gd name="connsiteX2" fmla="*/ 9356052 w 9474888"/>
              <a:gd name="connsiteY2" fmla="*/ 12032 h 2171799"/>
              <a:gd name="connsiteX3" fmla="*/ 9474888 w 9474888"/>
              <a:gd name="connsiteY3" fmla="*/ 703946 h 2171799"/>
              <a:gd name="connsiteX4" fmla="*/ 5132950 w 9474888"/>
              <a:gd name="connsiteY4" fmla="*/ 2165682 h 2171799"/>
              <a:gd name="connsiteX5" fmla="*/ 1479 w 9474888"/>
              <a:gd name="connsiteY5" fmla="*/ 2171799 h 2171799"/>
              <a:gd name="connsiteX0" fmla="*/ 1479 w 9366604"/>
              <a:gd name="connsiteY0" fmla="*/ 2171799 h 2171799"/>
              <a:gd name="connsiteX1" fmla="*/ 0 w 9366604"/>
              <a:gd name="connsiteY1" fmla="*/ 0 h 2171799"/>
              <a:gd name="connsiteX2" fmla="*/ 9356052 w 9366604"/>
              <a:gd name="connsiteY2" fmla="*/ 12032 h 2171799"/>
              <a:gd name="connsiteX3" fmla="*/ 9366604 w 9366604"/>
              <a:gd name="connsiteY3" fmla="*/ 728009 h 2171799"/>
              <a:gd name="connsiteX4" fmla="*/ 5132950 w 9366604"/>
              <a:gd name="connsiteY4" fmla="*/ 2165682 h 2171799"/>
              <a:gd name="connsiteX5" fmla="*/ 1479 w 9366604"/>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28009 h 2171799"/>
              <a:gd name="connsiteX4" fmla="*/ 5132950 w 9356052"/>
              <a:gd name="connsiteY4" fmla="*/ 2165682 h 2171799"/>
              <a:gd name="connsiteX5" fmla="*/ 1479 w 9356052"/>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64104 h 2171799"/>
              <a:gd name="connsiteX4" fmla="*/ 5132950 w 9356052"/>
              <a:gd name="connsiteY4" fmla="*/ 2165682 h 2171799"/>
              <a:gd name="connsiteX5" fmla="*/ 1479 w 9356052"/>
              <a:gd name="connsiteY5" fmla="*/ 2171799 h 2171799"/>
              <a:gd name="connsiteX0" fmla="*/ 1479 w 9342541"/>
              <a:gd name="connsiteY0" fmla="*/ 2171799 h 2171799"/>
              <a:gd name="connsiteX1" fmla="*/ 0 w 9342541"/>
              <a:gd name="connsiteY1" fmla="*/ 0 h 2171799"/>
              <a:gd name="connsiteX2" fmla="*/ 9331989 w 9342541"/>
              <a:gd name="connsiteY2" fmla="*/ 12032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4021"/>
              <a:gd name="connsiteY0" fmla="*/ 2171799 h 2171799"/>
              <a:gd name="connsiteX1" fmla="*/ 0 w 9344021"/>
              <a:gd name="connsiteY1" fmla="*/ 0 h 2171799"/>
              <a:gd name="connsiteX2" fmla="*/ 9344021 w 9344021"/>
              <a:gd name="connsiteY2" fmla="*/ 12032 h 2171799"/>
              <a:gd name="connsiteX3" fmla="*/ 9342541 w 9344021"/>
              <a:gd name="connsiteY3" fmla="*/ 764104 h 2171799"/>
              <a:gd name="connsiteX4" fmla="*/ 5132950 w 9344021"/>
              <a:gd name="connsiteY4" fmla="*/ 2165682 h 2171799"/>
              <a:gd name="connsiteX5" fmla="*/ 1479 w 9344021"/>
              <a:gd name="connsiteY5" fmla="*/ 2171799 h 2171799"/>
              <a:gd name="connsiteX0" fmla="*/ 1479 w 9342541"/>
              <a:gd name="connsiteY0" fmla="*/ 2171799 h 2171799"/>
              <a:gd name="connsiteX1" fmla="*/ 0 w 9342541"/>
              <a:gd name="connsiteY1" fmla="*/ 0 h 2171799"/>
              <a:gd name="connsiteX2" fmla="*/ 9340846 w 9342541"/>
              <a:gd name="connsiteY2" fmla="*/ 1520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0929 h 2171799"/>
              <a:gd name="connsiteX4" fmla="*/ 5132950 w 9342541"/>
              <a:gd name="connsiteY4" fmla="*/ 2165682 h 2171799"/>
              <a:gd name="connsiteX5" fmla="*/ 1479 w 9342541"/>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0846"/>
              <a:gd name="connsiteY0" fmla="*/ 2171799 h 2171799"/>
              <a:gd name="connsiteX1" fmla="*/ 0 w 9340846"/>
              <a:gd name="connsiteY1" fmla="*/ 0 h 2171799"/>
              <a:gd name="connsiteX2" fmla="*/ 9340846 w 9340846"/>
              <a:gd name="connsiteY2" fmla="*/ 8857 h 2171799"/>
              <a:gd name="connsiteX3" fmla="*/ 9339366 w 9340846"/>
              <a:gd name="connsiteY3" fmla="*/ 779979 h 2171799"/>
              <a:gd name="connsiteX4" fmla="*/ 5132950 w 9340846"/>
              <a:gd name="connsiteY4" fmla="*/ 2165682 h 2171799"/>
              <a:gd name="connsiteX5" fmla="*/ 1479 w 9340846"/>
              <a:gd name="connsiteY5" fmla="*/ 2171799 h 21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0846" h="2171799">
                <a:moveTo>
                  <a:pt x="1479" y="2171799"/>
                </a:moveTo>
                <a:lnTo>
                  <a:pt x="0" y="0"/>
                </a:lnTo>
                <a:lnTo>
                  <a:pt x="9340846" y="8857"/>
                </a:lnTo>
                <a:cubicBezTo>
                  <a:pt x="9336342" y="728779"/>
                  <a:pt x="9341363" y="742849"/>
                  <a:pt x="9339366" y="779979"/>
                </a:cubicBezTo>
                <a:lnTo>
                  <a:pt x="5132950" y="2165682"/>
                </a:lnTo>
                <a:lnTo>
                  <a:pt x="1479" y="2171799"/>
                </a:lnTo>
                <a:close/>
              </a:path>
            </a:pathLst>
          </a:custGeom>
        </p:spPr>
        <p:txBody>
          <a:bodyPr anchor="t"/>
          <a:lstStyle>
            <a:lvl1pPr marL="0" indent="0">
              <a:buNone/>
              <a:defRPr sz="2400" b="0">
                <a:solidFill>
                  <a:schemeClr val="bg2"/>
                </a:solidFill>
              </a:defRPr>
            </a:lvl1pPr>
          </a:lstStyle>
          <a:p>
            <a:pPr lvl="0"/>
            <a:r>
              <a:rPr lang="en-US"/>
              <a:t>Enter quoted person’s name</a:t>
            </a:r>
          </a:p>
        </p:txBody>
      </p:sp>
    </p:spTree>
    <p:custDataLst>
      <p:tags r:id="rId1"/>
    </p:custDataLst>
    <p:extLst>
      <p:ext uri="{BB962C8B-B14F-4D97-AF65-F5344CB8AC3E}">
        <p14:creationId xmlns:p14="http://schemas.microsoft.com/office/powerpoint/2010/main" val="3014638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299526"/>
            <a:ext cx="11569209" cy="731318"/>
          </a:xfrm>
        </p:spPr>
        <p:txBody>
          <a:bodyPr/>
          <a:lstStyle>
            <a:lvl1pPr>
              <a:defRPr/>
            </a:lvl1pPr>
          </a:lstStyle>
          <a:p>
            <a:r>
              <a:rPr lang="en-US"/>
              <a:t>Title and content</a:t>
            </a:r>
          </a:p>
        </p:txBody>
      </p:sp>
      <p:sp>
        <p:nvSpPr>
          <p:cNvPr id="7" name="Content Placeholder 6">
            <a:extLst>
              <a:ext uri="{FF2B5EF4-FFF2-40B4-BE49-F238E27FC236}">
                <a16:creationId xmlns:a16="http://schemas.microsoft.com/office/drawing/2014/main" id="{C4E502B2-1435-4BCB-BD77-B9E6CB7B3BF5}"/>
              </a:ext>
            </a:extLst>
          </p:cNvPr>
          <p:cNvSpPr>
            <a:spLocks noGrp="1"/>
          </p:cNvSpPr>
          <p:nvPr>
            <p:ph sz="quarter" idx="21" hasCustomPrompt="1"/>
          </p:nvPr>
        </p:nvSpPr>
        <p:spPr>
          <a:xfrm>
            <a:off x="365760" y="1143000"/>
            <a:ext cx="11587890" cy="5291750"/>
          </a:xfrm>
        </p:spPr>
        <p:txBody>
          <a:bodyPr/>
          <a:lstStyle>
            <a:lvl1pPr>
              <a:defRPr/>
            </a:lvl1pPr>
            <a:lvl2pPr>
              <a:defRPr/>
            </a:lvl2pPr>
            <a:lvl3pPr>
              <a:defRPr/>
            </a:lvl3pPr>
            <a:lvl4pPr>
              <a:defRPr/>
            </a:lvl4pPr>
            <a:lvl5pPr>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64138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de">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p:txBody>
          <a:bodyPr/>
          <a:lstStyle>
            <a:lvl1pPr>
              <a:defRPr/>
            </a:lvl1pPr>
          </a:lstStyle>
          <a:p>
            <a:r>
              <a:rPr lang="en-US"/>
              <a:t>Title and code</a:t>
            </a:r>
          </a:p>
        </p:txBody>
      </p:sp>
      <p:sp>
        <p:nvSpPr>
          <p:cNvPr id="7" name="Code">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11569700" cy="5257800"/>
          </a:xfrm>
        </p:spPr>
        <p:txBody>
          <a:bodyPr>
            <a:noAutofit/>
          </a:bodyPr>
          <a:lstStyle>
            <a:lvl1pPr marL="0" indent="0">
              <a:spcBef>
                <a:spcPts val="0"/>
              </a:spcBef>
              <a:buNone/>
              <a:defRPr sz="1800">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C3AAB48A-4CC9-410B-9FD0-0E32778B6BFF}"/>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1803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text, and right picture</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8240" y="2286000"/>
            <a:ext cx="2971800" cy="2971800"/>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CA5A47F4-760F-45B4-9DF3-86A7530E62D0}"/>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393138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rvice intro">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text, and right picture</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Picture Placeholder 11">
            <a:extLst>
              <a:ext uri="{FF2B5EF4-FFF2-40B4-BE49-F238E27FC236}">
                <a16:creationId xmlns:a16="http://schemas.microsoft.com/office/drawing/2014/main" id="{A03FAA1E-A82F-4446-835A-A257B09471D5}"/>
              </a:ext>
            </a:extLst>
          </p:cNvPr>
          <p:cNvSpPr>
            <a:spLocks noGrp="1" noChangeAspect="1"/>
          </p:cNvSpPr>
          <p:nvPr>
            <p:ph type="pic" sz="quarter" idx="22" hasCustomPrompt="1"/>
          </p:nvPr>
        </p:nvSpPr>
        <p:spPr>
          <a:xfrm>
            <a:off x="9765792" y="1280160"/>
            <a:ext cx="1097280" cy="1097280"/>
          </a:xfrm>
        </p:spPr>
        <p:txBody>
          <a:bodyPr>
            <a:normAutofit/>
          </a:bodyPr>
          <a:lstStyle>
            <a:lvl1pPr marL="0" indent="0">
              <a:buNone/>
              <a:defRPr sz="1600"/>
            </a:lvl1pPr>
          </a:lstStyle>
          <a:p>
            <a:r>
              <a:rPr lang="en-US"/>
              <a:t>Service icon</a:t>
            </a:r>
          </a:p>
        </p:txBody>
      </p:sp>
      <p:sp>
        <p:nvSpPr>
          <p:cNvPr id="5" name="Text Placeholder 4">
            <a:extLst>
              <a:ext uri="{FF2B5EF4-FFF2-40B4-BE49-F238E27FC236}">
                <a16:creationId xmlns:a16="http://schemas.microsoft.com/office/drawing/2014/main" id="{68F19BB9-EC09-4DD0-97A5-BBF0110B770B}"/>
              </a:ext>
            </a:extLst>
          </p:cNvPr>
          <p:cNvSpPr>
            <a:spLocks noGrp="1"/>
          </p:cNvSpPr>
          <p:nvPr>
            <p:ph type="body" sz="quarter" idx="21" hasCustomPrompt="1"/>
          </p:nvPr>
        </p:nvSpPr>
        <p:spPr>
          <a:xfrm>
            <a:off x="9162288" y="2514600"/>
            <a:ext cx="2304288" cy="914400"/>
          </a:xfrm>
        </p:spPr>
        <p:txBody>
          <a:bodyPr>
            <a:noAutofit/>
          </a:bodyPr>
          <a:lstStyle>
            <a:lvl1pPr marL="0" indent="0" algn="ctr">
              <a:buNone/>
              <a:defRPr lang="en-US" sz="1800" dirty="0">
                <a:ea typeface="+mn-ea"/>
                <a:cs typeface="+mn-cs"/>
              </a:defRPr>
            </a:lvl1pPr>
          </a:lstStyle>
          <a:p>
            <a:pPr marL="230188" lvl="0" indent="-230188" algn="ctr"/>
            <a:r>
              <a:rPr lang="en-US"/>
              <a:t>Add service name here</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CA5A47F4-760F-45B4-9DF3-86A7530E62D0}"/>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297122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487257" cy="731318"/>
          </a:xfrm>
        </p:spPr>
        <p:txBody>
          <a:bodyPr/>
          <a:lstStyle>
            <a:lvl1pPr>
              <a:lnSpc>
                <a:spcPct val="100000"/>
              </a:lnSpc>
              <a:defRPr/>
            </a:lvl1pPr>
          </a:lstStyle>
          <a:p>
            <a:r>
              <a:rPr lang="en-US"/>
              <a:t>Title, header, text, and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3311"/>
            <a:ext cx="11487257"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830355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5263" y="2516806"/>
            <a:ext cx="2971800" cy="2971800"/>
          </a:xfrm>
        </p:spPr>
        <p:txBody>
          <a:bodyPr anchor="t"/>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2019610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rvice Introduction">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Service Introduction Slide</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184073" y="1143000"/>
            <a:ext cx="7750896" cy="5291750"/>
          </a:xfrm>
        </p:spPr>
        <p:txBody>
          <a:bodyPr anchor="ctr">
            <a:noAutofit/>
          </a:bodyPr>
          <a:lstStyle>
            <a:lvl1pPr>
              <a:lnSpc>
                <a:spcPct val="100000"/>
              </a:lnSpc>
              <a:spcAft>
                <a:spcPts val="600"/>
              </a:spcAft>
              <a:defRPr sz="3200">
                <a:solidFill>
                  <a:schemeClr val="tx2"/>
                </a:solidFill>
              </a:defRPr>
            </a:lvl1pPr>
            <a:lvl2pPr marL="461963" indent="-228600">
              <a:lnSpc>
                <a:spcPct val="100000"/>
              </a:lnSpc>
              <a:spcAft>
                <a:spcPts val="600"/>
              </a:spcAft>
              <a:defRPr sz="2800">
                <a:solidFill>
                  <a:schemeClr val="tx2"/>
                </a:solidFill>
              </a:defRPr>
            </a:lvl2pPr>
            <a:lvl3pPr marL="684213" indent="-228600">
              <a:lnSpc>
                <a:spcPct val="100000"/>
              </a:lnSpc>
              <a:spcAft>
                <a:spcPts val="600"/>
              </a:spcAft>
              <a:defRPr sz="2400">
                <a:solidFill>
                  <a:schemeClr val="tx2"/>
                </a:solidFill>
              </a:defRPr>
            </a:lvl3pPr>
            <a:lvl4pPr marL="914400" indent="-228600">
              <a:lnSpc>
                <a:spcPct val="100000"/>
              </a:lnSpc>
              <a:spcAft>
                <a:spcPts val="600"/>
              </a:spcAft>
              <a:defRPr sz="2000">
                <a:solidFill>
                  <a:schemeClr val="tx2"/>
                </a:solidFill>
              </a:defRPr>
            </a:lvl4pPr>
            <a:lvl5pPr marL="1144588" indent="-228600">
              <a:lnSpc>
                <a:spcPct val="100000"/>
              </a:lnSpc>
              <a:spcAft>
                <a:spcPts val="600"/>
              </a:spcAft>
              <a:defRPr sz="20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5" name="Picture Placeholder 4">
            <a:extLst>
              <a:ext uri="{FF2B5EF4-FFF2-40B4-BE49-F238E27FC236}">
                <a16:creationId xmlns:a16="http://schemas.microsoft.com/office/drawing/2014/main" id="{E25EBCDC-6C07-4B35-82D5-0AC6628754E6}"/>
              </a:ext>
              <a:ext uri="{C183D7F6-B498-43B3-948B-1728B52AA6E4}">
                <adec:decorative xmlns:adec="http://schemas.microsoft.com/office/drawing/2017/decorative" val="1"/>
              </a:ext>
            </a:extLst>
          </p:cNvPr>
          <p:cNvSpPr>
            <a:spLocks noGrp="1"/>
          </p:cNvSpPr>
          <p:nvPr>
            <p:ph type="pic" sz="quarter" idx="21"/>
          </p:nvPr>
        </p:nvSpPr>
        <p:spPr>
          <a:xfrm>
            <a:off x="896802" y="2618443"/>
            <a:ext cx="2340864" cy="2340864"/>
          </a:xfrm>
        </p:spPr>
        <p:txBody>
          <a:bodyPr anchor="ctr"/>
          <a:lstStyle>
            <a:lvl1pPr marL="0" indent="0" algn="ctr">
              <a:buNone/>
              <a:defRPr/>
            </a:lvl1pPr>
          </a:lstStyle>
          <a:p>
            <a:r>
              <a:rPr lang="en-US"/>
              <a:t>Click icon to add picture</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32C43914-0D84-493F-9BEB-DF30C6FD4C97}"/>
              </a:ext>
              <a:ext uri="{C183D7F6-B498-43B3-948B-1728B52AA6E4}">
                <adec:decorative xmlns:adec="http://schemas.microsoft.com/office/drawing/2017/decorative" val="1"/>
              </a:ext>
            </a:extLst>
          </p:cNvPr>
          <p:cNvCxnSpPr/>
          <p:nvPr/>
        </p:nvCxnSpPr>
        <p:spPr>
          <a:xfrm>
            <a:off x="3732690" y="1239140"/>
            <a:ext cx="0" cy="5195610"/>
          </a:xfrm>
          <a:prstGeom prst="line">
            <a:avLst/>
          </a:prstGeom>
          <a:ln w="44450">
            <a:solidFill>
              <a:schemeClr val="hlink"/>
            </a:solidFill>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312738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2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6265689"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69253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 uri="{C183D7F6-B498-43B3-948B-1728B52AA6E4}">
                <adec:decorative xmlns:adec="http://schemas.microsoft.com/office/drawing/2017/decorative" val="0"/>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2 code columns</a:t>
            </a:r>
          </a:p>
        </p:txBody>
      </p:sp>
      <p:sp>
        <p:nvSpPr>
          <p:cNvPr id="7" name="Code Left">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8" name="Code Right">
            <a:extLst>
              <a:ext uri="{FF2B5EF4-FFF2-40B4-BE49-F238E27FC236}">
                <a16:creationId xmlns:a16="http://schemas.microsoft.com/office/drawing/2014/main" id="{E8572E41-DF36-40C1-9453-10D94D9775B7}"/>
              </a:ext>
            </a:extLst>
          </p:cNvPr>
          <p:cNvSpPr>
            <a:spLocks noGrp="1"/>
          </p:cNvSpPr>
          <p:nvPr>
            <p:ph type="body" idx="2" hasCustomPrompt="1"/>
          </p:nvPr>
        </p:nvSpPr>
        <p:spPr>
          <a:xfrm>
            <a:off x="6265689"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839B152F-AE78-42AF-B8FB-09C753D41393}"/>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52271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ECE86FD8-F169-471F-88EA-8FF7FCC5008E}"/>
              </a:ext>
              <a:ext uri="{C183D7F6-B498-43B3-948B-1728B52AA6E4}">
                <adec:decorative xmlns:adec="http://schemas.microsoft.com/office/drawing/2017/decorative" val="1"/>
              </a:ext>
            </a:extLst>
          </p:cNvPr>
          <p:cNvGrpSpPr/>
          <p:nvPr/>
        </p:nvGrpSpPr>
        <p:grpSpPr>
          <a:xfrm>
            <a:off x="0" y="-1"/>
            <a:ext cx="12192000" cy="6858001"/>
            <a:chOff x="0" y="-1"/>
            <a:chExt cx="12192000" cy="6858001"/>
          </a:xfrm>
        </p:grpSpPr>
        <p:sp>
          <p:nvSpPr>
            <p:cNvPr id="89" name="BKG">
              <a:extLst>
                <a:ext uri="{FF2B5EF4-FFF2-40B4-BE49-F238E27FC236}">
                  <a16:creationId xmlns:a16="http://schemas.microsoft.com/office/drawing/2014/main" id="{027B77B7-F317-4AA6-A627-75F5AE2E7A57}"/>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7" name="CubeSide">
              <a:extLst>
                <a:ext uri="{FF2B5EF4-FFF2-40B4-BE49-F238E27FC236}">
                  <a16:creationId xmlns:a16="http://schemas.microsoft.com/office/drawing/2014/main" id="{30CD656D-5337-4244-BA3E-ABD963579911}"/>
                </a:ext>
                <a:ext uri="{C183D7F6-B498-43B3-948B-1728B52AA6E4}">
                  <adec:decorative xmlns:adec="http://schemas.microsoft.com/office/drawing/2017/decorative" val="1"/>
                </a:ext>
              </a:extLst>
            </p:cNvPr>
            <p:cNvSpPr/>
            <p:nvPr/>
          </p:nvSpPr>
          <p:spPr>
            <a:xfrm>
              <a:off x="5867400" y="0"/>
              <a:ext cx="2228850" cy="2295144"/>
            </a:xfrm>
            <a:custGeom>
              <a:avLst/>
              <a:gdLst>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2295144 h 2295144"/>
                <a:gd name="connsiteX4" fmla="*/ 0 w 2228850"/>
                <a:gd name="connsiteY4" fmla="*/ 0 h 2295144"/>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0 h 2295144"/>
              </a:gdLst>
              <a:ahLst/>
              <a:cxnLst>
                <a:cxn ang="0">
                  <a:pos x="connsiteX0" y="connsiteY0"/>
                </a:cxn>
                <a:cxn ang="0">
                  <a:pos x="connsiteX1" y="connsiteY1"/>
                </a:cxn>
                <a:cxn ang="0">
                  <a:pos x="connsiteX2" y="connsiteY2"/>
                </a:cxn>
                <a:cxn ang="0">
                  <a:pos x="connsiteX3" y="connsiteY3"/>
                </a:cxn>
              </a:cxnLst>
              <a:rect l="l" t="t" r="r" b="b"/>
              <a:pathLst>
                <a:path w="2228850" h="2295144">
                  <a:moveTo>
                    <a:pt x="0" y="0"/>
                  </a:moveTo>
                  <a:lnTo>
                    <a:pt x="2228850" y="0"/>
                  </a:lnTo>
                  <a:lnTo>
                    <a:pt x="2228850" y="229514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CubeFront">
              <a:extLst>
                <a:ext uri="{FF2B5EF4-FFF2-40B4-BE49-F238E27FC236}">
                  <a16:creationId xmlns:a16="http://schemas.microsoft.com/office/drawing/2014/main" id="{66A5F4A5-2CA3-4E34-97C1-74E113BA3D7E}"/>
                </a:ext>
                <a:ext uri="{C183D7F6-B498-43B3-948B-1728B52AA6E4}">
                  <adec:decorative xmlns:adec="http://schemas.microsoft.com/office/drawing/2017/decorative" val="1"/>
                </a:ext>
              </a:extLst>
            </p:cNvPr>
            <p:cNvSpPr/>
            <p:nvPr/>
          </p:nvSpPr>
          <p:spPr>
            <a:xfrm>
              <a:off x="8096250" y="-1"/>
              <a:ext cx="4095750" cy="2295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8" name="AWS Logo">
              <a:extLst>
                <a:ext uri="{FF2B5EF4-FFF2-40B4-BE49-F238E27FC236}">
                  <a16:creationId xmlns:a16="http://schemas.microsoft.com/office/drawing/2014/main" id="{961F7EBA-6264-4D1A-BA90-2C8A61C69B3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69B11573-292E-4F55-A77E-C7F70767BE6A}"/>
              </a:ext>
            </a:extLst>
          </p:cNvPr>
          <p:cNvSpPr>
            <a:spLocks noGrp="1"/>
          </p:cNvSpPr>
          <p:nvPr>
            <p:ph type="title"/>
          </p:nvPr>
        </p:nvSpPr>
        <p:spPr>
          <a:xfrm>
            <a:off x="365760" y="2295144"/>
            <a:ext cx="11567160" cy="1481328"/>
          </a:xfrm>
        </p:spPr>
        <p:txBody>
          <a:bodyPr anchor="b">
            <a:normAutofit/>
          </a:bodyPr>
          <a:lstStyle>
            <a:lvl1pPr>
              <a:defRPr sz="4400">
                <a:solidFill>
                  <a:schemeClr val="bg2"/>
                </a:solidFill>
              </a:defRPr>
            </a:lvl1pPr>
          </a:lstStyle>
          <a:p>
            <a:r>
              <a:rPr lang="en-US"/>
              <a:t>Click to edit Master title style</a:t>
            </a:r>
          </a:p>
        </p:txBody>
      </p:sp>
      <p:sp>
        <p:nvSpPr>
          <p:cNvPr id="3" name="Subtitle">
            <a:extLst>
              <a:ext uri="{FF2B5EF4-FFF2-40B4-BE49-F238E27FC236}">
                <a16:creationId xmlns:a16="http://schemas.microsoft.com/office/drawing/2014/main" id="{4720F438-6999-4AEE-ABDC-CA4496A582B0}"/>
              </a:ext>
            </a:extLst>
          </p:cNvPr>
          <p:cNvSpPr>
            <a:spLocks noGrp="1"/>
          </p:cNvSpPr>
          <p:nvPr>
            <p:ph type="subTitle" idx="1" hasCustomPrompt="1"/>
          </p:nvPr>
        </p:nvSpPr>
        <p:spPr>
          <a:xfrm>
            <a:off x="365760" y="3803904"/>
            <a:ext cx="11567160" cy="2267712"/>
          </a:xfrm>
        </p:spPr>
        <p:txBody>
          <a:bodyPr>
            <a:noAutofit/>
          </a:bodyPr>
          <a:lstStyle>
            <a:lvl1pPr marL="0" indent="0">
              <a:buNone/>
              <a:defRPr sz="3200">
                <a:solidFill>
                  <a:schemeClr val="bg2"/>
                </a:solidFill>
              </a:defRPr>
            </a:lvl1pPr>
          </a:lstStyle>
          <a:p>
            <a:pPr lvl="0"/>
            <a:r>
              <a:rPr lang="en-US"/>
              <a:t>Type subtitle here</a:t>
            </a:r>
          </a:p>
        </p:txBody>
      </p:sp>
    </p:spTree>
    <p:custDataLst>
      <p:tags r:id="rId1"/>
    </p:custDataLst>
    <p:extLst>
      <p:ext uri="{BB962C8B-B14F-4D97-AF65-F5344CB8AC3E}">
        <p14:creationId xmlns:p14="http://schemas.microsoft.com/office/powerpoint/2010/main" val="1668361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1 Header,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1 header, and 2 text columns</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11569208"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6429172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2 headers, and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7321"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3189127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Header and Content Left, Full Height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header, content, and full height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a:extLst>
              <a:ext uri="{FF2B5EF4-FFF2-40B4-BE49-F238E27FC236}">
                <a16:creationId xmlns:a16="http://schemas.microsoft.com/office/drawing/2014/main" id="{EEA0232A-1E36-4B66-8855-7774205AD335}"/>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1" name="Picture">
            <a:extLst>
              <a:ext uri="{FF2B5EF4-FFF2-40B4-BE49-F238E27FC236}">
                <a16:creationId xmlns:a16="http://schemas.microsoft.com/office/drawing/2014/main" id="{E9ECC349-DC9E-43B4-9780-22F11542C500}"/>
              </a:ext>
              <a:ext uri="{C183D7F6-B498-43B3-948B-1728B52AA6E4}">
                <adec:decorative xmlns:adec="http://schemas.microsoft.com/office/drawing/2017/decorative" val="1"/>
              </a:ext>
            </a:extLst>
          </p:cNvPr>
          <p:cNvSpPr>
            <a:spLocks noGrp="1"/>
          </p:cNvSpPr>
          <p:nvPr>
            <p:ph idx="9" hasCustomPrompt="1"/>
          </p:nvPr>
        </p:nvSpPr>
        <p:spPr>
          <a:xfrm>
            <a:off x="6199632" y="1046819"/>
            <a:ext cx="5669280" cy="5387913"/>
          </a:xfrm>
        </p:spPr>
        <p:txBody>
          <a:bodyPr anchor="ctr"/>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8566184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2 pictures, 2 headers, and 2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noChangeAspect="1"/>
          </p:cNvSpPr>
          <p:nvPr>
            <p:ph idx="8" hasCustomPrompt="1"/>
          </p:nvPr>
        </p:nvSpPr>
        <p:spPr>
          <a:xfrm>
            <a:off x="2057400"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Picture Righ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noChangeAspect="1"/>
          </p:cNvSpPr>
          <p:nvPr>
            <p:ph idx="9" hasCustomPrompt="1"/>
          </p:nvPr>
        </p:nvSpPr>
        <p:spPr>
          <a:xfrm>
            <a:off x="7891272"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9632"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9632"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012127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3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3 text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Middle">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2519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9" name="Content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81381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849E56B7-246D-4386-B8C5-E253AD940C1B}"/>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31775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3 headers and 3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3455"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3455"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5" name="Content Header Right">
            <a:extLst>
              <a:ext uri="{FF2B5EF4-FFF2-40B4-BE49-F238E27FC236}">
                <a16:creationId xmlns:a16="http://schemas.microsoft.com/office/drawing/2014/main" id="{B3EBECE3-35F9-4AF4-A8A7-FD546C7C32D6}"/>
              </a:ext>
            </a:extLst>
          </p:cNvPr>
          <p:cNvSpPr>
            <a:spLocks noGrp="1"/>
          </p:cNvSpPr>
          <p:nvPr>
            <p:ph type="subTitle" idx="6" hasCustomPrompt="1"/>
          </p:nvPr>
        </p:nvSpPr>
        <p:spPr>
          <a:xfrm>
            <a:off x="814115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814115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4821907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3 Pictures,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3 picture3, 3 headers, and 3text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7" hasCustomPrompt="1"/>
          </p:nvPr>
        </p:nvSpPr>
        <p:spPr>
          <a:xfrm>
            <a:off x="10972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8" hasCustomPrompt="1"/>
          </p:nvPr>
        </p:nvSpPr>
        <p:spPr>
          <a:xfrm>
            <a:off x="49834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19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19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3"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9" hasCustomPrompt="1"/>
          </p:nvPr>
        </p:nvSpPr>
        <p:spPr>
          <a:xfrm>
            <a:off x="88696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5" name="Content Header Right">
            <a:extLst>
              <a:ext uri="{FF2B5EF4-FFF2-40B4-BE49-F238E27FC236}">
                <a16:creationId xmlns:a16="http://schemas.microsoft.com/office/drawing/2014/main" id="{CF01F87A-DBEF-4657-8500-6A751FF3BC24}"/>
              </a:ext>
            </a:extLst>
          </p:cNvPr>
          <p:cNvSpPr>
            <a:spLocks noGrp="1"/>
          </p:cNvSpPr>
          <p:nvPr>
            <p:ph type="subTitle" idx="6" hasCustomPrompt="1"/>
          </p:nvPr>
        </p:nvSpPr>
        <p:spPr>
          <a:xfrm>
            <a:off x="81381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81381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44789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4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Center Lef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326567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9" name="Content Center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616559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0" name="Content Right">
            <a:extLst>
              <a:ext uri="{FF2B5EF4-FFF2-40B4-BE49-F238E27FC236}">
                <a16:creationId xmlns:a16="http://schemas.microsoft.com/office/drawing/2014/main" id="{BC11431A-8924-465C-98E0-6E4655C69AA7}"/>
              </a:ext>
            </a:extLst>
          </p:cNvPr>
          <p:cNvSpPr>
            <a:spLocks noGrp="1"/>
          </p:cNvSpPr>
          <p:nvPr>
            <p:ph type="body" idx="4" hasCustomPrompt="1"/>
          </p:nvPr>
        </p:nvSpPr>
        <p:spPr>
          <a:xfrm>
            <a:off x="906550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1BFB2E0D-B82D-49CC-9802-AFB8BA6D0938}"/>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467740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1"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4 headers, and 4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5" name="Content Header Center Right">
            <a:extLst>
              <a:ext uri="{FF2B5EF4-FFF2-40B4-BE49-F238E27FC236}">
                <a16:creationId xmlns:a16="http://schemas.microsoft.com/office/drawing/2014/main" id="{B3EBECE3-35F9-4AF4-A8A7-FD546C7C32D6}"/>
              </a:ext>
            </a:extLst>
          </p:cNvPr>
          <p:cNvSpPr>
            <a:spLocks noGrp="1"/>
          </p:cNvSpPr>
          <p:nvPr>
            <p:ph type="subTitle" idx="7" hasCustomPrompt="1"/>
          </p:nvPr>
        </p:nvSpPr>
        <p:spPr>
          <a:xfrm>
            <a:off x="6163056"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Center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6163056"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Content Header Right">
            <a:extLst>
              <a:ext uri="{FF2B5EF4-FFF2-40B4-BE49-F238E27FC236}">
                <a16:creationId xmlns:a16="http://schemas.microsoft.com/office/drawing/2014/main" id="{ED932AC6-C3A8-487A-A17E-48D0C368204C}"/>
              </a:ext>
            </a:extLst>
          </p:cNvPr>
          <p:cNvSpPr>
            <a:spLocks noGrp="1"/>
          </p:cNvSpPr>
          <p:nvPr>
            <p:ph type="subTitle" idx="8" hasCustomPrompt="1"/>
          </p:nvPr>
        </p:nvSpPr>
        <p:spPr>
          <a:xfrm>
            <a:off x="9061704"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0" name="Content Right">
            <a:extLst>
              <a:ext uri="{FF2B5EF4-FFF2-40B4-BE49-F238E27FC236}">
                <a16:creationId xmlns:a16="http://schemas.microsoft.com/office/drawing/2014/main" id="{7CF59EA0-9039-4A19-8197-DA073A0DB52B}"/>
              </a:ext>
            </a:extLst>
          </p:cNvPr>
          <p:cNvSpPr>
            <a:spLocks noGrp="1"/>
          </p:cNvSpPr>
          <p:nvPr>
            <p:ph type="body" idx="4" hasCustomPrompt="1"/>
          </p:nvPr>
        </p:nvSpPr>
        <p:spPr>
          <a:xfrm>
            <a:off x="9061704"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2616927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4 Large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4 large pictures, 4 headers, and 4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Content 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Center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6163056"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Content 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0" name="Content Right">
            <a:extLst>
              <a:ext uri="{FF2B5EF4-FFF2-40B4-BE49-F238E27FC236}">
                <a16:creationId xmlns:a16="http://schemas.microsoft.com/office/drawing/2014/main" id="{528A167E-DBEB-4BD8-B32A-B1DBF78AA248}"/>
              </a:ext>
            </a:extLst>
          </p:cNvPr>
          <p:cNvSpPr>
            <a:spLocks noGrp="1"/>
          </p:cNvSpPr>
          <p:nvPr>
            <p:ph type="body" idx="4" hasCustomPrompt="1"/>
          </p:nvPr>
        </p:nvSpPr>
        <p:spPr>
          <a:xfrm>
            <a:off x="9061704"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82628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7B3DCE0D-B1BB-4208-8FF4-6B7AC00DC28E}"/>
              </a:ext>
              <a:ext uri="{C183D7F6-B498-43B3-948B-1728B52AA6E4}">
                <adec:decorative xmlns:adec="http://schemas.microsoft.com/office/drawing/2017/decorative" val="1"/>
              </a:ext>
            </a:extLst>
          </p:cNvPr>
          <p:cNvGrpSpPr/>
          <p:nvPr/>
        </p:nvGrpSpPr>
        <p:grpSpPr>
          <a:xfrm>
            <a:off x="0" y="0"/>
            <a:ext cx="12192000" cy="6868287"/>
            <a:chOff x="0" y="0"/>
            <a:chExt cx="12192000" cy="6868287"/>
          </a:xfrm>
        </p:grpSpPr>
        <p:sp>
          <p:nvSpPr>
            <p:cNvPr id="92" name="BKG-TP">
              <a:extLst>
                <a:ext uri="{FF2B5EF4-FFF2-40B4-BE49-F238E27FC236}">
                  <a16:creationId xmlns:a16="http://schemas.microsoft.com/office/drawing/2014/main" id="{B149FB85-86EE-4435-AFFD-185416ABD0BC}"/>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F802EE88-1736-4DCA-8546-B833E1DC91F1}"/>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1909D555-A83A-43A3-ACF3-38A8D3D654E1}"/>
                </a:ext>
                <a:ext uri="{C183D7F6-B498-43B3-948B-1728B52AA6E4}">
                  <adec:decorative xmlns:adec="http://schemas.microsoft.com/office/drawing/2017/decorative" val="1"/>
                </a:ext>
              </a:extLst>
            </p:cNvPr>
            <p:cNvSpPr/>
            <p:nvPr/>
          </p:nvSpPr>
          <p:spPr>
            <a:xfrm>
              <a:off x="2552700" y="942975"/>
              <a:ext cx="9639300" cy="5925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F4EB4C23-6D3D-4AFD-8C20-ABBDE0E95555}"/>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10" name="Copyright">
              <a:extLst>
                <a:ext uri="{FF2B5EF4-FFF2-40B4-BE49-F238E27FC236}">
                  <a16:creationId xmlns:a16="http://schemas.microsoft.com/office/drawing/2014/main" id="{D18A8FFD-2A5D-4A49-85E4-97EFFB9C657F}"/>
                </a:ext>
              </a:extLst>
            </p:cNvPr>
            <p:cNvSpPr txBox="1"/>
            <p:nvPr/>
          </p:nvSpPr>
          <p:spPr>
            <a:xfrm>
              <a:off x="5039534" y="6568818"/>
              <a:ext cx="4659950" cy="261610"/>
            </a:xfrm>
            <a:prstGeom prst="rect">
              <a:avLst/>
            </a:prstGeom>
            <a:noFill/>
          </p:spPr>
          <p:txBody>
            <a:bodyPr wrap="square" rtlCol="0">
              <a:spAutoFit/>
            </a:bodyPr>
            <a:lstStyle/>
            <a:p>
              <a:pPr algn="ctr"/>
              <a:r>
                <a:rPr lang="en-US" sz="1100" kern="120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4033957-0EFE-4329-90FD-EA0B2493A7A5}"/>
              </a:ext>
            </a:extLst>
          </p:cNvPr>
          <p:cNvSpPr>
            <a:spLocks noGrp="1"/>
          </p:cNvSpPr>
          <p:nvPr>
            <p:ph type="ctrTitle" hasCustomPrompt="1"/>
          </p:nvPr>
        </p:nvSpPr>
        <p:spPr>
          <a:xfrm>
            <a:off x="2697480" y="1451250"/>
            <a:ext cx="9189490" cy="2325458"/>
          </a:xfrm>
        </p:spPr>
        <p:txBody>
          <a:bodyPr anchor="b"/>
          <a:lstStyle>
            <a:lvl1pPr algn="l">
              <a:lnSpc>
                <a:spcPct val="100000"/>
              </a:lnSpc>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3" name="Subtitle">
            <a:extLst>
              <a:ext uri="{FF2B5EF4-FFF2-40B4-BE49-F238E27FC236}">
                <a16:creationId xmlns:a16="http://schemas.microsoft.com/office/drawing/2014/main" id="{D880B134-6E98-45E8-A3FF-0D4A8170A59B}"/>
              </a:ext>
            </a:extLst>
          </p:cNvPr>
          <p:cNvSpPr>
            <a:spLocks noGrp="1"/>
          </p:cNvSpPr>
          <p:nvPr>
            <p:ph type="subTitle" idx="1" hasCustomPrompt="1"/>
          </p:nvPr>
        </p:nvSpPr>
        <p:spPr>
          <a:xfrm>
            <a:off x="2697480" y="3799920"/>
            <a:ext cx="9189490" cy="2325458"/>
          </a:xfrm>
        </p:spPr>
        <p:txBody>
          <a:bodyPr lIns="0"/>
          <a:lstStyle>
            <a:lvl1pPr marL="0" indent="0" algn="l">
              <a:lnSpc>
                <a:spcPct val="100000"/>
              </a:lnSpc>
              <a:buNone/>
              <a:defRPr sz="3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Type subtitle here</a:t>
            </a:r>
          </a:p>
        </p:txBody>
      </p:sp>
    </p:spTree>
    <p:custDataLst>
      <p:tags r:id="rId1"/>
    </p:custDataLst>
    <p:extLst>
      <p:ext uri="{BB962C8B-B14F-4D97-AF65-F5344CB8AC3E}">
        <p14:creationId xmlns:p14="http://schemas.microsoft.com/office/powerpoint/2010/main" val="12206413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4 Small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a:t>Title, 4 small pictures, 4 headers, and 4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9" hasCustomPrompt="1"/>
          </p:nvPr>
        </p:nvSpPr>
        <p:spPr>
          <a:xfrm>
            <a:off x="97790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5" hasCustomPrompt="1"/>
          </p:nvPr>
        </p:nvSpPr>
        <p:spPr>
          <a:xfrm>
            <a:off x="365760"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0" hasCustomPrompt="1"/>
          </p:nvPr>
        </p:nvSpPr>
        <p:spPr>
          <a:xfrm>
            <a:off x="381254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6" hasCustomPrompt="1"/>
          </p:nvPr>
        </p:nvSpPr>
        <p:spPr>
          <a:xfrm>
            <a:off x="3264408"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1" hasCustomPrompt="1"/>
          </p:nvPr>
        </p:nvSpPr>
        <p:spPr>
          <a:xfrm>
            <a:off x="664718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7" hasCustomPrompt="1"/>
          </p:nvPr>
        </p:nvSpPr>
        <p:spPr>
          <a:xfrm>
            <a:off x="6163056"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12" hasCustomPrompt="1"/>
          </p:nvPr>
        </p:nvSpPr>
        <p:spPr>
          <a:xfrm>
            <a:off x="948182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8" hasCustomPrompt="1"/>
          </p:nvPr>
        </p:nvSpPr>
        <p:spPr>
          <a:xfrm>
            <a:off x="9061704"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54287532"/>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4 Large Pictures,and 4 Header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4 large pictures, and 4 headers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16381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Title, text box, 6 Pictures, and 6 Text Boxe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a:t>1 text box, 6 Images, and 6 text boxes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1560576"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783336"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5306568"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4529328"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9064752"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8287512"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1560576"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783336"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5306568"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4529328"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9064752"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8287512"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361821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8 Small Pictures, 8 Headers, and 8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a:t>Title, 8 pictures, 8 headers, and 8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365760"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9" hasCustomPrompt="1"/>
          </p:nvPr>
        </p:nvSpPr>
        <p:spPr>
          <a:xfrm>
            <a:off x="365760"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3264408"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10" hasCustomPrompt="1"/>
          </p:nvPr>
        </p:nvSpPr>
        <p:spPr>
          <a:xfrm>
            <a:off x="3264408"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6163056"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11" hasCustomPrompt="1"/>
          </p:nvPr>
        </p:nvSpPr>
        <p:spPr>
          <a:xfrm>
            <a:off x="6163056"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9061704"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12" hasCustomPrompt="1"/>
          </p:nvPr>
        </p:nvSpPr>
        <p:spPr>
          <a:xfrm>
            <a:off x="9061704"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365760"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1" name="Content Header 5">
            <a:extLst>
              <a:ext uri="{FF2B5EF4-FFF2-40B4-BE49-F238E27FC236}">
                <a16:creationId xmlns:a16="http://schemas.microsoft.com/office/drawing/2014/main" id="{E8024806-5459-4580-AA84-DFE98F18A5A3}"/>
              </a:ext>
            </a:extLst>
          </p:cNvPr>
          <p:cNvSpPr>
            <a:spLocks noGrp="1"/>
          </p:cNvSpPr>
          <p:nvPr>
            <p:ph type="subTitle" idx="13" hasCustomPrompt="1"/>
          </p:nvPr>
        </p:nvSpPr>
        <p:spPr>
          <a:xfrm>
            <a:off x="365760"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365760"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3264408"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4" name="Content Header 6">
            <a:extLst>
              <a:ext uri="{FF2B5EF4-FFF2-40B4-BE49-F238E27FC236}">
                <a16:creationId xmlns:a16="http://schemas.microsoft.com/office/drawing/2014/main" id="{484800A7-DA7A-48C2-BD82-C01F6FD9DB3E}"/>
              </a:ext>
            </a:extLst>
          </p:cNvPr>
          <p:cNvSpPr>
            <a:spLocks noGrp="1"/>
          </p:cNvSpPr>
          <p:nvPr>
            <p:ph type="subTitle" idx="14" hasCustomPrompt="1"/>
          </p:nvPr>
        </p:nvSpPr>
        <p:spPr>
          <a:xfrm>
            <a:off x="3264408"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3264408"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6" name="Picture 7">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idx="23" hasCustomPrompt="1"/>
          </p:nvPr>
        </p:nvSpPr>
        <p:spPr>
          <a:xfrm>
            <a:off x="6163056"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7" name="Content Header 7">
            <a:extLst>
              <a:ext uri="{FF2B5EF4-FFF2-40B4-BE49-F238E27FC236}">
                <a16:creationId xmlns:a16="http://schemas.microsoft.com/office/drawing/2014/main" id="{706046A5-A656-4648-BD39-64FA5E94B613}"/>
              </a:ext>
            </a:extLst>
          </p:cNvPr>
          <p:cNvSpPr>
            <a:spLocks noGrp="1"/>
          </p:cNvSpPr>
          <p:nvPr>
            <p:ph type="subTitle" idx="15" hasCustomPrompt="1"/>
          </p:nvPr>
        </p:nvSpPr>
        <p:spPr>
          <a:xfrm>
            <a:off x="6163056"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8" name="Content 7">
            <a:extLst>
              <a:ext uri="{FF2B5EF4-FFF2-40B4-BE49-F238E27FC236}">
                <a16:creationId xmlns:a16="http://schemas.microsoft.com/office/drawing/2014/main" id="{9B368858-C97D-421E-8EFA-7300741447EE}"/>
              </a:ext>
            </a:extLst>
          </p:cNvPr>
          <p:cNvSpPr>
            <a:spLocks noGrp="1"/>
          </p:cNvSpPr>
          <p:nvPr>
            <p:ph type="body" idx="7" hasCustomPrompt="1"/>
          </p:nvPr>
        </p:nvSpPr>
        <p:spPr>
          <a:xfrm>
            <a:off x="6163056"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9" name="Picture 8">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idx="24" hasCustomPrompt="1"/>
          </p:nvPr>
        </p:nvSpPr>
        <p:spPr>
          <a:xfrm>
            <a:off x="9061704"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0" name="Content Header 8">
            <a:extLst>
              <a:ext uri="{FF2B5EF4-FFF2-40B4-BE49-F238E27FC236}">
                <a16:creationId xmlns:a16="http://schemas.microsoft.com/office/drawing/2014/main" id="{DE6244C7-6311-4CE0-AB72-2F6B429380EE}"/>
              </a:ext>
            </a:extLst>
          </p:cNvPr>
          <p:cNvSpPr>
            <a:spLocks noGrp="1"/>
          </p:cNvSpPr>
          <p:nvPr>
            <p:ph type="subTitle" idx="16" hasCustomPrompt="1"/>
          </p:nvPr>
        </p:nvSpPr>
        <p:spPr>
          <a:xfrm>
            <a:off x="9061704"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41" name="Content 8">
            <a:extLst>
              <a:ext uri="{FF2B5EF4-FFF2-40B4-BE49-F238E27FC236}">
                <a16:creationId xmlns:a16="http://schemas.microsoft.com/office/drawing/2014/main" id="{FD06B556-F6DC-4CCE-8B02-F0089954096F}"/>
              </a:ext>
            </a:extLst>
          </p:cNvPr>
          <p:cNvSpPr>
            <a:spLocks noGrp="1"/>
          </p:cNvSpPr>
          <p:nvPr>
            <p:ph type="body" idx="8" hasCustomPrompt="1"/>
          </p:nvPr>
        </p:nvSpPr>
        <p:spPr>
          <a:xfrm>
            <a:off x="9061704"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3130084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and Gallar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lvl1pPr>
          </a:lstStyle>
          <a:p>
            <a:r>
              <a:rPr lang="en-US"/>
              <a:t>Title and 8 pictures</a:t>
            </a:r>
          </a:p>
        </p:txBody>
      </p:sp>
      <p:sp>
        <p:nvSpPr>
          <p:cNvPr id="11" name="Picture 1">
            <a:extLst>
              <a:ext uri="{FF2B5EF4-FFF2-40B4-BE49-F238E27FC236}">
                <a16:creationId xmlns:a16="http://schemas.microsoft.com/office/drawing/2014/main" id="{01E0569B-0304-4CF2-95FE-74EEAC9AEC38}"/>
              </a:ext>
            </a:extLst>
          </p:cNvPr>
          <p:cNvSpPr>
            <a:spLocks noGrp="1"/>
          </p:cNvSpPr>
          <p:nvPr>
            <p:ph idx="1" hasCustomPrompt="1"/>
          </p:nvPr>
        </p:nvSpPr>
        <p:spPr>
          <a:xfrm>
            <a:off x="45122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2" name="Picture 2">
            <a:extLst>
              <a:ext uri="{FF2B5EF4-FFF2-40B4-BE49-F238E27FC236}">
                <a16:creationId xmlns:a16="http://schemas.microsoft.com/office/drawing/2014/main" id="{4E39BCC2-7E6B-49A6-88A7-4389D0876599}"/>
              </a:ext>
            </a:extLst>
          </p:cNvPr>
          <p:cNvSpPr>
            <a:spLocks noGrp="1"/>
          </p:cNvSpPr>
          <p:nvPr>
            <p:ph idx="2" hasCustomPrompt="1"/>
          </p:nvPr>
        </p:nvSpPr>
        <p:spPr>
          <a:xfrm>
            <a:off x="3348813"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3" name="Picture 3">
            <a:extLst>
              <a:ext uri="{FF2B5EF4-FFF2-40B4-BE49-F238E27FC236}">
                <a16:creationId xmlns:a16="http://schemas.microsoft.com/office/drawing/2014/main" id="{292A7B23-5883-4A03-AA9E-D7887267A0B5}"/>
              </a:ext>
            </a:extLst>
          </p:cNvPr>
          <p:cNvSpPr>
            <a:spLocks noGrp="1"/>
          </p:cNvSpPr>
          <p:nvPr>
            <p:ph idx="3" hasCustomPrompt="1"/>
          </p:nvPr>
        </p:nvSpPr>
        <p:spPr>
          <a:xfrm>
            <a:off x="6246406"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4" name="Picture 4">
            <a:extLst>
              <a:ext uri="{FF2B5EF4-FFF2-40B4-BE49-F238E27FC236}">
                <a16:creationId xmlns:a16="http://schemas.microsoft.com/office/drawing/2014/main" id="{871FBC72-3D16-49CE-BD02-AD416196D37A}"/>
              </a:ext>
            </a:extLst>
          </p:cNvPr>
          <p:cNvSpPr>
            <a:spLocks noGrp="1"/>
          </p:cNvSpPr>
          <p:nvPr>
            <p:ph idx="4" hasCustomPrompt="1"/>
          </p:nvPr>
        </p:nvSpPr>
        <p:spPr>
          <a:xfrm>
            <a:off x="914400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5" name="Picture 5">
            <a:extLst>
              <a:ext uri="{FF2B5EF4-FFF2-40B4-BE49-F238E27FC236}">
                <a16:creationId xmlns:a16="http://schemas.microsoft.com/office/drawing/2014/main" id="{CCC335E7-FA18-44DB-ACBC-F2DABE9FB384}"/>
              </a:ext>
            </a:extLst>
          </p:cNvPr>
          <p:cNvSpPr>
            <a:spLocks noGrp="1"/>
          </p:cNvSpPr>
          <p:nvPr>
            <p:ph idx="5" hasCustomPrompt="1"/>
          </p:nvPr>
        </p:nvSpPr>
        <p:spPr>
          <a:xfrm>
            <a:off x="45122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6" name="Picture 6">
            <a:extLst>
              <a:ext uri="{FF2B5EF4-FFF2-40B4-BE49-F238E27FC236}">
                <a16:creationId xmlns:a16="http://schemas.microsoft.com/office/drawing/2014/main" id="{BB740650-61A2-4FDC-8700-54D96F01FF5A}"/>
              </a:ext>
            </a:extLst>
          </p:cNvPr>
          <p:cNvSpPr>
            <a:spLocks noGrp="1"/>
          </p:cNvSpPr>
          <p:nvPr>
            <p:ph idx="6" hasCustomPrompt="1"/>
          </p:nvPr>
        </p:nvSpPr>
        <p:spPr>
          <a:xfrm>
            <a:off x="3348813"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7" name="Picture 7">
            <a:extLst>
              <a:ext uri="{FF2B5EF4-FFF2-40B4-BE49-F238E27FC236}">
                <a16:creationId xmlns:a16="http://schemas.microsoft.com/office/drawing/2014/main" id="{CA951A10-B648-4F4E-87FD-97FD8FEB4106}"/>
              </a:ext>
            </a:extLst>
          </p:cNvPr>
          <p:cNvSpPr>
            <a:spLocks noGrp="1"/>
          </p:cNvSpPr>
          <p:nvPr>
            <p:ph idx="7" hasCustomPrompt="1"/>
          </p:nvPr>
        </p:nvSpPr>
        <p:spPr>
          <a:xfrm>
            <a:off x="6246406"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8" name="Picture 8">
            <a:extLst>
              <a:ext uri="{FF2B5EF4-FFF2-40B4-BE49-F238E27FC236}">
                <a16:creationId xmlns:a16="http://schemas.microsoft.com/office/drawing/2014/main" id="{1F4C4007-9EA0-4D1F-938D-A38B105119E9}"/>
              </a:ext>
            </a:extLst>
          </p:cNvPr>
          <p:cNvSpPr>
            <a:spLocks noGrp="1"/>
          </p:cNvSpPr>
          <p:nvPr>
            <p:ph idx="8" hasCustomPrompt="1"/>
          </p:nvPr>
        </p:nvSpPr>
        <p:spPr>
          <a:xfrm>
            <a:off x="914400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861730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a:t>Title only layout</a:t>
            </a:r>
          </a:p>
        </p:txBody>
      </p:sp>
      <p:sp>
        <p:nvSpPr>
          <p:cNvPr id="19" name="Title Border">
            <a:extLst>
              <a:ext uri="{FF2B5EF4-FFF2-40B4-BE49-F238E27FC236}">
                <a16:creationId xmlns:a16="http://schemas.microsoft.com/office/drawing/2014/main" id="{5C923B7C-0930-466B-9A4C-4F269F22E021}"/>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6972315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Blank">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a:t>Title only blank layout</a:t>
            </a:r>
          </a:p>
        </p:txBody>
      </p:sp>
    </p:spTree>
    <p:custDataLst>
      <p:tags r:id="rId1"/>
    </p:custDataLst>
    <p:extLst>
      <p:ext uri="{BB962C8B-B14F-4D97-AF65-F5344CB8AC3E}">
        <p14:creationId xmlns:p14="http://schemas.microsoft.com/office/powerpoint/2010/main" val="30636064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299526"/>
            <a:ext cx="11569209" cy="289591"/>
          </a:xfrm>
        </p:spPr>
        <p:txBody>
          <a:bodyPr>
            <a:normAutofit/>
          </a:bodyPr>
          <a:lstStyle>
            <a:lvl1pPr>
              <a:defRPr sz="1600"/>
            </a:lvl1pPr>
          </a:lstStyle>
          <a:p>
            <a:r>
              <a:rPr lang="en-US"/>
              <a:t>Architecture layout</a:t>
            </a:r>
          </a:p>
        </p:txBody>
      </p:sp>
    </p:spTree>
    <p:custDataLst>
      <p:tags r:id="rId1"/>
    </p:custDataLst>
    <p:extLst>
      <p:ext uri="{BB962C8B-B14F-4D97-AF65-F5344CB8AC3E}">
        <p14:creationId xmlns:p14="http://schemas.microsoft.com/office/powerpoint/2010/main" val="11707173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0" y="154244"/>
            <a:ext cx="12192000" cy="289591"/>
          </a:xfrm>
        </p:spPr>
        <p:txBody>
          <a:bodyPr>
            <a:normAutofit/>
          </a:bodyPr>
          <a:lstStyle>
            <a:lvl1pPr marL="228600">
              <a:defRPr sz="1600"/>
            </a:lvl1pPr>
          </a:lstStyle>
          <a:p>
            <a:r>
              <a:rPr lang="en-US"/>
              <a:t>Full Image layout</a:t>
            </a:r>
          </a:p>
        </p:txBody>
      </p:sp>
      <p:sp>
        <p:nvSpPr>
          <p:cNvPr id="11" name="Picture">
            <a:extLst>
              <a:ext uri="{FF2B5EF4-FFF2-40B4-BE49-F238E27FC236}">
                <a16:creationId xmlns:a16="http://schemas.microsoft.com/office/drawing/2014/main" id="{3725AF1B-6140-4505-81CD-922F8227415C}"/>
              </a:ext>
            </a:extLst>
          </p:cNvPr>
          <p:cNvSpPr>
            <a:spLocks noGrp="1"/>
          </p:cNvSpPr>
          <p:nvPr>
            <p:ph sz="quarter" idx="11" hasCustomPrompt="1"/>
          </p:nvPr>
        </p:nvSpPr>
        <p:spPr>
          <a:xfrm>
            <a:off x="0" y="444499"/>
            <a:ext cx="12192000" cy="5979265"/>
          </a:xfrm>
        </p:spPr>
        <p:txBody>
          <a:bodyPr anchor="ctr">
            <a:normAutofit/>
          </a:bodyPr>
          <a:lstStyle>
            <a:lvl1pPr marL="0" indent="0" algn="ctr">
              <a:buNone/>
              <a:defRPr sz="3600"/>
            </a:lvl1pPr>
          </a:lstStyle>
          <a:p>
            <a:r>
              <a:rPr lang="en-US"/>
              <a:t>Click icon to add image</a:t>
            </a:r>
          </a:p>
        </p:txBody>
      </p:sp>
    </p:spTree>
    <p:custDataLst>
      <p:tags r:id="rId1"/>
    </p:custDataLst>
    <p:extLst>
      <p:ext uri="{BB962C8B-B14F-4D97-AF65-F5344CB8AC3E}">
        <p14:creationId xmlns:p14="http://schemas.microsoft.com/office/powerpoint/2010/main" val="12631270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KC-Vertical-Question">
    <p:bg>
      <p:bgPr>
        <a:solidFill>
          <a:schemeClr val="bg1"/>
        </a:solidFill>
        <a:effectLst/>
      </p:bgPr>
    </p:bg>
    <p:spTree>
      <p:nvGrpSpPr>
        <p:cNvPr id="1" name=""/>
        <p:cNvGrpSpPr/>
        <p:nvPr/>
      </p:nvGrpSpPr>
      <p:grpSpPr>
        <a:xfrm>
          <a:off x="0" y="0"/>
          <a:ext cx="0" cy="0"/>
          <a:chOff x="0" y="0"/>
          <a:chExt cx="0" cy="0"/>
        </a:xfrm>
      </p:grpSpPr>
      <p:grpSp>
        <p:nvGrpSpPr>
          <p:cNvPr id="24" name="Background Images">
            <a:extLst>
              <a:ext uri="{FF2B5EF4-FFF2-40B4-BE49-F238E27FC236}">
                <a16:creationId xmlns:a16="http://schemas.microsoft.com/office/drawing/2014/main" id="{EE3862B2-782C-42D5-9515-66EBE7A19C9A}"/>
              </a:ext>
            </a:extLst>
          </p:cNvPr>
          <p:cNvGrpSpPr/>
          <p:nvPr/>
        </p:nvGrpSpPr>
        <p:grpSpPr>
          <a:xfrm>
            <a:off x="0" y="1"/>
            <a:ext cx="12192000" cy="6858000"/>
            <a:chOff x="0" y="1"/>
            <a:chExt cx="12192000" cy="6858000"/>
          </a:xfrm>
        </p:grpSpPr>
        <p:sp>
          <p:nvSpPr>
            <p:cNvPr id="25" name="BKG-TP">
              <a:extLst>
                <a:ext uri="{FF2B5EF4-FFF2-40B4-BE49-F238E27FC236}">
                  <a16:creationId xmlns:a16="http://schemas.microsoft.com/office/drawing/2014/main" id="{C6078C7F-2E33-426C-96FF-E7084DD86E7E}"/>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KG-RT">
              <a:extLst>
                <a:ext uri="{FF2B5EF4-FFF2-40B4-BE49-F238E27FC236}">
                  <a16:creationId xmlns:a16="http://schemas.microsoft.com/office/drawing/2014/main" id="{5D3C4E6B-760F-4EC0-919D-D0EEACF9ACA9}"/>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28" name="AWS Logo">
              <a:extLst>
                <a:ext uri="{FF2B5EF4-FFF2-40B4-BE49-F238E27FC236}">
                  <a16:creationId xmlns:a16="http://schemas.microsoft.com/office/drawing/2014/main" id="{90E6AE4C-E744-4586-850E-BEDD7EE7AB8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9" name="Copyright">
              <a:extLst>
                <a:ext uri="{FF2B5EF4-FFF2-40B4-BE49-F238E27FC236}">
                  <a16:creationId xmlns:a16="http://schemas.microsoft.com/office/drawing/2014/main" id="{274AB020-3E40-43C9-A671-5C17FEE2F38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6"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2"/>
                </a:solidFill>
              </a:defRPr>
            </a:lvl1pPr>
          </a:lstStyle>
          <a:p>
            <a:r>
              <a:rPr lang="en-US"/>
              <a:t>Question and Responses</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7"/>
            <a:ext cx="4401650" cy="5429387"/>
          </a:xfrm>
          <a:solidFill>
            <a:schemeClr val="accent1"/>
          </a:solidFill>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400">
                <a:solidFill>
                  <a:schemeClr val="bg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t>
            </a:r>
            <a:br>
              <a:rPr lang="en-US"/>
            </a:br>
            <a:r>
              <a:rPr lang="en-US"/>
              <a:t>4 responses can only have 1 correct response</a:t>
            </a:r>
            <a:br>
              <a:rPr lang="en-US"/>
            </a:br>
            <a:r>
              <a:rPr lang="en-US"/>
              <a:t>5 responses must have 2 correct responses</a:t>
            </a:r>
            <a:br>
              <a:rPr lang="en-US"/>
            </a:br>
            <a:r>
              <a:rPr lang="en-US"/>
              <a:t>6 responses must have 3 correct responses.</a:t>
            </a:r>
          </a:p>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You can make this field wider if needed. The background color moves with this field. Simply adjust the placement of the response fields to the right to accommodate the wider question field.</a:t>
            </a:r>
          </a:p>
        </p:txBody>
      </p:sp>
      <p:sp>
        <p:nvSpPr>
          <p:cNvPr id="3" name="Choice Header">
            <a:extLst>
              <a:ext uri="{FF2B5EF4-FFF2-40B4-BE49-F238E27FC236}">
                <a16:creationId xmlns:a16="http://schemas.microsoft.com/office/drawing/2014/main" id="{94A86AAC-E12E-4379-82C3-110918D47BB2}"/>
              </a:ext>
            </a:extLst>
          </p:cNvPr>
          <p:cNvSpPr>
            <a:spLocks noGrp="1"/>
          </p:cNvSpPr>
          <p:nvPr>
            <p:ph type="subTitle" idx="13" hasCustomPrompt="1"/>
          </p:nvPr>
        </p:nvSpPr>
        <p:spPr>
          <a:xfrm>
            <a:off x="4581525" y="1008063"/>
            <a:ext cx="847725" cy="323850"/>
          </a:xfrm>
        </p:spPr>
        <p:txBody>
          <a:bodyPr lIns="0" rIns="0">
            <a:noAutofit/>
          </a:bodyPr>
          <a:lstStyle>
            <a:lvl1pPr marL="0" indent="0" algn="ctr">
              <a:buNone/>
              <a:defRPr sz="1800">
                <a:solidFill>
                  <a:schemeClr val="tx2"/>
                </a:solidFill>
              </a:defRPr>
            </a:lvl1pPr>
          </a:lstStyle>
          <a:p>
            <a:pPr lvl="0"/>
            <a:r>
              <a:rPr lang="en-US"/>
              <a:t>Choice</a:t>
            </a:r>
          </a:p>
        </p:txBody>
      </p:sp>
      <p:sp>
        <p:nvSpPr>
          <p:cNvPr id="4" name="Response Header">
            <a:extLst>
              <a:ext uri="{FF2B5EF4-FFF2-40B4-BE49-F238E27FC236}">
                <a16:creationId xmlns:a16="http://schemas.microsoft.com/office/drawing/2014/main" id="{49A546CD-B784-4C60-8DF1-04299A8BD8DC}"/>
              </a:ext>
            </a:extLst>
          </p:cNvPr>
          <p:cNvSpPr>
            <a:spLocks noGrp="1"/>
          </p:cNvSpPr>
          <p:nvPr>
            <p:ph type="subTitle" idx="14" hasCustomPrompt="1"/>
          </p:nvPr>
        </p:nvSpPr>
        <p:spPr>
          <a:xfrm>
            <a:off x="5429250" y="1008063"/>
            <a:ext cx="2457450" cy="323850"/>
          </a:xfrm>
        </p:spPr>
        <p:txBody>
          <a:bodyPr lIns="91440" rIns="0">
            <a:noAutofit/>
          </a:bodyPr>
          <a:lstStyle>
            <a:lvl1pPr marL="0" indent="0" algn="l">
              <a:buNone/>
              <a:defRPr sz="1800">
                <a:solidFill>
                  <a:schemeClr val="tx2"/>
                </a:solidFill>
              </a:defRPr>
            </a:lvl1pPr>
          </a:lstStyle>
          <a:p>
            <a:pPr lvl="0"/>
            <a:r>
              <a:rPr lang="en-US"/>
              <a:t>Response</a:t>
            </a:r>
          </a:p>
        </p:txBody>
      </p:sp>
      <p:sp>
        <p:nvSpPr>
          <p:cNvPr id="9" name="First Resp #">
            <a:extLst>
              <a:ext uri="{FF2B5EF4-FFF2-40B4-BE49-F238E27FC236}">
                <a16:creationId xmlns:a16="http://schemas.microsoft.com/office/drawing/2014/main" id="{DF65B8F8-C411-4217-9956-036774AA94F8}"/>
              </a:ext>
            </a:extLst>
          </p:cNvPr>
          <p:cNvSpPr>
            <a:spLocks noGrp="1"/>
          </p:cNvSpPr>
          <p:nvPr>
            <p:ph type="body" idx="2" hasCustomPrompt="1"/>
          </p:nvPr>
        </p:nvSpPr>
        <p:spPr>
          <a:xfrm>
            <a:off x="4584699" y="1344286"/>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8" name="First Resp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29250" y="1344286"/>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2" name="Second Resp #">
            <a:extLst>
              <a:ext uri="{FF2B5EF4-FFF2-40B4-BE49-F238E27FC236}">
                <a16:creationId xmlns:a16="http://schemas.microsoft.com/office/drawing/2014/main" id="{B27347F1-D178-4BA7-947D-9C3316CA7F55}"/>
              </a:ext>
            </a:extLst>
          </p:cNvPr>
          <p:cNvSpPr>
            <a:spLocks noGrp="1"/>
          </p:cNvSpPr>
          <p:nvPr>
            <p:ph type="body" idx="4" hasCustomPrompt="1"/>
          </p:nvPr>
        </p:nvSpPr>
        <p:spPr>
          <a:xfrm>
            <a:off x="4584699" y="2189689"/>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0" name="Second Resp Text">
            <a:extLst>
              <a:ext uri="{FF2B5EF4-FFF2-40B4-BE49-F238E27FC236}">
                <a16:creationId xmlns:a16="http://schemas.microsoft.com/office/drawing/2014/main" id="{9762E385-4F68-4D4A-BE57-EDA108A285B5}"/>
              </a:ext>
            </a:extLst>
          </p:cNvPr>
          <p:cNvSpPr>
            <a:spLocks noGrp="1"/>
          </p:cNvSpPr>
          <p:nvPr>
            <p:ph type="body" idx="5" hasCustomPrompt="1"/>
          </p:nvPr>
        </p:nvSpPr>
        <p:spPr>
          <a:xfrm>
            <a:off x="5429250" y="2189689"/>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8" name="Third Resp #">
            <a:extLst>
              <a:ext uri="{FF2B5EF4-FFF2-40B4-BE49-F238E27FC236}">
                <a16:creationId xmlns:a16="http://schemas.microsoft.com/office/drawing/2014/main" id="{2ACAFB9D-8E9C-4408-85E1-A3501374C2E9}"/>
              </a:ext>
            </a:extLst>
          </p:cNvPr>
          <p:cNvSpPr>
            <a:spLocks noGrp="1"/>
          </p:cNvSpPr>
          <p:nvPr>
            <p:ph type="body" idx="6" hasCustomPrompt="1"/>
          </p:nvPr>
        </p:nvSpPr>
        <p:spPr>
          <a:xfrm>
            <a:off x="4584699" y="3035092"/>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35" name="Third Resp Text">
            <a:extLst>
              <a:ext uri="{FF2B5EF4-FFF2-40B4-BE49-F238E27FC236}">
                <a16:creationId xmlns:a16="http://schemas.microsoft.com/office/drawing/2014/main" id="{22884D39-7004-49D5-8E88-C45BE1C9BFCB}"/>
              </a:ext>
            </a:extLst>
          </p:cNvPr>
          <p:cNvSpPr>
            <a:spLocks noGrp="1"/>
          </p:cNvSpPr>
          <p:nvPr>
            <p:ph type="body" idx="7" hasCustomPrompt="1"/>
          </p:nvPr>
        </p:nvSpPr>
        <p:spPr>
          <a:xfrm>
            <a:off x="5429250" y="3035092"/>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2" name="Fourth Resp #">
            <a:extLst>
              <a:ext uri="{FF2B5EF4-FFF2-40B4-BE49-F238E27FC236}">
                <a16:creationId xmlns:a16="http://schemas.microsoft.com/office/drawing/2014/main" id="{310C83DA-41AE-4CBA-AA96-EB5CB2226FCF}"/>
              </a:ext>
            </a:extLst>
          </p:cNvPr>
          <p:cNvSpPr>
            <a:spLocks noGrp="1"/>
          </p:cNvSpPr>
          <p:nvPr>
            <p:ph type="body" idx="8" hasCustomPrompt="1"/>
          </p:nvPr>
        </p:nvSpPr>
        <p:spPr>
          <a:xfrm>
            <a:off x="4584699" y="3880495"/>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1" name="Fourth Resp Text">
            <a:extLst>
              <a:ext uri="{FF2B5EF4-FFF2-40B4-BE49-F238E27FC236}">
                <a16:creationId xmlns:a16="http://schemas.microsoft.com/office/drawing/2014/main" id="{AEE05FA0-DD58-4D0B-A7E0-EAC7B789E7A7}"/>
              </a:ext>
            </a:extLst>
          </p:cNvPr>
          <p:cNvSpPr>
            <a:spLocks noGrp="1"/>
          </p:cNvSpPr>
          <p:nvPr>
            <p:ph type="body" idx="9" hasCustomPrompt="1"/>
          </p:nvPr>
        </p:nvSpPr>
        <p:spPr>
          <a:xfrm>
            <a:off x="5429250" y="3880495"/>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4" name="Fifth Resp #">
            <a:extLst>
              <a:ext uri="{FF2B5EF4-FFF2-40B4-BE49-F238E27FC236}">
                <a16:creationId xmlns:a16="http://schemas.microsoft.com/office/drawing/2014/main" id="{B6D2D170-961D-4140-B087-C6CFDF7BBD75}"/>
              </a:ext>
            </a:extLst>
          </p:cNvPr>
          <p:cNvSpPr>
            <a:spLocks noGrp="1"/>
          </p:cNvSpPr>
          <p:nvPr>
            <p:ph type="body" idx="10" hasCustomPrompt="1"/>
          </p:nvPr>
        </p:nvSpPr>
        <p:spPr>
          <a:xfrm>
            <a:off x="4584699" y="4725898"/>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3" name="Fifth Resp Text">
            <a:extLst>
              <a:ext uri="{FF2B5EF4-FFF2-40B4-BE49-F238E27FC236}">
                <a16:creationId xmlns:a16="http://schemas.microsoft.com/office/drawing/2014/main" id="{B428E384-92E9-495A-9CAE-E33E3164F939}"/>
              </a:ext>
            </a:extLst>
          </p:cNvPr>
          <p:cNvSpPr>
            <a:spLocks noGrp="1"/>
          </p:cNvSpPr>
          <p:nvPr>
            <p:ph type="body" idx="11" hasCustomPrompt="1"/>
          </p:nvPr>
        </p:nvSpPr>
        <p:spPr>
          <a:xfrm>
            <a:off x="5429250" y="4725898"/>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6" name="Sixth Resp #">
            <a:extLst>
              <a:ext uri="{FF2B5EF4-FFF2-40B4-BE49-F238E27FC236}">
                <a16:creationId xmlns:a16="http://schemas.microsoft.com/office/drawing/2014/main" id="{DC41B7B5-B438-4885-90AE-758ABF2CA9F9}"/>
              </a:ext>
            </a:extLst>
          </p:cNvPr>
          <p:cNvSpPr>
            <a:spLocks noGrp="1"/>
          </p:cNvSpPr>
          <p:nvPr>
            <p:ph type="body" idx="12" hasCustomPrompt="1"/>
          </p:nvPr>
        </p:nvSpPr>
        <p:spPr>
          <a:xfrm>
            <a:off x="4584699" y="5571303"/>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5" name="Sixth Resp Text">
            <a:extLst>
              <a:ext uri="{FF2B5EF4-FFF2-40B4-BE49-F238E27FC236}">
                <a16:creationId xmlns:a16="http://schemas.microsoft.com/office/drawing/2014/main" id="{09F72B28-4CF6-4FD1-BA4A-5A98215324E2}"/>
              </a:ext>
            </a:extLst>
          </p:cNvPr>
          <p:cNvSpPr>
            <a:spLocks noGrp="1"/>
          </p:cNvSpPr>
          <p:nvPr>
            <p:ph type="body" idx="13" hasCustomPrompt="1"/>
          </p:nvPr>
        </p:nvSpPr>
        <p:spPr>
          <a:xfrm>
            <a:off x="5429250" y="5571303"/>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Tree>
    <p:custDataLst>
      <p:tags r:id="rId1"/>
    </p:custDataLst>
    <p:extLst>
      <p:ext uri="{BB962C8B-B14F-4D97-AF65-F5344CB8AC3E}">
        <p14:creationId xmlns:p14="http://schemas.microsoft.com/office/powerpoint/2010/main" val="3626064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60" y="366471"/>
            <a:ext cx="8768256" cy="2293938"/>
          </a:xfrm>
        </p:spPr>
        <p:txBody>
          <a:bodyPr anchor="b"/>
          <a:lstStyle>
            <a:lvl1pPr>
              <a:defRPr sz="4400">
                <a:solidFill>
                  <a:schemeClr val="tx2"/>
                </a:solidFill>
              </a:defRPr>
            </a:lvl1pPr>
          </a:lstStyle>
          <a:p>
            <a:r>
              <a:rPr lang="en-US"/>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60" y="2688190"/>
            <a:ext cx="8768256" cy="2098121"/>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Enter subtitle</a:t>
            </a:r>
          </a:p>
        </p:txBody>
      </p:sp>
      <p:grpSp>
        <p:nvGrpSpPr>
          <p:cNvPr id="12" name="Background">
            <a:extLst>
              <a:ext uri="{FF2B5EF4-FFF2-40B4-BE49-F238E27FC236}">
                <a16:creationId xmlns:a16="http://schemas.microsoft.com/office/drawing/2014/main" id="{08931424-66E6-477A-95D2-2C5E26F414C7}"/>
              </a:ext>
            </a:extLst>
          </p:cNvPr>
          <p:cNvGrpSpPr/>
          <p:nvPr/>
        </p:nvGrpSpPr>
        <p:grpSpPr>
          <a:xfrm>
            <a:off x="656659" y="-1"/>
            <a:ext cx="11535342" cy="6858001"/>
            <a:chOff x="656659" y="-1"/>
            <a:chExt cx="11535342" cy="6858001"/>
          </a:xfrm>
        </p:grpSpPr>
        <p:sp>
          <p:nvSpPr>
            <p:cNvPr id="14" name="CubeFront">
              <a:extLst>
                <a:ext uri="{FF2B5EF4-FFF2-40B4-BE49-F238E27FC236}">
                  <a16:creationId xmlns:a16="http://schemas.microsoft.com/office/drawing/2014/main" id="{1BDF6026-D674-4E63-8B3A-CBDFE9E787C1}"/>
                </a:ext>
                <a:ext uri="{C183D7F6-B498-43B3-948B-1728B52AA6E4}">
                  <adec:decorative xmlns:adec="http://schemas.microsoft.com/office/drawing/2017/decorative" val="1"/>
                </a:ext>
              </a:extLst>
            </p:cNvPr>
            <p:cNvSpPr/>
            <p:nvPr/>
          </p:nvSpPr>
          <p:spPr>
            <a:xfrm>
              <a:off x="672321" y="5917721"/>
              <a:ext cx="4282108" cy="9402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Top">
              <a:extLst>
                <a:ext uri="{FF2B5EF4-FFF2-40B4-BE49-F238E27FC236}">
                  <a16:creationId xmlns:a16="http://schemas.microsoft.com/office/drawing/2014/main" id="{06BB4668-D264-4030-8700-4F9782A61534}"/>
                </a:ext>
                <a:ext uri="{C183D7F6-B498-43B3-948B-1728B52AA6E4}">
                  <adec:decorative xmlns:adec="http://schemas.microsoft.com/office/drawing/2017/decorative" val="1"/>
                </a:ext>
              </a:extLst>
            </p:cNvPr>
            <p:cNvSpPr/>
            <p:nvPr/>
          </p:nvSpPr>
          <p:spPr>
            <a:xfrm>
              <a:off x="656659" y="4071144"/>
              <a:ext cx="11535342" cy="2786856"/>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BKG-RT">
              <a:extLst>
                <a:ext uri="{FF2B5EF4-FFF2-40B4-BE49-F238E27FC236}">
                  <a16:creationId xmlns:a16="http://schemas.microsoft.com/office/drawing/2014/main" id="{8E17F594-599B-4FD9-8BCB-8E1C019CCB44}"/>
                </a:ext>
                <a:ext uri="{C183D7F6-B498-43B3-948B-1728B52AA6E4}">
                  <adec:decorative xmlns:adec="http://schemas.microsoft.com/office/drawing/2017/decorative" val="1"/>
                </a:ext>
              </a:extLst>
            </p:cNvPr>
            <p:cNvSpPr/>
            <p:nvPr/>
          </p:nvSpPr>
          <p:spPr>
            <a:xfrm>
              <a:off x="9175265" y="-1"/>
              <a:ext cx="3016735" cy="478631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0" y="393065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7" name="Icons">
              <a:extLst>
                <a:ext uri="{FF2B5EF4-FFF2-40B4-BE49-F238E27FC236}">
                  <a16:creationId xmlns:a16="http://schemas.microsoft.com/office/drawing/2014/main" id="{3826BD34-BA31-4D91-BFD2-6BBD94A51D24}"/>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1017429" y="4011878"/>
              <a:ext cx="11174571" cy="2846121"/>
            </a:xfrm>
            <a:prstGeom prst="rect">
              <a:avLst/>
            </a:prstGeom>
          </p:spPr>
        </p:pic>
        <p:sp>
          <p:nvSpPr>
            <p:cNvPr id="18" name="CopyBackground">
              <a:extLst>
                <a:ext uri="{FF2B5EF4-FFF2-40B4-BE49-F238E27FC236}">
                  <a16:creationId xmlns:a16="http://schemas.microsoft.com/office/drawing/2014/main" id="{3994923B-6EFE-4BB7-A3B5-632436E91DB9}"/>
                </a:ext>
              </a:extLst>
            </p:cNvPr>
            <p:cNvSpPr/>
            <p:nvPr/>
          </p:nvSpPr>
          <p:spPr>
            <a:xfrm>
              <a:off x="7622849"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pyright">
              <a:extLst>
                <a:ext uri="{FF2B5EF4-FFF2-40B4-BE49-F238E27FC236}">
                  <a16:creationId xmlns:a16="http://schemas.microsoft.com/office/drawing/2014/main" id="{D87DDC37-6AB4-424A-BA07-3B0AF81A1053}"/>
                </a:ext>
              </a:extLst>
            </p:cNvPr>
            <p:cNvSpPr txBox="1"/>
            <p:nvPr/>
          </p:nvSpPr>
          <p:spPr>
            <a:xfrm>
              <a:off x="7538162" y="657989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Tree>
    <p:custDataLst>
      <p:tags r:id="rId1"/>
    </p:custDataLst>
    <p:extLst>
      <p:ext uri="{BB962C8B-B14F-4D97-AF65-F5344CB8AC3E}">
        <p14:creationId xmlns:p14="http://schemas.microsoft.com/office/powerpoint/2010/main" val="31679876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KC-Vertical-Answer">
    <p:bg>
      <p:bgPr>
        <a:solidFill>
          <a:schemeClr val="bg1"/>
        </a:solidFill>
        <a:effectLst/>
      </p:bgPr>
    </p:bg>
    <p:spTree>
      <p:nvGrpSpPr>
        <p:cNvPr id="1" name=""/>
        <p:cNvGrpSpPr/>
        <p:nvPr/>
      </p:nvGrpSpPr>
      <p:grpSpPr>
        <a:xfrm>
          <a:off x="0" y="0"/>
          <a:ext cx="0" cy="0"/>
          <a:chOff x="0" y="0"/>
          <a:chExt cx="0" cy="0"/>
        </a:xfrm>
      </p:grpSpPr>
      <p:grpSp>
        <p:nvGrpSpPr>
          <p:cNvPr id="12" name="Background Images">
            <a:extLst>
              <a:ext uri="{FF2B5EF4-FFF2-40B4-BE49-F238E27FC236}">
                <a16:creationId xmlns:a16="http://schemas.microsoft.com/office/drawing/2014/main" id="{9D893736-31CD-4275-8671-3253868EBB81}"/>
              </a:ext>
            </a:extLst>
          </p:cNvPr>
          <p:cNvGrpSpPr/>
          <p:nvPr/>
        </p:nvGrpSpPr>
        <p:grpSpPr>
          <a:xfrm>
            <a:off x="0" y="1"/>
            <a:ext cx="12192000" cy="6858000"/>
            <a:chOff x="0" y="1"/>
            <a:chExt cx="12192000" cy="6858000"/>
          </a:xfrm>
        </p:grpSpPr>
        <p:sp>
          <p:nvSpPr>
            <p:cNvPr id="13" name="BKG-TP">
              <a:extLst>
                <a:ext uri="{FF2B5EF4-FFF2-40B4-BE49-F238E27FC236}">
                  <a16:creationId xmlns:a16="http://schemas.microsoft.com/office/drawing/2014/main" id="{BF122BEF-CA51-4B5F-A9D2-5B4722001489}"/>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KG-RT">
              <a:extLst>
                <a:ext uri="{FF2B5EF4-FFF2-40B4-BE49-F238E27FC236}">
                  <a16:creationId xmlns:a16="http://schemas.microsoft.com/office/drawing/2014/main" id="{80E3899F-10AE-440C-9957-5E3536890A76}"/>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16" name="AWS Logo">
              <a:extLst>
                <a:ext uri="{FF2B5EF4-FFF2-40B4-BE49-F238E27FC236}">
                  <a16:creationId xmlns:a16="http://schemas.microsoft.com/office/drawing/2014/main" id="{AFED23B7-B88C-4046-B460-7E08C859BC7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17" name="Copyright">
              <a:extLst>
                <a:ext uri="{FF2B5EF4-FFF2-40B4-BE49-F238E27FC236}">
                  <a16:creationId xmlns:a16="http://schemas.microsoft.com/office/drawing/2014/main" id="{6102431F-55CF-4F10-BCE6-9666CEA4F8C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1"/>
                </a:solidFill>
              </a:defRPr>
            </a:lvl1pPr>
          </a:lstStyle>
          <a:p>
            <a:r>
              <a:rPr lang="en-US"/>
              <a:t>Answer and explanation</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6"/>
            <a:ext cx="4401650" cy="5429386"/>
          </a:xfrm>
        </p:spPr>
        <p:txBody>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3" name="AnswerHeader">
            <a:extLst>
              <a:ext uri="{FF2B5EF4-FFF2-40B4-BE49-F238E27FC236}">
                <a16:creationId xmlns:a16="http://schemas.microsoft.com/office/drawing/2014/main" id="{7C8472BF-3681-4E98-B87B-5FA7A5C19359}"/>
              </a:ext>
            </a:extLst>
          </p:cNvPr>
          <p:cNvSpPr>
            <a:spLocks noGrp="1"/>
          </p:cNvSpPr>
          <p:nvPr>
            <p:ph type="subTitle" idx="4" hasCustomPrompt="1"/>
          </p:nvPr>
        </p:nvSpPr>
        <p:spPr>
          <a:xfrm>
            <a:off x="4580888" y="1020685"/>
            <a:ext cx="7611111" cy="400050"/>
          </a:xfrm>
          <a:solidFill>
            <a:schemeClr val="accent2"/>
          </a:solidFill>
        </p:spPr>
        <p:txBody>
          <a:bodyPr lIns="91440">
            <a:noAutofit/>
          </a:bodyPr>
          <a:lstStyle>
            <a:lvl1pPr marL="0" indent="0">
              <a:buNone/>
              <a:defRPr sz="2000"/>
            </a:lvl1pPr>
          </a:lstStyle>
          <a:p>
            <a:pPr lvl="0"/>
            <a:r>
              <a:rPr lang="en-US"/>
              <a:t>Enter “The correct response is x”</a:t>
            </a:r>
          </a:p>
        </p:txBody>
      </p:sp>
      <p:sp>
        <p:nvSpPr>
          <p:cNvPr id="8" name="Answer Text">
            <a:extLst>
              <a:ext uri="{FF2B5EF4-FFF2-40B4-BE49-F238E27FC236}">
                <a16:creationId xmlns:a16="http://schemas.microsoft.com/office/drawing/2014/main" id="{FFCADE15-0CD9-4F7B-9FFC-6A2C71B4D226}"/>
              </a:ext>
            </a:extLst>
          </p:cNvPr>
          <p:cNvSpPr>
            <a:spLocks noGrp="1"/>
          </p:cNvSpPr>
          <p:nvPr>
            <p:ph type="body" idx="2" hasCustomPrompt="1"/>
          </p:nvPr>
        </p:nvSpPr>
        <p:spPr>
          <a:xfrm>
            <a:off x="4886326" y="1420597"/>
            <a:ext cx="7267614" cy="4955378"/>
          </a:xfrm>
          <a:solidFill>
            <a:schemeClr val="bg1"/>
          </a:solidFill>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4728949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A-Horizontal">
    <p:bg>
      <p:bgPr>
        <a:solidFill>
          <a:schemeClr val="bg1"/>
        </a:solidFill>
        <a:effectLst/>
      </p:bgPr>
    </p:bg>
    <p:spTree>
      <p:nvGrpSpPr>
        <p:cNvPr id="1" name=""/>
        <p:cNvGrpSpPr/>
        <p:nvPr/>
      </p:nvGrpSpPr>
      <p:grpSpPr>
        <a:xfrm>
          <a:off x="0" y="0"/>
          <a:ext cx="0" cy="0"/>
          <a:chOff x="0" y="0"/>
          <a:chExt cx="0" cy="0"/>
        </a:xfrm>
      </p:grpSpPr>
      <p:grpSp>
        <p:nvGrpSpPr>
          <p:cNvPr id="19" name="Background Images">
            <a:extLst>
              <a:ext uri="{FF2B5EF4-FFF2-40B4-BE49-F238E27FC236}">
                <a16:creationId xmlns:a16="http://schemas.microsoft.com/office/drawing/2014/main" id="{18C277CC-8FC8-4D78-AB63-9513759C0783}"/>
              </a:ext>
            </a:extLst>
          </p:cNvPr>
          <p:cNvGrpSpPr/>
          <p:nvPr/>
        </p:nvGrpSpPr>
        <p:grpSpPr>
          <a:xfrm>
            <a:off x="0" y="1"/>
            <a:ext cx="12192000" cy="6858000"/>
            <a:chOff x="0" y="1"/>
            <a:chExt cx="12192000" cy="6858000"/>
          </a:xfrm>
        </p:grpSpPr>
        <p:sp>
          <p:nvSpPr>
            <p:cNvPr id="20" name="BKG-TP">
              <a:extLst>
                <a:ext uri="{FF2B5EF4-FFF2-40B4-BE49-F238E27FC236}">
                  <a16:creationId xmlns:a16="http://schemas.microsoft.com/office/drawing/2014/main" id="{1C269943-78A1-4304-AE96-B1F32EC214E6}"/>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AWS Logo">
              <a:extLst>
                <a:ext uri="{FF2B5EF4-FFF2-40B4-BE49-F238E27FC236}">
                  <a16:creationId xmlns:a16="http://schemas.microsoft.com/office/drawing/2014/main" id="{A49D8E1E-772D-46F7-9ACE-C06929884B0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3" name="Copyright">
              <a:extLst>
                <a:ext uri="{FF2B5EF4-FFF2-40B4-BE49-F238E27FC236}">
                  <a16:creationId xmlns:a16="http://schemas.microsoft.com/office/drawing/2014/main" id="{2268572E-7A9B-498D-A37E-CFD2934B7AC2}"/>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11774410" cy="825473"/>
          </a:xfrm>
        </p:spPr>
        <p:txBody>
          <a:bodyPr/>
          <a:lstStyle>
            <a:lvl1pPr>
              <a:defRPr>
                <a:solidFill>
                  <a:schemeClr val="bg1"/>
                </a:solidFill>
              </a:defRPr>
            </a:lvl1pPr>
          </a:lstStyle>
          <a:p>
            <a:r>
              <a:rPr lang="en-US"/>
              <a:t>Answer and explanation</a:t>
            </a:r>
          </a:p>
        </p:txBody>
      </p:sp>
      <p:sp>
        <p:nvSpPr>
          <p:cNvPr id="7" name="Question 1">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8" y="118549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8" name="Answer Text 1">
            <a:extLst>
              <a:ext uri="{FF2B5EF4-FFF2-40B4-BE49-F238E27FC236}">
                <a16:creationId xmlns:a16="http://schemas.microsoft.com/office/drawing/2014/main" id="{FFCADE15-0CD9-4F7B-9FFC-6A2C71B4D226}"/>
              </a:ext>
            </a:extLst>
          </p:cNvPr>
          <p:cNvSpPr>
            <a:spLocks noGrp="1"/>
          </p:cNvSpPr>
          <p:nvPr>
            <p:ph type="body" idx="2" hasCustomPrompt="1"/>
          </p:nvPr>
        </p:nvSpPr>
        <p:spPr>
          <a:xfrm>
            <a:off x="5651500" y="118549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
        <p:nvSpPr>
          <p:cNvPr id="12" name="Question 2">
            <a:extLst>
              <a:ext uri="{FF2B5EF4-FFF2-40B4-BE49-F238E27FC236}">
                <a16:creationId xmlns:a16="http://schemas.microsoft.com/office/drawing/2014/main" id="{2733FE88-66AC-4110-B77F-059B3D638C2E}"/>
              </a:ext>
            </a:extLst>
          </p:cNvPr>
          <p:cNvSpPr>
            <a:spLocks noGrp="1"/>
          </p:cNvSpPr>
          <p:nvPr>
            <p:ph type="body" idx="21" hasCustomPrompt="1"/>
          </p:nvPr>
        </p:nvSpPr>
        <p:spPr>
          <a:xfrm>
            <a:off x="179237" y="2526456"/>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3" name="Answer Text 2">
            <a:extLst>
              <a:ext uri="{FF2B5EF4-FFF2-40B4-BE49-F238E27FC236}">
                <a16:creationId xmlns:a16="http://schemas.microsoft.com/office/drawing/2014/main" id="{E33DAA71-DCA3-491A-8A97-143BF1813197}"/>
              </a:ext>
            </a:extLst>
          </p:cNvPr>
          <p:cNvSpPr>
            <a:spLocks noGrp="1"/>
          </p:cNvSpPr>
          <p:nvPr>
            <p:ph type="body" idx="22" hasCustomPrompt="1"/>
          </p:nvPr>
        </p:nvSpPr>
        <p:spPr>
          <a:xfrm>
            <a:off x="5651499" y="2526456"/>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
        <p:nvSpPr>
          <p:cNvPr id="14" name="Question 3">
            <a:extLst>
              <a:ext uri="{FF2B5EF4-FFF2-40B4-BE49-F238E27FC236}">
                <a16:creationId xmlns:a16="http://schemas.microsoft.com/office/drawing/2014/main" id="{85011FB9-28FB-42F5-8639-AFB8DE09EDB0}"/>
              </a:ext>
            </a:extLst>
          </p:cNvPr>
          <p:cNvSpPr>
            <a:spLocks noGrp="1"/>
          </p:cNvSpPr>
          <p:nvPr>
            <p:ph type="body" idx="23" hasCustomPrompt="1"/>
          </p:nvPr>
        </p:nvSpPr>
        <p:spPr>
          <a:xfrm>
            <a:off x="179237" y="3883100"/>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6" name="Answer Text 3">
            <a:extLst>
              <a:ext uri="{FF2B5EF4-FFF2-40B4-BE49-F238E27FC236}">
                <a16:creationId xmlns:a16="http://schemas.microsoft.com/office/drawing/2014/main" id="{BBA625A9-591B-4F80-B2C0-C8B9B7ED58AF}"/>
              </a:ext>
            </a:extLst>
          </p:cNvPr>
          <p:cNvSpPr>
            <a:spLocks noGrp="1"/>
          </p:cNvSpPr>
          <p:nvPr>
            <p:ph type="body" idx="24" hasCustomPrompt="1"/>
          </p:nvPr>
        </p:nvSpPr>
        <p:spPr>
          <a:xfrm>
            <a:off x="5651499" y="3883100"/>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
        <p:nvSpPr>
          <p:cNvPr id="17" name="Question 4">
            <a:extLst>
              <a:ext uri="{FF2B5EF4-FFF2-40B4-BE49-F238E27FC236}">
                <a16:creationId xmlns:a16="http://schemas.microsoft.com/office/drawing/2014/main" id="{94FE6022-0B4D-44CE-B9CB-F3EF8689FC0E}"/>
              </a:ext>
            </a:extLst>
          </p:cNvPr>
          <p:cNvSpPr>
            <a:spLocks noGrp="1"/>
          </p:cNvSpPr>
          <p:nvPr>
            <p:ph type="body" idx="25" hasCustomPrompt="1"/>
          </p:nvPr>
        </p:nvSpPr>
        <p:spPr>
          <a:xfrm>
            <a:off x="179236" y="523955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8" name="Answer Text 4">
            <a:extLst>
              <a:ext uri="{FF2B5EF4-FFF2-40B4-BE49-F238E27FC236}">
                <a16:creationId xmlns:a16="http://schemas.microsoft.com/office/drawing/2014/main" id="{A6B202E1-04E5-4362-96B3-ED5EF312171C}"/>
              </a:ext>
            </a:extLst>
          </p:cNvPr>
          <p:cNvSpPr>
            <a:spLocks noGrp="1"/>
          </p:cNvSpPr>
          <p:nvPr>
            <p:ph type="body" idx="26" hasCustomPrompt="1"/>
          </p:nvPr>
        </p:nvSpPr>
        <p:spPr>
          <a:xfrm>
            <a:off x="5651498" y="523955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13442223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KC-Horizontal-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a:t>Question and Responses</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
        <p:nvSpPr>
          <p:cNvPr id="3" name="Choice Header">
            <a:extLst>
              <a:ext uri="{FF2B5EF4-FFF2-40B4-BE49-F238E27FC236}">
                <a16:creationId xmlns:a16="http://schemas.microsoft.com/office/drawing/2014/main" id="{819C768D-12EC-41EC-9F85-ED13A7CA6D52}"/>
              </a:ext>
            </a:extLst>
          </p:cNvPr>
          <p:cNvSpPr>
            <a:spLocks noGrp="1"/>
          </p:cNvSpPr>
          <p:nvPr>
            <p:ph type="subTitle" idx="13" hasCustomPrompt="1"/>
          </p:nvPr>
        </p:nvSpPr>
        <p:spPr>
          <a:xfrm>
            <a:off x="0" y="2109788"/>
            <a:ext cx="887413" cy="317500"/>
          </a:xfrm>
          <a:solidFill>
            <a:schemeClr val="accent2"/>
          </a:solidFill>
          <a:ln>
            <a:noFill/>
          </a:ln>
        </p:spPr>
        <p:txBody>
          <a:bodyPr lIns="0" rIns="0">
            <a:noAutofit/>
          </a:bodyPr>
          <a:lstStyle>
            <a:lvl1pPr marL="0" indent="0" algn="ctr">
              <a:buNone/>
              <a:defRPr sz="1800">
                <a:solidFill>
                  <a:schemeClr val="tx2"/>
                </a:solidFill>
              </a:defRPr>
            </a:lvl1pPr>
          </a:lstStyle>
          <a:p>
            <a:pPr lvl="0"/>
            <a:r>
              <a:rPr lang="en-US"/>
              <a:t>Choice</a:t>
            </a:r>
          </a:p>
        </p:txBody>
      </p:sp>
      <p:sp>
        <p:nvSpPr>
          <p:cNvPr id="4" name="Response Header">
            <a:extLst>
              <a:ext uri="{FF2B5EF4-FFF2-40B4-BE49-F238E27FC236}">
                <a16:creationId xmlns:a16="http://schemas.microsoft.com/office/drawing/2014/main" id="{AFAAB670-BBCA-4429-9F6C-C9ABD61E6B0C}"/>
              </a:ext>
            </a:extLst>
          </p:cNvPr>
          <p:cNvSpPr>
            <a:spLocks noGrp="1"/>
          </p:cNvSpPr>
          <p:nvPr>
            <p:ph type="subTitle" idx="14" hasCustomPrompt="1"/>
          </p:nvPr>
        </p:nvSpPr>
        <p:spPr>
          <a:xfrm>
            <a:off x="907950" y="2109788"/>
            <a:ext cx="11284050" cy="317500"/>
          </a:xfrm>
          <a:solidFill>
            <a:schemeClr val="accent2"/>
          </a:solidFill>
          <a:ln>
            <a:noFill/>
          </a:ln>
        </p:spPr>
        <p:txBody>
          <a:bodyPr lIns="91440" rIns="0">
            <a:noAutofit/>
          </a:bodyPr>
          <a:lstStyle>
            <a:lvl1pPr marL="0" indent="0" algn="l">
              <a:buNone/>
              <a:defRPr sz="1800">
                <a:solidFill>
                  <a:schemeClr val="tx2"/>
                </a:solidFill>
              </a:defRPr>
            </a:lvl1pPr>
          </a:lstStyle>
          <a:p>
            <a:pPr lvl="0"/>
            <a:r>
              <a:rPr lang="en-US"/>
              <a:t>Response</a:t>
            </a:r>
          </a:p>
        </p:txBody>
      </p:sp>
      <p:sp>
        <p:nvSpPr>
          <p:cNvPr id="9" name="First Resp #">
            <a:extLst>
              <a:ext uri="{FF2B5EF4-FFF2-40B4-BE49-F238E27FC236}">
                <a16:creationId xmlns:a16="http://schemas.microsoft.com/office/drawing/2014/main" id="{B4EC449C-918E-4AF9-9E90-0E8D47CF3DD9}"/>
              </a:ext>
            </a:extLst>
          </p:cNvPr>
          <p:cNvSpPr>
            <a:spLocks noGrp="1"/>
          </p:cNvSpPr>
          <p:nvPr>
            <p:ph type="body" idx="2" hasCustomPrompt="1"/>
          </p:nvPr>
        </p:nvSpPr>
        <p:spPr>
          <a:xfrm>
            <a:off x="1" y="2427252"/>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8" name="First Resp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427252"/>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2" name="Second Resp #">
            <a:extLst>
              <a:ext uri="{FF2B5EF4-FFF2-40B4-BE49-F238E27FC236}">
                <a16:creationId xmlns:a16="http://schemas.microsoft.com/office/drawing/2014/main" id="{05FFB414-A546-4A6C-B7E8-B6D9C7AC88C9}"/>
              </a:ext>
            </a:extLst>
          </p:cNvPr>
          <p:cNvSpPr>
            <a:spLocks noGrp="1"/>
          </p:cNvSpPr>
          <p:nvPr>
            <p:ph type="body" idx="4" hasCustomPrompt="1"/>
          </p:nvPr>
        </p:nvSpPr>
        <p:spPr>
          <a:xfrm>
            <a:off x="1" y="310073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0" name="Second Resp Text">
            <a:extLst>
              <a:ext uri="{FF2B5EF4-FFF2-40B4-BE49-F238E27FC236}">
                <a16:creationId xmlns:a16="http://schemas.microsoft.com/office/drawing/2014/main" id="{840EA72F-053D-43C4-A0AA-4F71D345F1E1}"/>
              </a:ext>
            </a:extLst>
          </p:cNvPr>
          <p:cNvSpPr>
            <a:spLocks noGrp="1"/>
          </p:cNvSpPr>
          <p:nvPr>
            <p:ph type="body" idx="5" hasCustomPrompt="1"/>
          </p:nvPr>
        </p:nvSpPr>
        <p:spPr>
          <a:xfrm>
            <a:off x="907950" y="310073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8" name="Third Resp #">
            <a:extLst>
              <a:ext uri="{FF2B5EF4-FFF2-40B4-BE49-F238E27FC236}">
                <a16:creationId xmlns:a16="http://schemas.microsoft.com/office/drawing/2014/main" id="{F00955FE-A162-474C-BFF8-0AB0FBF10130}"/>
              </a:ext>
            </a:extLst>
          </p:cNvPr>
          <p:cNvSpPr>
            <a:spLocks noGrp="1"/>
          </p:cNvSpPr>
          <p:nvPr>
            <p:ph type="body" idx="6" hasCustomPrompt="1"/>
          </p:nvPr>
        </p:nvSpPr>
        <p:spPr>
          <a:xfrm>
            <a:off x="1" y="3774216"/>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35" name="Third Resp Text">
            <a:extLst>
              <a:ext uri="{FF2B5EF4-FFF2-40B4-BE49-F238E27FC236}">
                <a16:creationId xmlns:a16="http://schemas.microsoft.com/office/drawing/2014/main" id="{55974934-D7D0-4C4C-B76C-558C1028590E}"/>
              </a:ext>
            </a:extLst>
          </p:cNvPr>
          <p:cNvSpPr>
            <a:spLocks noGrp="1"/>
          </p:cNvSpPr>
          <p:nvPr>
            <p:ph type="body" idx="7" hasCustomPrompt="1"/>
          </p:nvPr>
        </p:nvSpPr>
        <p:spPr>
          <a:xfrm>
            <a:off x="907950" y="3774216"/>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2" name="Fourth Resp #">
            <a:extLst>
              <a:ext uri="{FF2B5EF4-FFF2-40B4-BE49-F238E27FC236}">
                <a16:creationId xmlns:a16="http://schemas.microsoft.com/office/drawing/2014/main" id="{9A682F4A-836A-42BD-B18F-482CDD9FE392}"/>
              </a:ext>
            </a:extLst>
          </p:cNvPr>
          <p:cNvSpPr>
            <a:spLocks noGrp="1"/>
          </p:cNvSpPr>
          <p:nvPr>
            <p:ph type="body" idx="8" hasCustomPrompt="1"/>
          </p:nvPr>
        </p:nvSpPr>
        <p:spPr>
          <a:xfrm>
            <a:off x="1" y="4447698"/>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1" name="Fourth Resp Text">
            <a:extLst>
              <a:ext uri="{FF2B5EF4-FFF2-40B4-BE49-F238E27FC236}">
                <a16:creationId xmlns:a16="http://schemas.microsoft.com/office/drawing/2014/main" id="{2A075B8F-DFA0-46B1-A70C-B12937892D4B}"/>
              </a:ext>
            </a:extLst>
          </p:cNvPr>
          <p:cNvSpPr>
            <a:spLocks noGrp="1"/>
          </p:cNvSpPr>
          <p:nvPr>
            <p:ph type="body" idx="9" hasCustomPrompt="1"/>
          </p:nvPr>
        </p:nvSpPr>
        <p:spPr>
          <a:xfrm>
            <a:off x="907950" y="4447698"/>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4" name="Fifth Resp #">
            <a:extLst>
              <a:ext uri="{FF2B5EF4-FFF2-40B4-BE49-F238E27FC236}">
                <a16:creationId xmlns:a16="http://schemas.microsoft.com/office/drawing/2014/main" id="{B3A4AC8A-DBAB-477E-8F79-6EFB6340CE48}"/>
              </a:ext>
            </a:extLst>
          </p:cNvPr>
          <p:cNvSpPr>
            <a:spLocks noGrp="1"/>
          </p:cNvSpPr>
          <p:nvPr>
            <p:ph type="body" idx="10" hasCustomPrompt="1"/>
          </p:nvPr>
        </p:nvSpPr>
        <p:spPr>
          <a:xfrm>
            <a:off x="1" y="5121180"/>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3" name="Fifth Resp Text">
            <a:extLst>
              <a:ext uri="{FF2B5EF4-FFF2-40B4-BE49-F238E27FC236}">
                <a16:creationId xmlns:a16="http://schemas.microsoft.com/office/drawing/2014/main" id="{0B4A450D-E822-44AA-8298-11D531D74483}"/>
              </a:ext>
            </a:extLst>
          </p:cNvPr>
          <p:cNvSpPr>
            <a:spLocks noGrp="1"/>
          </p:cNvSpPr>
          <p:nvPr>
            <p:ph type="body" idx="11" hasCustomPrompt="1"/>
          </p:nvPr>
        </p:nvSpPr>
        <p:spPr>
          <a:xfrm>
            <a:off x="907950" y="5121180"/>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6" name="Sixth Resp #">
            <a:extLst>
              <a:ext uri="{FF2B5EF4-FFF2-40B4-BE49-F238E27FC236}">
                <a16:creationId xmlns:a16="http://schemas.microsoft.com/office/drawing/2014/main" id="{4075988B-8657-4CA4-A4CB-EAEA7B298681}"/>
              </a:ext>
            </a:extLst>
          </p:cNvPr>
          <p:cNvSpPr>
            <a:spLocks noGrp="1"/>
          </p:cNvSpPr>
          <p:nvPr>
            <p:ph type="body" idx="12" hasCustomPrompt="1"/>
          </p:nvPr>
        </p:nvSpPr>
        <p:spPr>
          <a:xfrm>
            <a:off x="1" y="579466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5" name="Sixth Resp Text">
            <a:extLst>
              <a:ext uri="{FF2B5EF4-FFF2-40B4-BE49-F238E27FC236}">
                <a16:creationId xmlns:a16="http://schemas.microsoft.com/office/drawing/2014/main" id="{327445DD-9D42-491C-969B-C7919BE2E3F0}"/>
              </a:ext>
            </a:extLst>
          </p:cNvPr>
          <p:cNvSpPr>
            <a:spLocks noGrp="1"/>
          </p:cNvSpPr>
          <p:nvPr>
            <p:ph type="body" idx="13" hasCustomPrompt="1"/>
          </p:nvPr>
        </p:nvSpPr>
        <p:spPr>
          <a:xfrm>
            <a:off x="907950" y="579466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Tree>
    <p:custDataLst>
      <p:tags r:id="rId1"/>
    </p:custDataLst>
    <p:extLst>
      <p:ext uri="{BB962C8B-B14F-4D97-AF65-F5344CB8AC3E}">
        <p14:creationId xmlns:p14="http://schemas.microsoft.com/office/powerpoint/2010/main" val="3900755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KC-Horizontal-Answer">
    <p:bg>
      <p:bgPr>
        <a:solidFill>
          <a:schemeClr val="bg1"/>
        </a:solidFill>
        <a:effectLst/>
      </p:bgPr>
    </p:bg>
    <p:spTree>
      <p:nvGrpSpPr>
        <p:cNvPr id="1" name=""/>
        <p:cNvGrpSpPr/>
        <p:nvPr/>
      </p:nvGrpSpPr>
      <p:grpSpPr>
        <a:xfrm>
          <a:off x="0" y="0"/>
          <a:ext cx="0" cy="0"/>
          <a:chOff x="0" y="0"/>
          <a:chExt cx="0" cy="0"/>
        </a:xfrm>
      </p:grpSpPr>
      <p:grpSp>
        <p:nvGrpSpPr>
          <p:cNvPr id="5" name="Background Images">
            <a:extLst>
              <a:ext uri="{FF2B5EF4-FFF2-40B4-BE49-F238E27FC236}">
                <a16:creationId xmlns:a16="http://schemas.microsoft.com/office/drawing/2014/main" id="{9AC63EDD-BEE2-404E-8399-2AA11023CDAB}"/>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7A68BE18-C9FD-4D64-BD55-20302868F06E}"/>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id="{31622DCA-CB0C-4601-9C65-55CE8CDC7503}"/>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AWS Logo">
              <a:extLst>
                <a:ext uri="{FF2B5EF4-FFF2-40B4-BE49-F238E27FC236}">
                  <a16:creationId xmlns:a16="http://schemas.microsoft.com/office/drawing/2014/main" id="{18A3C304-3B7F-434E-99A7-8B8C386B4EF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6233"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Answer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a:t>Answer and explanation</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
        <p:nvSpPr>
          <p:cNvPr id="3" name="Answer Header">
            <a:extLst>
              <a:ext uri="{FF2B5EF4-FFF2-40B4-BE49-F238E27FC236}">
                <a16:creationId xmlns:a16="http://schemas.microsoft.com/office/drawing/2014/main" id="{4CF18732-63A0-43A6-B5E9-C4F74190ED76}"/>
              </a:ext>
            </a:extLst>
          </p:cNvPr>
          <p:cNvSpPr>
            <a:spLocks noGrp="1"/>
          </p:cNvSpPr>
          <p:nvPr>
            <p:ph type="subTitle" idx="4" hasCustomPrompt="1"/>
          </p:nvPr>
        </p:nvSpPr>
        <p:spPr>
          <a:xfrm>
            <a:off x="0" y="2114550"/>
            <a:ext cx="12192000" cy="400050"/>
          </a:xfrm>
          <a:solidFill>
            <a:schemeClr val="accent2"/>
          </a:solidFill>
        </p:spPr>
        <p:txBody>
          <a:bodyPr lIns="228600">
            <a:noAutofit/>
          </a:bodyPr>
          <a:lstStyle>
            <a:lvl1pPr marL="0" indent="0">
              <a:buNone/>
              <a:defRPr sz="2000"/>
            </a:lvl1pPr>
          </a:lstStyle>
          <a:p>
            <a:pPr lvl="0"/>
            <a:r>
              <a:rPr lang="en-US"/>
              <a:t>Enter “The correct response is x”</a:t>
            </a:r>
          </a:p>
        </p:txBody>
      </p:sp>
      <p:sp>
        <p:nvSpPr>
          <p:cNvPr id="8" name="Answer Text">
            <a:extLst>
              <a:ext uri="{FF2B5EF4-FFF2-40B4-BE49-F238E27FC236}">
                <a16:creationId xmlns:a16="http://schemas.microsoft.com/office/drawing/2014/main" id="{35CD1FAE-5D7E-4F04-B017-89D4732E2444}"/>
              </a:ext>
            </a:extLst>
          </p:cNvPr>
          <p:cNvSpPr>
            <a:spLocks noGrp="1"/>
          </p:cNvSpPr>
          <p:nvPr>
            <p:ph type="body" idx="2" hasCustomPrompt="1"/>
          </p:nvPr>
        </p:nvSpPr>
        <p:spPr>
          <a:xfrm>
            <a:off x="907950" y="2427252"/>
            <a:ext cx="11245989" cy="4007816"/>
          </a:xfrm>
          <a:solidFill>
            <a:schemeClr val="bg1"/>
          </a:solidFill>
          <a:ln>
            <a:no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38892894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solidFill>
                  <a:schemeClr val="tx2"/>
                </a:solidFill>
              </a:defRPr>
            </a:lvl1pPr>
          </a:lstStyle>
          <a:p>
            <a:r>
              <a:rPr lang="en-US"/>
              <a:t>Title and vertical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435716" y="1033070"/>
            <a:ext cx="11499253" cy="5389244"/>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7F823AF2-999D-4175-8C01-402CA4924585}"/>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160842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1FDB7DAC-24E1-411C-8D5F-3A7FDF188C1D}"/>
              </a:ext>
            </a:extLst>
          </p:cNvPr>
          <p:cNvSpPr>
            <a:spLocks noGrp="1"/>
          </p:cNvSpPr>
          <p:nvPr>
            <p:ph type="title" hasCustomPrompt="1"/>
          </p:nvPr>
        </p:nvSpPr>
        <p:spPr>
          <a:xfrm rot="5400000">
            <a:off x="8324028" y="2805126"/>
            <a:ext cx="6127095" cy="1132145"/>
          </a:xfrm>
        </p:spPr>
        <p:txBody>
          <a:bodyPr/>
          <a:lstStyle>
            <a:lvl1pPr marL="0" marR="0" indent="0" algn="l" defTabSz="914400" rtl="0" eaLnBrk="1" fontAlgn="auto" latinLnBrk="0" hangingPunct="1">
              <a:lnSpc>
                <a:spcPct val="100000"/>
              </a:lnSpc>
              <a:spcBef>
                <a:spcPct val="0"/>
              </a:spcBef>
              <a:spcAft>
                <a:spcPts val="0"/>
              </a:spcAft>
              <a:buClrTx/>
              <a:buSzTx/>
              <a:buFontTx/>
              <a:buNone/>
              <a:tabLst/>
              <a:defRPr>
                <a:solidFill>
                  <a:schemeClr val="tx2"/>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Vertical title and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365760" y="307649"/>
            <a:ext cx="10455743" cy="6127095"/>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A9006E65-0AC6-4AEC-9676-8B754EE037E9}"/>
              </a:ext>
              <a:ext uri="{C183D7F6-B498-43B3-948B-1728B52AA6E4}">
                <adec:decorative xmlns:adec="http://schemas.microsoft.com/office/drawing/2017/decorative" val="1"/>
              </a:ext>
            </a:extLst>
          </p:cNvPr>
          <p:cNvSpPr/>
          <p:nvPr/>
        </p:nvSpPr>
        <p:spPr>
          <a:xfrm rot="5400000">
            <a:off x="7803983" y="3371504"/>
            <a:ext cx="60807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422889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TITLE STYLE</a:t>
            </a:r>
          </a:p>
        </p:txBody>
      </p:sp>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796541934"/>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06199049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TITLE STYLE</a:t>
            </a:r>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44672254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endParaRPr lang="en-US"/>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483438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Variant">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8D6A50E3-62DD-469F-A4B4-2DC279107EB8}"/>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1" name="BKG-BM">
              <a:extLst>
                <a:ext uri="{FF2B5EF4-FFF2-40B4-BE49-F238E27FC236}">
                  <a16:creationId xmlns:a16="http://schemas.microsoft.com/office/drawing/2014/main" id="{165087FF-D0AD-4AD7-B899-B2227A662904}"/>
                </a:ext>
                <a:ext uri="{C183D7F6-B498-43B3-948B-1728B52AA6E4}">
                  <adec:decorative xmlns:adec="http://schemas.microsoft.com/office/drawing/2017/decorative" val="1"/>
                </a:ext>
              </a:extLst>
            </p:cNvPr>
            <p:cNvSpPr/>
            <p:nvPr/>
          </p:nvSpPr>
          <p:spPr>
            <a:xfrm>
              <a:off x="0" y="5576341"/>
              <a:ext cx="11062270" cy="12816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id="{81DABB71-298F-46E6-9028-558C99DF72DF}"/>
                </a:ext>
                <a:ext uri="{C183D7F6-B498-43B3-948B-1728B52AA6E4}">
                  <adec:decorative xmlns:adec="http://schemas.microsoft.com/office/drawing/2017/decorative" val="1"/>
                </a:ext>
              </a:extLst>
            </p:cNvPr>
            <p:cNvSpPr/>
            <p:nvPr/>
          </p:nvSpPr>
          <p:spPr>
            <a:xfrm>
              <a:off x="9669645" y="0"/>
              <a:ext cx="2522355" cy="14319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31FFCCD2-46F8-4A8C-9D8D-34F0218F69C7}"/>
                </a:ext>
                <a:ext uri="{C183D7F6-B498-43B3-948B-1728B52AA6E4}">
                  <adec:decorative xmlns:adec="http://schemas.microsoft.com/office/drawing/2017/decorative" val="1"/>
                </a:ext>
              </a:extLst>
            </p:cNvPr>
            <p:cNvSpPr/>
            <p:nvPr/>
          </p:nvSpPr>
          <p:spPr>
            <a:xfrm>
              <a:off x="9519222" y="0"/>
              <a:ext cx="1543050" cy="6858000"/>
            </a:xfrm>
            <a:custGeom>
              <a:avLst/>
              <a:gdLst>
                <a:gd name="connsiteX0" fmla="*/ 0 w 1533524"/>
                <a:gd name="connsiteY0" fmla="*/ 0 h 6858000"/>
                <a:gd name="connsiteX1" fmla="*/ 1533524 w 1533524"/>
                <a:gd name="connsiteY1" fmla="*/ 0 h 6858000"/>
                <a:gd name="connsiteX2" fmla="*/ 1533524 w 1533524"/>
                <a:gd name="connsiteY2" fmla="*/ 6858000 h 6858000"/>
                <a:gd name="connsiteX3" fmla="*/ 0 w 1533524"/>
                <a:gd name="connsiteY3" fmla="*/ 6858000 h 6858000"/>
                <a:gd name="connsiteX4" fmla="*/ 0 w 1533524"/>
                <a:gd name="connsiteY4" fmla="*/ 0 h 6858000"/>
                <a:gd name="connsiteX0" fmla="*/ 0 w 1533524"/>
                <a:gd name="connsiteY0" fmla="*/ 0 h 6858000"/>
                <a:gd name="connsiteX1" fmla="*/ 190500 w 1533524"/>
                <a:gd name="connsiteY1" fmla="*/ 0 h 6858000"/>
                <a:gd name="connsiteX2" fmla="*/ 1533524 w 1533524"/>
                <a:gd name="connsiteY2" fmla="*/ 0 h 6858000"/>
                <a:gd name="connsiteX3" fmla="*/ 1533524 w 1533524"/>
                <a:gd name="connsiteY3" fmla="*/ 6858000 h 6858000"/>
                <a:gd name="connsiteX4" fmla="*/ 0 w 1533524"/>
                <a:gd name="connsiteY4" fmla="*/ 6858000 h 6858000"/>
                <a:gd name="connsiteX5" fmla="*/ 0 w 1533524"/>
                <a:gd name="connsiteY5"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0 w 1533525"/>
                <a:gd name="connsiteY5" fmla="*/ 6858000 h 6858000"/>
                <a:gd name="connsiteX6" fmla="*/ 0 w 1533525"/>
                <a:gd name="connsiteY6"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1333500 w 1533525"/>
                <a:gd name="connsiteY5" fmla="*/ 6858000 h 6858000"/>
                <a:gd name="connsiteX6" fmla="*/ 0 w 1533525"/>
                <a:gd name="connsiteY6" fmla="*/ 6858000 h 6858000"/>
                <a:gd name="connsiteX7" fmla="*/ 0 w 1533525"/>
                <a:gd name="connsiteY7"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9525 w 1543050"/>
                <a:gd name="connsiteY6" fmla="*/ 6858000 h 6858000"/>
                <a:gd name="connsiteX7" fmla="*/ 0 w 1543050"/>
                <a:gd name="connsiteY7" fmla="*/ 5591175 h 6858000"/>
                <a:gd name="connsiteX8" fmla="*/ 9525 w 1543050"/>
                <a:gd name="connsiteY8"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0 w 1543050"/>
                <a:gd name="connsiteY6" fmla="*/ 5591175 h 6858000"/>
                <a:gd name="connsiteX7" fmla="*/ 9525 w 1543050"/>
                <a:gd name="connsiteY7" fmla="*/ 0 h 6858000"/>
                <a:gd name="connsiteX0" fmla="*/ 9525 w 1543050"/>
                <a:gd name="connsiteY0" fmla="*/ 0 h 6858000"/>
                <a:gd name="connsiteX1" fmla="*/ 200025 w 1543050"/>
                <a:gd name="connsiteY1" fmla="*/ 0 h 6858000"/>
                <a:gd name="connsiteX2" fmla="*/ 1543050 w 1543050"/>
                <a:gd name="connsiteY2" fmla="*/ 1343025 h 6858000"/>
                <a:gd name="connsiteX3" fmla="*/ 1543049 w 1543050"/>
                <a:gd name="connsiteY3" fmla="*/ 6858000 h 6858000"/>
                <a:gd name="connsiteX4" fmla="*/ 1343025 w 1543050"/>
                <a:gd name="connsiteY4" fmla="*/ 6858000 h 6858000"/>
                <a:gd name="connsiteX5" fmla="*/ 0 w 1543050"/>
                <a:gd name="connsiteY5" fmla="*/ 5591175 h 6858000"/>
                <a:gd name="connsiteX6" fmla="*/ 9525 w 154305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6858000">
                  <a:moveTo>
                    <a:pt x="9525" y="0"/>
                  </a:moveTo>
                  <a:lnTo>
                    <a:pt x="200025" y="0"/>
                  </a:lnTo>
                  <a:lnTo>
                    <a:pt x="1543050" y="1343025"/>
                  </a:lnTo>
                  <a:cubicBezTo>
                    <a:pt x="1543050" y="3181350"/>
                    <a:pt x="1543049" y="5019675"/>
                    <a:pt x="1543049" y="6858000"/>
                  </a:cubicBezTo>
                  <a:lnTo>
                    <a:pt x="1343025" y="6858000"/>
                  </a:lnTo>
                  <a:lnTo>
                    <a:pt x="0" y="5591175"/>
                  </a:lnTo>
                  <a:lnTo>
                    <a:pt x="952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7E222A23-E698-4993-93A7-9606CF977314}"/>
                </a:ext>
                <a:ext uri="{C183D7F6-B498-43B3-948B-1728B52AA6E4}">
                  <adec:decorative xmlns:adec="http://schemas.microsoft.com/office/drawing/2017/decorative" val="1"/>
                </a:ext>
              </a:extLst>
            </p:cNvPr>
            <p:cNvSpPr/>
            <p:nvPr/>
          </p:nvSpPr>
          <p:spPr>
            <a:xfrm>
              <a:off x="11062271" y="1339850"/>
              <a:ext cx="1129729" cy="5518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2" name="Copyright">
              <a:extLst>
                <a:ext uri="{FF2B5EF4-FFF2-40B4-BE49-F238E27FC236}">
                  <a16:creationId xmlns:a16="http://schemas.microsoft.com/office/drawing/2014/main" id="{2BDDDA44-1049-4257-AA44-8A620E1B69F0}"/>
                </a:ext>
              </a:extLst>
            </p:cNvPr>
            <p:cNvSpPr txBox="1"/>
            <p:nvPr/>
          </p:nvSpPr>
          <p:spPr>
            <a:xfrm>
              <a:off x="342029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59" y="831163"/>
            <a:ext cx="9153461" cy="2293938"/>
          </a:xfrm>
        </p:spPr>
        <p:txBody>
          <a:bodyPr anchor="b"/>
          <a:lstStyle>
            <a:lvl1pPr>
              <a:defRPr sz="4400">
                <a:solidFill>
                  <a:schemeClr val="tx2"/>
                </a:solidFill>
              </a:defRPr>
            </a:lvl1pPr>
          </a:lstStyle>
          <a:p>
            <a:r>
              <a:rPr lang="en-US"/>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59" y="3152882"/>
            <a:ext cx="9153461" cy="2423459"/>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Enter subtitle</a:t>
            </a:r>
          </a:p>
        </p:txBody>
      </p:sp>
    </p:spTree>
    <p:custDataLst>
      <p:tags r:id="rId1"/>
    </p:custDataLst>
    <p:extLst>
      <p:ext uri="{BB962C8B-B14F-4D97-AF65-F5344CB8AC3E}">
        <p14:creationId xmlns:p14="http://schemas.microsoft.com/office/powerpoint/2010/main" val="3898940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 uri="{C183D7F6-B498-43B3-948B-1728B52AA6E4}">
                <adec:decorative xmlns:adec="http://schemas.microsoft.com/office/drawing/2017/decorative" val="1"/>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27062746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a:p>
        </p:txBody>
      </p:sp>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p>
        </p:txBody>
      </p:sp>
      <p:sp>
        <p:nvSpPr>
          <p:cNvPr id="11" name="Slide Number Placeholder 5">
            <a:extLst>
              <a:ext uri="{FF2B5EF4-FFF2-40B4-BE49-F238E27FC236}">
                <a16:creationId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250654844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KC-Academy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userDrawn="1"/>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B23121D6-781A-4B6C-8D9B-3A8188A614AE}" type="slidenum">
              <a:rPr lang="en-US" smtClean="0"/>
              <a:t>‹#›</a:t>
            </a:fld>
            <a:endParaRPr lang="en-US"/>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p:nvPr>
        </p:nvSpPr>
        <p:spPr>
          <a:xfrm>
            <a:off x="179239" y="179881"/>
            <a:ext cx="11771597" cy="498849"/>
          </a:xfrm>
        </p:spPr>
        <p:txBody>
          <a:bodyPr/>
          <a:lstStyle>
            <a:lvl1pPr>
              <a:defRPr>
                <a:solidFill>
                  <a:schemeClr val="bg1"/>
                </a:solidFill>
              </a:defRPr>
            </a:lvl1pPr>
          </a:lstStyle>
          <a:p>
            <a:endParaRPr lang="en-US"/>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Tree>
    <p:custDataLst>
      <p:tags r:id="rId1"/>
    </p:custDataLst>
    <p:extLst>
      <p:ext uri="{BB962C8B-B14F-4D97-AF65-F5344CB8AC3E}">
        <p14:creationId xmlns:p14="http://schemas.microsoft.com/office/powerpoint/2010/main" val="2883296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opic Introduction">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48DE57BE-35D1-43C9-81E8-26E8A5D23F6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93" name="BKG-LT">
              <a:extLst>
                <a:ext uri="{FF2B5EF4-FFF2-40B4-BE49-F238E27FC236}">
                  <a16:creationId xmlns:a16="http://schemas.microsoft.com/office/drawing/2014/main" id="{BE65BC3A-8848-4619-963C-BD57EAEC2AA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EDF473F-575B-4FFB-BAF4-E227AF8A9566}"/>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1" name="Copyright">
              <a:extLst>
                <a:ext uri="{FF2B5EF4-FFF2-40B4-BE49-F238E27FC236}">
                  <a16:creationId xmlns:a16="http://schemas.microsoft.com/office/drawing/2014/main" id="{BEF02208-F5B1-43EC-A46B-20F8F8FFD200}"/>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243"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17" name="Picture">
            <a:extLst>
              <a:ext uri="{FF2B5EF4-FFF2-40B4-BE49-F238E27FC236}">
                <a16:creationId xmlns:a16="http://schemas.microsoft.com/office/drawing/2014/main" id="{F8F6CC5A-3CF0-480D-B25E-574EDC100323}"/>
              </a:ext>
              <a:ext uri="{C183D7F6-B498-43B3-948B-1728B52AA6E4}">
                <adec:decorative xmlns:adec="http://schemas.microsoft.com/office/drawing/2017/decorative" val="1"/>
              </a:ext>
            </a:extLst>
          </p:cNvPr>
          <p:cNvSpPr>
            <a:spLocks noGrp="1"/>
          </p:cNvSpPr>
          <p:nvPr>
            <p:ph idx="9" hasCustomPrompt="1"/>
          </p:nvPr>
        </p:nvSpPr>
        <p:spPr>
          <a:xfrm>
            <a:off x="394931" y="2434960"/>
            <a:ext cx="3657600" cy="3657600"/>
          </a:xfrm>
        </p:spPr>
        <p:txBody>
          <a:bodyPr anchor="t"/>
          <a:lstStyle>
            <a:lvl1pPr marL="0" indent="0" algn="ctr">
              <a:buNone/>
              <a:defRPr>
                <a:solidFill>
                  <a:schemeClr val="bg1"/>
                </a:solidFill>
              </a:defRPr>
            </a:lvl1pPr>
          </a:lstStyle>
          <a:p>
            <a:r>
              <a:rPr lang="en-US"/>
              <a:t>Click icon to add image</a:t>
            </a:r>
          </a:p>
        </p:txBody>
      </p:sp>
      <p:sp>
        <p:nvSpPr>
          <p:cNvPr id="9"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161368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ab Introduction">
    <p:bg>
      <p:bgPr>
        <a:solidFill>
          <a:schemeClr val="bg1"/>
        </a:solidFill>
        <a:effectLst/>
      </p:bgPr>
    </p:bg>
    <p:spTree>
      <p:nvGrpSpPr>
        <p:cNvPr id="1" name=""/>
        <p:cNvGrpSpPr/>
        <p:nvPr/>
      </p:nvGrpSpPr>
      <p:grpSpPr>
        <a:xfrm>
          <a:off x="0" y="0"/>
          <a:ext cx="0" cy="0"/>
          <a:chOff x="0" y="0"/>
          <a:chExt cx="0" cy="0"/>
        </a:xfrm>
      </p:grpSpPr>
      <p:grpSp>
        <p:nvGrpSpPr>
          <p:cNvPr id="9" name="Background Images">
            <a:extLst>
              <a:ext uri="{FF2B5EF4-FFF2-40B4-BE49-F238E27FC236}">
                <a16:creationId xmlns:a16="http://schemas.microsoft.com/office/drawing/2014/main" id="{EF85A022-A363-4CD9-B810-5976000CBBC0}"/>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0" name="BKG-LT">
              <a:extLst>
                <a:ext uri="{FF2B5EF4-FFF2-40B4-BE49-F238E27FC236}">
                  <a16:creationId xmlns:a16="http://schemas.microsoft.com/office/drawing/2014/main" id="{2D6722E9-1C81-4073-B0F0-1BD01679C8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AWS Logo">
              <a:extLst>
                <a:ext uri="{FF2B5EF4-FFF2-40B4-BE49-F238E27FC236}">
                  <a16:creationId xmlns:a16="http://schemas.microsoft.com/office/drawing/2014/main" id="{E6ABDCA0-5043-47E4-83F1-F456F798534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3" name="Copyright">
              <a:extLst>
                <a:ext uri="{FF2B5EF4-FFF2-40B4-BE49-F238E27FC236}">
                  <a16:creationId xmlns:a16="http://schemas.microsoft.com/office/drawing/2014/main" id="{425BF081-3501-45D0-B151-25BF351B0599}"/>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165493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Introduction">
    <p:bg>
      <p:bgPr>
        <a:solidFill>
          <a:schemeClr val="bg1"/>
        </a:solidFill>
        <a:effectLst/>
      </p:bgPr>
    </p:bg>
    <p:spTree>
      <p:nvGrpSpPr>
        <p:cNvPr id="1" name=""/>
        <p:cNvGrpSpPr/>
        <p:nvPr/>
      </p:nvGrpSpPr>
      <p:grpSpPr>
        <a:xfrm>
          <a:off x="0" y="0"/>
          <a:ext cx="0" cy="0"/>
          <a:chOff x="0" y="0"/>
          <a:chExt cx="0" cy="0"/>
        </a:xfrm>
      </p:grpSpPr>
      <p:grpSp>
        <p:nvGrpSpPr>
          <p:cNvPr id="10" name="Background Images">
            <a:extLst>
              <a:ext uri="{FF2B5EF4-FFF2-40B4-BE49-F238E27FC236}">
                <a16:creationId xmlns:a16="http://schemas.microsoft.com/office/drawing/2014/main" id="{F30563F4-C022-4AE5-AB0E-380E2398A61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2" name="BKG-LT">
              <a:extLst>
                <a:ext uri="{FF2B5EF4-FFF2-40B4-BE49-F238E27FC236}">
                  <a16:creationId xmlns:a16="http://schemas.microsoft.com/office/drawing/2014/main" id="{E69D2142-6967-490F-8396-213F1FEE99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AWS Logo">
              <a:extLst>
                <a:ext uri="{FF2B5EF4-FFF2-40B4-BE49-F238E27FC236}">
                  <a16:creationId xmlns:a16="http://schemas.microsoft.com/office/drawing/2014/main" id="{9BFD0B48-1965-4206-B782-7E2FE7076B82}"/>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4" name="Copyright">
              <a:extLst>
                <a:ext uri="{FF2B5EF4-FFF2-40B4-BE49-F238E27FC236}">
                  <a16:creationId xmlns:a16="http://schemas.microsoft.com/office/drawing/2014/main" id="{D566E69F-D97F-48A7-90BB-52DA3859B7A7}"/>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8" name="Description">
            <a:extLst>
              <a:ext uri="{FF2B5EF4-FFF2-40B4-BE49-F238E27FC236}">
                <a16:creationId xmlns:a16="http://schemas.microsoft.com/office/drawing/2014/main" id="{AC3C5EEC-BB22-4195-B46B-9A90302F6B57}"/>
              </a:ext>
            </a:extLst>
          </p:cNvPr>
          <p:cNvSpPr>
            <a:spLocks noGrp="1"/>
          </p:cNvSpPr>
          <p:nvPr>
            <p:ph type="body" idx="2" hasCustomPrompt="1"/>
          </p:nvPr>
        </p:nvSpPr>
        <p:spPr>
          <a:xfrm>
            <a:off x="243681" y="2257424"/>
            <a:ext cx="3960813" cy="4177325"/>
          </a:xfrm>
        </p:spPr>
        <p:txBody>
          <a:bodyPr/>
          <a:lstStyle>
            <a:lvl1pPr marL="0" indent="0" algn="ctr">
              <a:buNone/>
              <a:defRPr>
                <a:solidFill>
                  <a:schemeClr val="bg1"/>
                </a:solidFill>
              </a:defRPr>
            </a:lvl1pPr>
          </a:lstStyle>
          <a:p>
            <a:r>
              <a:rPr lang="en-US" sz="2800"/>
              <a:t>Enter description</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744502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A3DF3DE-0044-49A0-893D-4AE69524AE45}"/>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2" name="BKG-TP">
              <a:extLst>
                <a:ext uri="{FF2B5EF4-FFF2-40B4-BE49-F238E27FC236}">
                  <a16:creationId xmlns:a16="http://schemas.microsoft.com/office/drawing/2014/main" id="{80E539AA-5F27-4E27-A2EB-0002A460B024}"/>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0BD8C101-546C-4D96-9A74-D006A704F407}"/>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AEE440B8-B31E-487C-92A7-B1713A372E58}"/>
                </a:ext>
                <a:ext uri="{C183D7F6-B498-43B3-948B-1728B52AA6E4}">
                  <adec:decorative xmlns:adec="http://schemas.microsoft.com/office/drawing/2017/decorative" val="1"/>
                </a:ext>
              </a:extLst>
            </p:cNvPr>
            <p:cNvSpPr/>
            <p:nvPr/>
          </p:nvSpPr>
          <p:spPr>
            <a:xfrm>
              <a:off x="2552700" y="942975"/>
              <a:ext cx="9639300" cy="5915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710" y="5789538"/>
              <a:ext cx="1097280" cy="656183"/>
            </a:xfrm>
            <a:prstGeom prst="rect">
              <a:avLst/>
            </a:prstGeom>
          </p:spPr>
        </p:pic>
        <p:sp>
          <p:nvSpPr>
            <p:cNvPr id="11" name="Copyright">
              <a:extLst>
                <a:ext uri="{FF2B5EF4-FFF2-40B4-BE49-F238E27FC236}">
                  <a16:creationId xmlns:a16="http://schemas.microsoft.com/office/drawing/2014/main" id="{DF9E4172-9EB6-4421-9EA3-78F3EDED9A1F}"/>
                </a:ext>
              </a:extLst>
            </p:cNvPr>
            <p:cNvSpPr txBox="1"/>
            <p:nvPr/>
          </p:nvSpPr>
          <p:spPr>
            <a:xfrm>
              <a:off x="506804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B23121D6-781A-4B6C-8D9B-3A8188A614AE}" type="slidenum">
              <a:rPr lang="en-US" smtClean="0"/>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2663862" y="1135062"/>
            <a:ext cx="9341063" cy="4049824"/>
          </a:xfrm>
        </p:spPr>
        <p:txBody>
          <a:bodyPr anchor="ctr"/>
          <a:lstStyle>
            <a:lvl1pPr>
              <a:defRPr sz="4400">
                <a:solidFill>
                  <a:schemeClr val="bg2"/>
                </a:solidFill>
              </a:defRPr>
            </a:lvl1pPr>
          </a:lstStyle>
          <a:p>
            <a:r>
              <a:rPr lang="en-US"/>
              <a:t>Thank you text</a:t>
            </a:r>
          </a:p>
        </p:txBody>
      </p:sp>
      <p:sp>
        <p:nvSpPr>
          <p:cNvPr id="5" name="Text Placeholder 4">
            <a:extLst>
              <a:ext uri="{FF2B5EF4-FFF2-40B4-BE49-F238E27FC236}">
                <a16:creationId xmlns:a16="http://schemas.microsoft.com/office/drawing/2014/main" id="{443878D9-CEC0-4A66-83CE-7ED3CE53FBDC}"/>
              </a:ext>
            </a:extLst>
          </p:cNvPr>
          <p:cNvSpPr>
            <a:spLocks noGrp="1"/>
          </p:cNvSpPr>
          <p:nvPr>
            <p:ph type="body" sz="quarter" idx="21"/>
          </p:nvPr>
        </p:nvSpPr>
        <p:spPr>
          <a:xfrm>
            <a:off x="2551176" y="5212080"/>
            <a:ext cx="9637776" cy="400110"/>
          </a:xfrm>
        </p:spPr>
        <p:txBody>
          <a:bodyPr>
            <a:spAutoFit/>
          </a:bodyPr>
          <a:lstStyle>
            <a:lvl1pPr marL="0" indent="0">
              <a:buNone/>
              <a:defRPr lang="en-US" sz="2000" kern="1200" dirty="0" smtClean="0">
                <a:solidFill>
                  <a:schemeClr val="bg2"/>
                </a:solidFill>
                <a:latin typeface="+mn-lt"/>
                <a:ea typeface="+mn-ea"/>
                <a:cs typeface="+mn-cs"/>
              </a:defRPr>
            </a:lvl1pPr>
            <a:lvl2pPr marL="227012" indent="0">
              <a:buNone/>
              <a:defRPr lang="en-US" sz="2000" kern="1200" dirty="0" smtClean="0">
                <a:solidFill>
                  <a:schemeClr val="bg2"/>
                </a:solidFill>
                <a:latin typeface="+mn-lt"/>
                <a:ea typeface="+mn-ea"/>
                <a:cs typeface="+mn-cs"/>
              </a:defRPr>
            </a:lvl2pPr>
            <a:lvl3pPr marL="455612" indent="0">
              <a:buNone/>
              <a:defRPr lang="en-US" sz="2000" kern="1200" dirty="0" smtClean="0">
                <a:solidFill>
                  <a:schemeClr val="bg2"/>
                </a:solidFill>
                <a:latin typeface="+mn-lt"/>
                <a:ea typeface="+mn-ea"/>
                <a:cs typeface="+mn-cs"/>
              </a:defRPr>
            </a:lvl3pPr>
            <a:lvl4pPr marL="684212" indent="0">
              <a:buNone/>
              <a:defRPr lang="en-US" sz="2000" kern="1200" dirty="0" smtClean="0">
                <a:solidFill>
                  <a:schemeClr val="bg2"/>
                </a:solidFill>
                <a:latin typeface="+mn-lt"/>
                <a:ea typeface="+mn-ea"/>
                <a:cs typeface="+mn-cs"/>
              </a:defRPr>
            </a:lvl4pPr>
            <a:lvl5pPr marL="912812" indent="0">
              <a:buNone/>
              <a:defRPr lang="en-US" sz="2000" kern="1200" dirty="0">
                <a:solidFill>
                  <a:schemeClr val="bg2"/>
                </a:solidFill>
                <a:latin typeface="+mn-lt"/>
                <a:ea typeface="+mn-ea"/>
                <a:cs typeface="+mn-cs"/>
              </a:defRPr>
            </a:lvl5pPr>
          </a:lstStyle>
          <a:p>
            <a:pPr lvl="0"/>
            <a:r>
              <a:rPr lang="en-US"/>
              <a:t>Edit Master text styles</a:t>
            </a:r>
          </a:p>
        </p:txBody>
      </p:sp>
    </p:spTree>
    <p:custDataLst>
      <p:tags r:id="rId1"/>
    </p:custDataLst>
    <p:extLst>
      <p:ext uri="{BB962C8B-B14F-4D97-AF65-F5344CB8AC3E}">
        <p14:creationId xmlns:p14="http://schemas.microsoft.com/office/powerpoint/2010/main" val="233038422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2.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3.sv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5">
            <a:lum/>
          </a:blip>
          <a:srcRect/>
          <a:stretch>
            <a:fillRect/>
          </a:stretch>
        </a:blipFill>
        <a:effectLst/>
      </p:bgPr>
    </p:bg>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740ACF5A-6DEA-4283-95F3-28BFCB00D1FE}"/>
              </a:ext>
            </a:extLst>
          </p:cNvPr>
          <p:cNvSpPr>
            <a:spLocks noGrp="1"/>
          </p:cNvSpPr>
          <p:nvPr>
            <p:ph type="sldNum" sz="quarter" idx="4"/>
          </p:nvPr>
        </p:nvSpPr>
        <p:spPr>
          <a:xfrm>
            <a:off x="11469389" y="6445721"/>
            <a:ext cx="484261" cy="289591"/>
          </a:xfrm>
          <a:prstGeom prst="rect">
            <a:avLst/>
          </a:prstGeom>
        </p:spPr>
        <p:txBody>
          <a:bodyPr vert="horz" lIns="91440" tIns="45720" rIns="91440" bIns="45720" rtlCol="0" anchor="ctr"/>
          <a:lstStyle>
            <a:lvl1pPr algn="r">
              <a:defRPr sz="16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C6E65ACB-7BFD-4D12-ACB2-501576A6711D}"/>
              </a:ext>
            </a:extLst>
          </p:cNvPr>
          <p:cNvSpPr>
            <a:spLocks noGrp="1"/>
          </p:cNvSpPr>
          <p:nvPr>
            <p:ph type="title"/>
          </p:nvPr>
        </p:nvSpPr>
        <p:spPr>
          <a:xfrm>
            <a:off x="365760" y="299526"/>
            <a:ext cx="11569209" cy="731318"/>
          </a:xfrm>
          <a:prstGeom prst="rect">
            <a:avLst/>
          </a:prstGeom>
        </p:spPr>
        <p:txBody>
          <a:bodyPr vert="horz" lIns="91440" tIns="45720" rIns="91440" bIns="45720" rtlCol="0" anchor="ctr">
            <a:normAutofit/>
          </a:bodyPr>
          <a:lstStyle/>
          <a:p>
            <a:r>
              <a:rPr lang="en-US"/>
              <a:t>Click to edit Master title style</a:t>
            </a:r>
          </a:p>
        </p:txBody>
      </p:sp>
      <p:sp>
        <p:nvSpPr>
          <p:cNvPr id="3" name="Content">
            <a:extLst>
              <a:ext uri="{FF2B5EF4-FFF2-40B4-BE49-F238E27FC236}">
                <a16:creationId xmlns:a16="http://schemas.microsoft.com/office/drawing/2014/main" id="{BD9FB2C3-6E12-492D-B6C4-46373C49E3FD}"/>
              </a:ext>
            </a:extLst>
          </p:cNvPr>
          <p:cNvSpPr>
            <a:spLocks noGrp="1"/>
          </p:cNvSpPr>
          <p:nvPr>
            <p:ph type="body" idx="1"/>
          </p:nvPr>
        </p:nvSpPr>
        <p:spPr>
          <a:xfrm>
            <a:off x="365760" y="1143000"/>
            <a:ext cx="11569209" cy="5291750"/>
          </a:xfrm>
          <a:prstGeom prst="rect">
            <a:avLst/>
          </a:prstGeom>
        </p:spPr>
        <p:txBody>
          <a:bodyPr vert="horz" lIns="91440" tIns="45720" rIns="91440" bIns="45720" rtlCol="0">
            <a:normAutofit/>
          </a:body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pic>
        <p:nvPicPr>
          <p:cNvPr id="98" name="AWS Logo">
            <a:extLst>
              <a:ext uri="{FF2B5EF4-FFF2-40B4-BE49-F238E27FC236}">
                <a16:creationId xmlns:a16="http://schemas.microsoft.com/office/drawing/2014/main" id="{56ED120F-98B5-42C0-B16A-27FB0984653F}"/>
              </a:ext>
              <a:ext uri="{C183D7F6-B498-43B3-948B-1728B52AA6E4}">
                <adec:decorative xmlns:adec="http://schemas.microsoft.com/office/drawing/2017/decorative" val="1"/>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243599" y="6452308"/>
            <a:ext cx="366979" cy="219456"/>
          </a:xfrm>
          <a:prstGeom prst="rect">
            <a:avLst/>
          </a:prstGeom>
        </p:spPr>
      </p:pic>
    </p:spTree>
    <p:custDataLst>
      <p:tags r:id="rId54"/>
    </p:custDataLst>
    <p:extLst>
      <p:ext uri="{BB962C8B-B14F-4D97-AF65-F5344CB8AC3E}">
        <p14:creationId xmlns:p14="http://schemas.microsoft.com/office/powerpoint/2010/main" val="1924365284"/>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87" r:id="rId9"/>
    <p:sldLayoutId id="2147484008" r:id="rId10"/>
    <p:sldLayoutId id="2147484009" r:id="rId11"/>
    <p:sldLayoutId id="2147484010" r:id="rId12"/>
    <p:sldLayoutId id="2147484011" r:id="rId13"/>
    <p:sldLayoutId id="2147484012" r:id="rId14"/>
    <p:sldLayoutId id="2147484089" r:id="rId15"/>
    <p:sldLayoutId id="2147484013" r:id="rId16"/>
    <p:sldLayoutId id="2147484014" r:id="rId17"/>
    <p:sldLayoutId id="2147484015" r:id="rId18"/>
    <p:sldLayoutId id="2147484016" r:id="rId19"/>
    <p:sldLayoutId id="2147484017" r:id="rId20"/>
    <p:sldLayoutId id="2147484018" r:id="rId21"/>
    <p:sldLayoutId id="2147484019" r:id="rId22"/>
    <p:sldLayoutId id="2147484020" r:id="rId23"/>
    <p:sldLayoutId id="2147484021" r:id="rId24"/>
    <p:sldLayoutId id="2147484022" r:id="rId25"/>
    <p:sldLayoutId id="2147484023" r:id="rId26"/>
    <p:sldLayoutId id="2147484024" r:id="rId27"/>
    <p:sldLayoutId id="2147484025" r:id="rId28"/>
    <p:sldLayoutId id="2147484026" r:id="rId29"/>
    <p:sldLayoutId id="2147484027" r:id="rId30"/>
    <p:sldLayoutId id="2147484028" r:id="rId31"/>
    <p:sldLayoutId id="2147484029" r:id="rId32"/>
    <p:sldLayoutId id="2147484030" r:id="rId33"/>
    <p:sldLayoutId id="2147484031" r:id="rId34"/>
    <p:sldLayoutId id="2147484032" r:id="rId35"/>
    <p:sldLayoutId id="2147484033" r:id="rId36"/>
    <p:sldLayoutId id="2147484034" r:id="rId37"/>
    <p:sldLayoutId id="2147484035" r:id="rId38"/>
    <p:sldLayoutId id="2147484036" r:id="rId39"/>
    <p:sldLayoutId id="2147484037" r:id="rId40"/>
    <p:sldLayoutId id="2147484038" r:id="rId41"/>
    <p:sldLayoutId id="2147484039" r:id="rId42"/>
    <p:sldLayoutId id="2147484040" r:id="rId43"/>
    <p:sldLayoutId id="2147484041" r:id="rId44"/>
    <p:sldLayoutId id="2147484042" r:id="rId45"/>
    <p:sldLayoutId id="2147484090" r:id="rId46"/>
    <p:sldLayoutId id="2147484091" r:id="rId47"/>
    <p:sldLayoutId id="2147484093" r:id="rId48"/>
    <p:sldLayoutId id="2147484094" r:id="rId49"/>
    <p:sldLayoutId id="2147484095" r:id="rId50"/>
    <p:sldLayoutId id="2147484096" r:id="rId51"/>
    <p:sldLayoutId id="2147484097" r:id="rId52"/>
  </p:sldLayoutIdLst>
  <p:hf hdr="0" ftr="0" dt="0"/>
  <p:txStyles>
    <p:titleStyle>
      <a:lvl1pPr algn="l" defTabSz="228600" rtl="0" eaLnBrk="1" latinLnBrk="0" hangingPunct="1">
        <a:lnSpc>
          <a:spcPct val="100000"/>
        </a:lnSpc>
        <a:spcBef>
          <a:spcPct val="0"/>
        </a:spcBef>
        <a:buNone/>
        <a:defRPr sz="3200" kern="1200">
          <a:solidFill>
            <a:schemeClr val="tx2"/>
          </a:solidFill>
          <a:latin typeface="Amazon Ember Heavy"/>
        </a:defRPr>
      </a:lvl1pPr>
    </p:titleStyle>
    <p:body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ags" Target="../tags/tag64.xml"/><Relationship Id="rId5" Type="http://schemas.openxmlformats.org/officeDocument/2006/relationships/image" Target="../media/image29.sv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9.svg"/><Relationship Id="rId2" Type="http://schemas.openxmlformats.org/officeDocument/2006/relationships/slideLayout" Target="../slideLayouts/slideLayout12.xml"/><Relationship Id="rId1" Type="http://schemas.openxmlformats.org/officeDocument/2006/relationships/tags" Target="../tags/tag65.xml"/><Relationship Id="rId6" Type="http://schemas.openxmlformats.org/officeDocument/2006/relationships/image" Target="../media/image28.png"/><Relationship Id="rId5" Type="http://schemas.openxmlformats.org/officeDocument/2006/relationships/image" Target="../media/image31.sv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ags" Target="../tags/tag66.xml"/></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notesSlide" Target="../notesSlides/notesSlide13.xml"/><Relationship Id="rId7" Type="http://schemas.openxmlformats.org/officeDocument/2006/relationships/image" Target="../media/image35.svg"/><Relationship Id="rId2" Type="http://schemas.openxmlformats.org/officeDocument/2006/relationships/slideLayout" Target="../slideLayouts/slideLayout12.xml"/><Relationship Id="rId1" Type="http://schemas.openxmlformats.org/officeDocument/2006/relationships/tags" Target="../tags/tag67.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31.sv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tags" Target="../tags/tag68.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tags" Target="../tags/tag69.xml"/><Relationship Id="rId4" Type="http://schemas.openxmlformats.org/officeDocument/2006/relationships/image" Target="../media/image36.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70.xml"/></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42.svg"/><Relationship Id="rId18" Type="http://schemas.openxmlformats.org/officeDocument/2006/relationships/image" Target="../media/image28.png"/><Relationship Id="rId3" Type="http://schemas.openxmlformats.org/officeDocument/2006/relationships/notesSlide" Target="../notesSlides/notesSlide17.xml"/><Relationship Id="rId21" Type="http://schemas.openxmlformats.org/officeDocument/2006/relationships/image" Target="../media/image44.svg"/><Relationship Id="rId7" Type="http://schemas.openxmlformats.org/officeDocument/2006/relationships/image" Target="../media/image38.svg"/><Relationship Id="rId12" Type="http://schemas.openxmlformats.org/officeDocument/2006/relationships/image" Target="../media/image41.png"/><Relationship Id="rId17" Type="http://schemas.openxmlformats.org/officeDocument/2006/relationships/image" Target="../media/image27.svg"/><Relationship Id="rId2" Type="http://schemas.openxmlformats.org/officeDocument/2006/relationships/slideLayout" Target="../slideLayouts/slideLayout12.xml"/><Relationship Id="rId16" Type="http://schemas.openxmlformats.org/officeDocument/2006/relationships/image" Target="../media/image26.png"/><Relationship Id="rId20" Type="http://schemas.openxmlformats.org/officeDocument/2006/relationships/image" Target="../media/image43.png"/><Relationship Id="rId1" Type="http://schemas.openxmlformats.org/officeDocument/2006/relationships/tags" Target="../tags/tag71.xml"/><Relationship Id="rId6" Type="http://schemas.openxmlformats.org/officeDocument/2006/relationships/image" Target="../media/image37.png"/><Relationship Id="rId11" Type="http://schemas.openxmlformats.org/officeDocument/2006/relationships/image" Target="../media/image40.svg"/><Relationship Id="rId5" Type="http://schemas.openxmlformats.org/officeDocument/2006/relationships/image" Target="../media/image31.svg"/><Relationship Id="rId15" Type="http://schemas.openxmlformats.org/officeDocument/2006/relationships/image" Target="../media/image25.svg"/><Relationship Id="rId10" Type="http://schemas.openxmlformats.org/officeDocument/2006/relationships/image" Target="../media/image39.png"/><Relationship Id="rId19" Type="http://schemas.openxmlformats.org/officeDocument/2006/relationships/image" Target="../media/image29.svg"/><Relationship Id="rId4" Type="http://schemas.openxmlformats.org/officeDocument/2006/relationships/image" Target="../media/image30.png"/><Relationship Id="rId9" Type="http://schemas.openxmlformats.org/officeDocument/2006/relationships/image" Target="../media/image33.svg"/><Relationship Id="rId14" Type="http://schemas.openxmlformats.org/officeDocument/2006/relationships/image" Target="../media/image24.png"/></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25.svg"/><Relationship Id="rId18" Type="http://schemas.openxmlformats.org/officeDocument/2006/relationships/image" Target="../media/image45.png"/><Relationship Id="rId3" Type="http://schemas.openxmlformats.org/officeDocument/2006/relationships/notesSlide" Target="../notesSlides/notesSlide18.xml"/><Relationship Id="rId21" Type="http://schemas.openxmlformats.org/officeDocument/2006/relationships/image" Target="../media/image38.svg"/><Relationship Id="rId7" Type="http://schemas.openxmlformats.org/officeDocument/2006/relationships/image" Target="../media/image40.svg"/><Relationship Id="rId12" Type="http://schemas.openxmlformats.org/officeDocument/2006/relationships/image" Target="../media/image24.png"/><Relationship Id="rId17" Type="http://schemas.openxmlformats.org/officeDocument/2006/relationships/image" Target="../media/image29.svg"/><Relationship Id="rId2" Type="http://schemas.openxmlformats.org/officeDocument/2006/relationships/slideLayout" Target="../slideLayouts/slideLayout12.xml"/><Relationship Id="rId16" Type="http://schemas.openxmlformats.org/officeDocument/2006/relationships/image" Target="../media/image28.png"/><Relationship Id="rId20" Type="http://schemas.openxmlformats.org/officeDocument/2006/relationships/image" Target="../media/image37.png"/><Relationship Id="rId1" Type="http://schemas.openxmlformats.org/officeDocument/2006/relationships/tags" Target="../tags/tag72.xml"/><Relationship Id="rId6" Type="http://schemas.openxmlformats.org/officeDocument/2006/relationships/image" Target="../media/image39.png"/><Relationship Id="rId11" Type="http://schemas.openxmlformats.org/officeDocument/2006/relationships/image" Target="../media/image33.svg"/><Relationship Id="rId5" Type="http://schemas.openxmlformats.org/officeDocument/2006/relationships/image" Target="../media/image31.svg"/><Relationship Id="rId15" Type="http://schemas.openxmlformats.org/officeDocument/2006/relationships/image" Target="../media/image27.svg"/><Relationship Id="rId23" Type="http://schemas.openxmlformats.org/officeDocument/2006/relationships/image" Target="../media/image44.svg"/><Relationship Id="rId10" Type="http://schemas.openxmlformats.org/officeDocument/2006/relationships/image" Target="../media/image32.png"/><Relationship Id="rId19" Type="http://schemas.openxmlformats.org/officeDocument/2006/relationships/image" Target="../media/image46.svg"/><Relationship Id="rId4" Type="http://schemas.openxmlformats.org/officeDocument/2006/relationships/image" Target="../media/image30.png"/><Relationship Id="rId9" Type="http://schemas.openxmlformats.org/officeDocument/2006/relationships/image" Target="../media/image42.svg"/><Relationship Id="rId14" Type="http://schemas.openxmlformats.org/officeDocument/2006/relationships/image" Target="../media/image26.png"/><Relationship Id="rId22" Type="http://schemas.openxmlformats.org/officeDocument/2006/relationships/image" Target="../media/image43.png"/></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27.svg"/><Relationship Id="rId18" Type="http://schemas.openxmlformats.org/officeDocument/2006/relationships/image" Target="../media/image49.png"/><Relationship Id="rId3" Type="http://schemas.openxmlformats.org/officeDocument/2006/relationships/notesSlide" Target="../notesSlides/notesSlide19.xml"/><Relationship Id="rId21" Type="http://schemas.openxmlformats.org/officeDocument/2006/relationships/image" Target="../media/image21.svg"/><Relationship Id="rId7" Type="http://schemas.openxmlformats.org/officeDocument/2006/relationships/image" Target="../media/image29.svg"/><Relationship Id="rId12" Type="http://schemas.openxmlformats.org/officeDocument/2006/relationships/image" Target="../media/image26.png"/><Relationship Id="rId17" Type="http://schemas.openxmlformats.org/officeDocument/2006/relationships/image" Target="../media/image48.svg"/><Relationship Id="rId25" Type="http://schemas.openxmlformats.org/officeDocument/2006/relationships/image" Target="../media/image46.svg"/><Relationship Id="rId2" Type="http://schemas.openxmlformats.org/officeDocument/2006/relationships/slideLayout" Target="../slideLayouts/slideLayout12.xml"/><Relationship Id="rId16" Type="http://schemas.openxmlformats.org/officeDocument/2006/relationships/image" Target="../media/image47.png"/><Relationship Id="rId20" Type="http://schemas.openxmlformats.org/officeDocument/2006/relationships/image" Target="../media/image20.png"/><Relationship Id="rId1" Type="http://schemas.openxmlformats.org/officeDocument/2006/relationships/tags" Target="../tags/tag73.xml"/><Relationship Id="rId6" Type="http://schemas.openxmlformats.org/officeDocument/2006/relationships/image" Target="../media/image28.png"/><Relationship Id="rId11" Type="http://schemas.openxmlformats.org/officeDocument/2006/relationships/image" Target="../media/image40.svg"/><Relationship Id="rId24" Type="http://schemas.openxmlformats.org/officeDocument/2006/relationships/image" Target="../media/image45.png"/><Relationship Id="rId5" Type="http://schemas.openxmlformats.org/officeDocument/2006/relationships/image" Target="../media/image25.svg"/><Relationship Id="rId15" Type="http://schemas.openxmlformats.org/officeDocument/2006/relationships/image" Target="../media/image33.svg"/><Relationship Id="rId23" Type="http://schemas.openxmlformats.org/officeDocument/2006/relationships/image" Target="../media/image38.svg"/><Relationship Id="rId10" Type="http://schemas.openxmlformats.org/officeDocument/2006/relationships/image" Target="../media/image39.png"/><Relationship Id="rId19" Type="http://schemas.openxmlformats.org/officeDocument/2006/relationships/image" Target="../media/image50.svg"/><Relationship Id="rId4" Type="http://schemas.openxmlformats.org/officeDocument/2006/relationships/image" Target="../media/image24.png"/><Relationship Id="rId9" Type="http://schemas.openxmlformats.org/officeDocument/2006/relationships/image" Target="../media/image31.svg"/><Relationship Id="rId14" Type="http://schemas.openxmlformats.org/officeDocument/2006/relationships/image" Target="../media/image32.png"/><Relationship Id="rId22"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56.xml"/></Relationships>
</file>

<file path=ppt/slides/_rels/slide2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notesSlide" Target="../notesSlides/notesSlide20.xml"/><Relationship Id="rId7" Type="http://schemas.openxmlformats.org/officeDocument/2006/relationships/image" Target="../media/image29.svg"/><Relationship Id="rId2" Type="http://schemas.openxmlformats.org/officeDocument/2006/relationships/slideLayout" Target="../slideLayouts/slideLayout12.xml"/><Relationship Id="rId1" Type="http://schemas.openxmlformats.org/officeDocument/2006/relationships/tags" Target="../tags/tag74.xml"/><Relationship Id="rId6" Type="http://schemas.openxmlformats.org/officeDocument/2006/relationships/image" Target="../media/image28.png"/><Relationship Id="rId5" Type="http://schemas.openxmlformats.org/officeDocument/2006/relationships/image" Target="../media/image25.svg"/><Relationship Id="rId4" Type="http://schemas.openxmlformats.org/officeDocument/2006/relationships/image" Target="../media/image24.png"/><Relationship Id="rId9" Type="http://schemas.openxmlformats.org/officeDocument/2006/relationships/image" Target="../media/image52.svg"/></Relationships>
</file>

<file path=ppt/slides/_rels/slide21.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31.svg"/><Relationship Id="rId18" Type="http://schemas.openxmlformats.org/officeDocument/2006/relationships/image" Target="../media/image24.png"/><Relationship Id="rId26" Type="http://schemas.openxmlformats.org/officeDocument/2006/relationships/image" Target="../media/image43.png"/><Relationship Id="rId3" Type="http://schemas.openxmlformats.org/officeDocument/2006/relationships/notesSlide" Target="../notesSlides/notesSlide21.xml"/><Relationship Id="rId21" Type="http://schemas.openxmlformats.org/officeDocument/2006/relationships/image" Target="../media/image27.svg"/><Relationship Id="rId7" Type="http://schemas.openxmlformats.org/officeDocument/2006/relationships/image" Target="../media/image54.svg"/><Relationship Id="rId12" Type="http://schemas.openxmlformats.org/officeDocument/2006/relationships/image" Target="../media/image30.png"/><Relationship Id="rId17" Type="http://schemas.openxmlformats.org/officeDocument/2006/relationships/image" Target="../media/image33.svg"/><Relationship Id="rId25" Type="http://schemas.openxmlformats.org/officeDocument/2006/relationships/image" Target="../media/image60.svg"/><Relationship Id="rId2" Type="http://schemas.openxmlformats.org/officeDocument/2006/relationships/slideLayout" Target="../slideLayouts/slideLayout12.xml"/><Relationship Id="rId16" Type="http://schemas.openxmlformats.org/officeDocument/2006/relationships/image" Target="../media/image32.png"/><Relationship Id="rId20" Type="http://schemas.openxmlformats.org/officeDocument/2006/relationships/image" Target="../media/image26.png"/><Relationship Id="rId1" Type="http://schemas.openxmlformats.org/officeDocument/2006/relationships/tags" Target="../tags/tag75.xml"/><Relationship Id="rId6" Type="http://schemas.openxmlformats.org/officeDocument/2006/relationships/image" Target="../media/image53.png"/><Relationship Id="rId11" Type="http://schemas.openxmlformats.org/officeDocument/2006/relationships/image" Target="../media/image58.svg"/><Relationship Id="rId24" Type="http://schemas.openxmlformats.org/officeDocument/2006/relationships/image" Target="../media/image59.png"/><Relationship Id="rId5" Type="http://schemas.openxmlformats.org/officeDocument/2006/relationships/image" Target="../media/image42.svg"/><Relationship Id="rId15" Type="http://schemas.openxmlformats.org/officeDocument/2006/relationships/image" Target="../media/image40.svg"/><Relationship Id="rId23" Type="http://schemas.openxmlformats.org/officeDocument/2006/relationships/image" Target="../media/image29.svg"/><Relationship Id="rId10" Type="http://schemas.openxmlformats.org/officeDocument/2006/relationships/image" Target="../media/image57.png"/><Relationship Id="rId19" Type="http://schemas.openxmlformats.org/officeDocument/2006/relationships/image" Target="../media/image25.svg"/><Relationship Id="rId4" Type="http://schemas.openxmlformats.org/officeDocument/2006/relationships/image" Target="../media/image41.png"/><Relationship Id="rId9" Type="http://schemas.openxmlformats.org/officeDocument/2006/relationships/image" Target="../media/image56.svg"/><Relationship Id="rId14" Type="http://schemas.openxmlformats.org/officeDocument/2006/relationships/image" Target="../media/image39.png"/><Relationship Id="rId22" Type="http://schemas.openxmlformats.org/officeDocument/2006/relationships/image" Target="../media/image28.png"/><Relationship Id="rId27" Type="http://schemas.openxmlformats.org/officeDocument/2006/relationships/image" Target="../media/image44.svg"/></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25.svg"/><Relationship Id="rId18" Type="http://schemas.openxmlformats.org/officeDocument/2006/relationships/image" Target="../media/image59.png"/><Relationship Id="rId26" Type="http://schemas.openxmlformats.org/officeDocument/2006/relationships/image" Target="../media/image43.png"/><Relationship Id="rId3" Type="http://schemas.openxmlformats.org/officeDocument/2006/relationships/notesSlide" Target="../notesSlides/notesSlide22.xml"/><Relationship Id="rId21" Type="http://schemas.openxmlformats.org/officeDocument/2006/relationships/image" Target="../media/image56.svg"/><Relationship Id="rId7" Type="http://schemas.openxmlformats.org/officeDocument/2006/relationships/image" Target="../media/image40.svg"/><Relationship Id="rId12" Type="http://schemas.openxmlformats.org/officeDocument/2006/relationships/image" Target="../media/image24.png"/><Relationship Id="rId17" Type="http://schemas.openxmlformats.org/officeDocument/2006/relationships/image" Target="../media/image29.svg"/><Relationship Id="rId25" Type="http://schemas.openxmlformats.org/officeDocument/2006/relationships/image" Target="../media/image62.svg"/><Relationship Id="rId2" Type="http://schemas.openxmlformats.org/officeDocument/2006/relationships/slideLayout" Target="../slideLayouts/slideLayout12.xml"/><Relationship Id="rId16" Type="http://schemas.openxmlformats.org/officeDocument/2006/relationships/image" Target="../media/image28.png"/><Relationship Id="rId20" Type="http://schemas.openxmlformats.org/officeDocument/2006/relationships/image" Target="../media/image55.png"/><Relationship Id="rId1" Type="http://schemas.openxmlformats.org/officeDocument/2006/relationships/tags" Target="../tags/tag76.xml"/><Relationship Id="rId6" Type="http://schemas.openxmlformats.org/officeDocument/2006/relationships/image" Target="../media/image39.png"/><Relationship Id="rId11" Type="http://schemas.openxmlformats.org/officeDocument/2006/relationships/image" Target="../media/image33.svg"/><Relationship Id="rId24" Type="http://schemas.openxmlformats.org/officeDocument/2006/relationships/image" Target="../media/image61.png"/><Relationship Id="rId5" Type="http://schemas.openxmlformats.org/officeDocument/2006/relationships/image" Target="../media/image31.svg"/><Relationship Id="rId15" Type="http://schemas.openxmlformats.org/officeDocument/2006/relationships/image" Target="../media/image27.svg"/><Relationship Id="rId23" Type="http://schemas.openxmlformats.org/officeDocument/2006/relationships/image" Target="../media/image58.svg"/><Relationship Id="rId10" Type="http://schemas.openxmlformats.org/officeDocument/2006/relationships/image" Target="../media/image32.png"/><Relationship Id="rId19" Type="http://schemas.openxmlformats.org/officeDocument/2006/relationships/image" Target="../media/image60.svg"/><Relationship Id="rId4" Type="http://schemas.openxmlformats.org/officeDocument/2006/relationships/image" Target="../media/image30.png"/><Relationship Id="rId9" Type="http://schemas.openxmlformats.org/officeDocument/2006/relationships/image" Target="../media/image42.svg"/><Relationship Id="rId14" Type="http://schemas.openxmlformats.org/officeDocument/2006/relationships/image" Target="../media/image26.png"/><Relationship Id="rId22" Type="http://schemas.openxmlformats.org/officeDocument/2006/relationships/image" Target="../media/image57.png"/><Relationship Id="rId27" Type="http://schemas.openxmlformats.org/officeDocument/2006/relationships/image" Target="../media/image44.svg"/></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27.svg"/><Relationship Id="rId18" Type="http://schemas.openxmlformats.org/officeDocument/2006/relationships/image" Target="../media/image65.png"/><Relationship Id="rId3" Type="http://schemas.openxmlformats.org/officeDocument/2006/relationships/notesSlide" Target="../notesSlides/notesSlide23.xml"/><Relationship Id="rId21" Type="http://schemas.openxmlformats.org/officeDocument/2006/relationships/image" Target="../media/image35.svg"/><Relationship Id="rId7" Type="http://schemas.openxmlformats.org/officeDocument/2006/relationships/image" Target="../media/image33.svg"/><Relationship Id="rId12" Type="http://schemas.openxmlformats.org/officeDocument/2006/relationships/image" Target="../media/image26.png"/><Relationship Id="rId17" Type="http://schemas.openxmlformats.org/officeDocument/2006/relationships/image" Target="../media/image64.svg"/><Relationship Id="rId2" Type="http://schemas.openxmlformats.org/officeDocument/2006/relationships/slideLayout" Target="../slideLayouts/slideLayout12.xml"/><Relationship Id="rId16" Type="http://schemas.openxmlformats.org/officeDocument/2006/relationships/image" Target="../media/image63.png"/><Relationship Id="rId20" Type="http://schemas.openxmlformats.org/officeDocument/2006/relationships/image" Target="../media/image34.png"/><Relationship Id="rId1" Type="http://schemas.openxmlformats.org/officeDocument/2006/relationships/tags" Target="../tags/tag77.xml"/><Relationship Id="rId6" Type="http://schemas.openxmlformats.org/officeDocument/2006/relationships/image" Target="../media/image32.png"/><Relationship Id="rId11" Type="http://schemas.openxmlformats.org/officeDocument/2006/relationships/image" Target="../media/image25.svg"/><Relationship Id="rId5" Type="http://schemas.openxmlformats.org/officeDocument/2006/relationships/image" Target="../media/image31.svg"/><Relationship Id="rId15" Type="http://schemas.openxmlformats.org/officeDocument/2006/relationships/image" Target="../media/image29.svg"/><Relationship Id="rId10" Type="http://schemas.openxmlformats.org/officeDocument/2006/relationships/image" Target="../media/image24.png"/><Relationship Id="rId19" Type="http://schemas.openxmlformats.org/officeDocument/2006/relationships/image" Target="../media/image66.svg"/><Relationship Id="rId4" Type="http://schemas.openxmlformats.org/officeDocument/2006/relationships/image" Target="../media/image30.png"/><Relationship Id="rId9" Type="http://schemas.openxmlformats.org/officeDocument/2006/relationships/image" Target="../media/image40.svg"/><Relationship Id="rId14" Type="http://schemas.openxmlformats.org/officeDocument/2006/relationships/image" Target="../media/image28.png"/></Relationships>
</file>

<file path=ppt/slides/_rels/slide24.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67.png"/><Relationship Id="rId3" Type="http://schemas.openxmlformats.org/officeDocument/2006/relationships/image" Target="../media/image53.png"/><Relationship Id="rId7" Type="http://schemas.openxmlformats.org/officeDocument/2006/relationships/image" Target="../media/image51.png"/><Relationship Id="rId12" Type="http://schemas.openxmlformats.org/officeDocument/2006/relationships/image" Target="../media/image56.sv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23.svg"/><Relationship Id="rId11" Type="http://schemas.openxmlformats.org/officeDocument/2006/relationships/image" Target="../media/image55.png"/><Relationship Id="rId5" Type="http://schemas.openxmlformats.org/officeDocument/2006/relationships/image" Target="../media/image22.png"/><Relationship Id="rId10" Type="http://schemas.openxmlformats.org/officeDocument/2006/relationships/image" Target="../media/image62.svg"/><Relationship Id="rId4" Type="http://schemas.openxmlformats.org/officeDocument/2006/relationships/image" Target="../media/image54.svg"/><Relationship Id="rId9" Type="http://schemas.openxmlformats.org/officeDocument/2006/relationships/image" Target="../media/image61.png"/><Relationship Id="rId14" Type="http://schemas.openxmlformats.org/officeDocument/2006/relationships/image" Target="../media/image68.svg"/></Relationships>
</file>

<file path=ppt/slides/_rels/slide2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3.svg"/><Relationship Id="rId18" Type="http://schemas.openxmlformats.org/officeDocument/2006/relationships/image" Target="../media/image26.png"/><Relationship Id="rId3" Type="http://schemas.openxmlformats.org/officeDocument/2006/relationships/notesSlide" Target="../notesSlides/notesSlide25.xml"/><Relationship Id="rId21" Type="http://schemas.openxmlformats.org/officeDocument/2006/relationships/image" Target="../media/image35.svg"/><Relationship Id="rId7" Type="http://schemas.openxmlformats.org/officeDocument/2006/relationships/image" Target="../media/image29.svg"/><Relationship Id="rId12" Type="http://schemas.openxmlformats.org/officeDocument/2006/relationships/image" Target="../media/image32.png"/><Relationship Id="rId17" Type="http://schemas.openxmlformats.org/officeDocument/2006/relationships/image" Target="../media/image46.svg"/><Relationship Id="rId25" Type="http://schemas.openxmlformats.org/officeDocument/2006/relationships/image" Target="../media/image44.svg"/><Relationship Id="rId2" Type="http://schemas.openxmlformats.org/officeDocument/2006/relationships/slideLayout" Target="../slideLayouts/slideLayout12.xml"/><Relationship Id="rId16" Type="http://schemas.openxmlformats.org/officeDocument/2006/relationships/image" Target="../media/image45.png"/><Relationship Id="rId20" Type="http://schemas.openxmlformats.org/officeDocument/2006/relationships/image" Target="../media/image34.png"/><Relationship Id="rId1" Type="http://schemas.openxmlformats.org/officeDocument/2006/relationships/tags" Target="../tags/tag78.xml"/><Relationship Id="rId6" Type="http://schemas.openxmlformats.org/officeDocument/2006/relationships/image" Target="../media/image28.png"/><Relationship Id="rId11" Type="http://schemas.openxmlformats.org/officeDocument/2006/relationships/image" Target="../media/image38.svg"/><Relationship Id="rId24" Type="http://schemas.openxmlformats.org/officeDocument/2006/relationships/image" Target="../media/image43.png"/><Relationship Id="rId5" Type="http://schemas.openxmlformats.org/officeDocument/2006/relationships/image" Target="../media/image25.svg"/><Relationship Id="rId15" Type="http://schemas.openxmlformats.org/officeDocument/2006/relationships/image" Target="../media/image40.svg"/><Relationship Id="rId23" Type="http://schemas.openxmlformats.org/officeDocument/2006/relationships/image" Target="../media/image42.svg"/><Relationship Id="rId10" Type="http://schemas.openxmlformats.org/officeDocument/2006/relationships/image" Target="../media/image37.png"/><Relationship Id="rId19" Type="http://schemas.openxmlformats.org/officeDocument/2006/relationships/image" Target="../media/image27.svg"/><Relationship Id="rId4" Type="http://schemas.openxmlformats.org/officeDocument/2006/relationships/image" Target="../media/image24.png"/><Relationship Id="rId9" Type="http://schemas.openxmlformats.org/officeDocument/2006/relationships/image" Target="../media/image31.svg"/><Relationship Id="rId14" Type="http://schemas.openxmlformats.org/officeDocument/2006/relationships/image" Target="../media/image39.png"/><Relationship Id="rId22" Type="http://schemas.openxmlformats.org/officeDocument/2006/relationships/image" Target="../media/image41.png"/></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3.svg"/><Relationship Id="rId18" Type="http://schemas.openxmlformats.org/officeDocument/2006/relationships/image" Target="../media/image26.png"/><Relationship Id="rId3" Type="http://schemas.openxmlformats.org/officeDocument/2006/relationships/notesSlide" Target="../notesSlides/notesSlide26.xml"/><Relationship Id="rId21" Type="http://schemas.openxmlformats.org/officeDocument/2006/relationships/image" Target="../media/image35.svg"/><Relationship Id="rId7" Type="http://schemas.openxmlformats.org/officeDocument/2006/relationships/image" Target="../media/image29.svg"/><Relationship Id="rId12" Type="http://schemas.openxmlformats.org/officeDocument/2006/relationships/image" Target="../media/image32.png"/><Relationship Id="rId17" Type="http://schemas.openxmlformats.org/officeDocument/2006/relationships/image" Target="../media/image46.svg"/><Relationship Id="rId25" Type="http://schemas.openxmlformats.org/officeDocument/2006/relationships/image" Target="../media/image44.svg"/><Relationship Id="rId2" Type="http://schemas.openxmlformats.org/officeDocument/2006/relationships/slideLayout" Target="../slideLayouts/slideLayout12.xml"/><Relationship Id="rId16" Type="http://schemas.openxmlformats.org/officeDocument/2006/relationships/image" Target="../media/image45.png"/><Relationship Id="rId20" Type="http://schemas.openxmlformats.org/officeDocument/2006/relationships/image" Target="../media/image34.png"/><Relationship Id="rId1" Type="http://schemas.openxmlformats.org/officeDocument/2006/relationships/tags" Target="../tags/tag79.xml"/><Relationship Id="rId6" Type="http://schemas.openxmlformats.org/officeDocument/2006/relationships/image" Target="../media/image28.png"/><Relationship Id="rId11" Type="http://schemas.openxmlformats.org/officeDocument/2006/relationships/image" Target="../media/image38.svg"/><Relationship Id="rId24" Type="http://schemas.openxmlformats.org/officeDocument/2006/relationships/image" Target="../media/image43.png"/><Relationship Id="rId5" Type="http://schemas.openxmlformats.org/officeDocument/2006/relationships/image" Target="../media/image25.svg"/><Relationship Id="rId15" Type="http://schemas.openxmlformats.org/officeDocument/2006/relationships/image" Target="../media/image40.svg"/><Relationship Id="rId23" Type="http://schemas.openxmlformats.org/officeDocument/2006/relationships/image" Target="../media/image42.svg"/><Relationship Id="rId10" Type="http://schemas.openxmlformats.org/officeDocument/2006/relationships/image" Target="../media/image37.png"/><Relationship Id="rId19" Type="http://schemas.openxmlformats.org/officeDocument/2006/relationships/image" Target="../media/image27.svg"/><Relationship Id="rId4" Type="http://schemas.openxmlformats.org/officeDocument/2006/relationships/image" Target="../media/image24.png"/><Relationship Id="rId9" Type="http://schemas.openxmlformats.org/officeDocument/2006/relationships/image" Target="../media/image31.svg"/><Relationship Id="rId14" Type="http://schemas.openxmlformats.org/officeDocument/2006/relationships/image" Target="../media/image39.png"/><Relationship Id="rId22"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80.xml"/></Relationships>
</file>

<file path=ppt/slides/_rels/slide2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3" Type="http://schemas.openxmlformats.org/officeDocument/2006/relationships/notesSlide" Target="../notesSlides/notesSlide28.xml"/><Relationship Id="rId7" Type="http://schemas.openxmlformats.org/officeDocument/2006/relationships/image" Target="../media/image40.svg"/><Relationship Id="rId12" Type="http://schemas.openxmlformats.org/officeDocument/2006/relationships/image" Target="../media/image28.png"/><Relationship Id="rId2" Type="http://schemas.openxmlformats.org/officeDocument/2006/relationships/slideLayout" Target="../slideLayouts/slideLayout12.xml"/><Relationship Id="rId1" Type="http://schemas.openxmlformats.org/officeDocument/2006/relationships/tags" Target="../tags/tag81.xml"/><Relationship Id="rId6" Type="http://schemas.openxmlformats.org/officeDocument/2006/relationships/image" Target="../media/image39.png"/><Relationship Id="rId11" Type="http://schemas.openxmlformats.org/officeDocument/2006/relationships/image" Target="../media/image27.svg"/><Relationship Id="rId5" Type="http://schemas.openxmlformats.org/officeDocument/2006/relationships/image" Target="../media/image31.svg"/><Relationship Id="rId15" Type="http://schemas.openxmlformats.org/officeDocument/2006/relationships/image" Target="../media/image33.svg"/><Relationship Id="rId10" Type="http://schemas.openxmlformats.org/officeDocument/2006/relationships/image" Target="../media/image26.png"/><Relationship Id="rId4" Type="http://schemas.openxmlformats.org/officeDocument/2006/relationships/image" Target="../media/image30.png"/><Relationship Id="rId9" Type="http://schemas.openxmlformats.org/officeDocument/2006/relationships/image" Target="../media/image25.svg"/><Relationship Id="rId1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tags" Target="../tags/tag8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21.svg"/><Relationship Id="rId2" Type="http://schemas.openxmlformats.org/officeDocument/2006/relationships/slideLayout" Target="../slideLayouts/slideLayout12.xml"/><Relationship Id="rId1" Type="http://schemas.openxmlformats.org/officeDocument/2006/relationships/tags" Target="../tags/tag5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2.xml"/><Relationship Id="rId1" Type="http://schemas.openxmlformats.org/officeDocument/2006/relationships/tags" Target="../tags/tag83.xml"/></Relationships>
</file>

<file path=ppt/slides/_rels/slide3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notesSlide" Target="../notesSlides/notesSlide31.xml"/><Relationship Id="rId7" Type="http://schemas.openxmlformats.org/officeDocument/2006/relationships/image" Target="../media/image25.svg"/><Relationship Id="rId12" Type="http://schemas.openxmlformats.org/officeDocument/2006/relationships/image" Target="../media/image30.png"/><Relationship Id="rId17" Type="http://schemas.openxmlformats.org/officeDocument/2006/relationships/image" Target="../media/image33.svg"/><Relationship Id="rId2" Type="http://schemas.openxmlformats.org/officeDocument/2006/relationships/slideLayout" Target="../slideLayouts/slideLayout12.xml"/><Relationship Id="rId16" Type="http://schemas.openxmlformats.org/officeDocument/2006/relationships/image" Target="../media/image32.png"/><Relationship Id="rId1" Type="http://schemas.openxmlformats.org/officeDocument/2006/relationships/tags" Target="../tags/tag84.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70.svg"/><Relationship Id="rId15" Type="http://schemas.openxmlformats.org/officeDocument/2006/relationships/image" Target="../media/image40.svg"/><Relationship Id="rId10" Type="http://schemas.openxmlformats.org/officeDocument/2006/relationships/image" Target="../media/image28.png"/><Relationship Id="rId4" Type="http://schemas.openxmlformats.org/officeDocument/2006/relationships/image" Target="../media/image69.png"/><Relationship Id="rId9" Type="http://schemas.openxmlformats.org/officeDocument/2006/relationships/image" Target="../media/image27.svg"/><Relationship Id="rId1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2.xml"/><Relationship Id="rId1" Type="http://schemas.openxmlformats.org/officeDocument/2006/relationships/tags" Target="../tags/tag85.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2.xml"/><Relationship Id="rId1" Type="http://schemas.openxmlformats.org/officeDocument/2006/relationships/tags" Target="../tags/tag8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2.xml"/><Relationship Id="rId1" Type="http://schemas.openxmlformats.org/officeDocument/2006/relationships/tags" Target="../tags/tag8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2.xml"/><Relationship Id="rId1" Type="http://schemas.openxmlformats.org/officeDocument/2006/relationships/tags" Target="../tags/tag88.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8.xml"/><Relationship Id="rId1" Type="http://schemas.openxmlformats.org/officeDocument/2006/relationships/tags" Target="../tags/tag89.xml"/><Relationship Id="rId4" Type="http://schemas.openxmlformats.org/officeDocument/2006/relationships/image" Target="../media/image36.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8.xml"/><Relationship Id="rId1" Type="http://schemas.openxmlformats.org/officeDocument/2006/relationships/tags" Target="../tags/tag90.xml"/><Relationship Id="rId4" Type="http://schemas.openxmlformats.org/officeDocument/2006/relationships/image" Target="../media/image71.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73.svg"/><Relationship Id="rId2" Type="http://schemas.openxmlformats.org/officeDocument/2006/relationships/slideLayout" Target="../slideLayouts/slideLayout12.xml"/><Relationship Id="rId1" Type="http://schemas.openxmlformats.org/officeDocument/2006/relationships/tags" Target="../tags/tag91.xml"/><Relationship Id="rId6" Type="http://schemas.openxmlformats.org/officeDocument/2006/relationships/image" Target="../media/image72.png"/><Relationship Id="rId5" Type="http://schemas.openxmlformats.org/officeDocument/2006/relationships/image" Target="../media/image23.sv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39.xml"/><Relationship Id="rId7" Type="http://schemas.openxmlformats.org/officeDocument/2006/relationships/image" Target="../media/image31.svg"/><Relationship Id="rId2" Type="http://schemas.openxmlformats.org/officeDocument/2006/relationships/slideLayout" Target="../slideLayouts/slideLayout12.xml"/><Relationship Id="rId1" Type="http://schemas.openxmlformats.org/officeDocument/2006/relationships/tags" Target="../tags/tag9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33.sv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58.xml"/></Relationships>
</file>

<file path=ppt/slides/_rels/slide40.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27.svg"/><Relationship Id="rId18" Type="http://schemas.openxmlformats.org/officeDocument/2006/relationships/image" Target="../media/image32.png"/><Relationship Id="rId3" Type="http://schemas.openxmlformats.org/officeDocument/2006/relationships/notesSlide" Target="../notesSlides/notesSlide40.xml"/><Relationship Id="rId7" Type="http://schemas.openxmlformats.org/officeDocument/2006/relationships/image" Target="../media/image38.svg"/><Relationship Id="rId12" Type="http://schemas.openxmlformats.org/officeDocument/2006/relationships/image" Target="../media/image26.png"/><Relationship Id="rId17" Type="http://schemas.openxmlformats.org/officeDocument/2006/relationships/image" Target="../media/image46.svg"/><Relationship Id="rId2" Type="http://schemas.openxmlformats.org/officeDocument/2006/relationships/slideLayout" Target="../slideLayouts/slideLayout12.xml"/><Relationship Id="rId16" Type="http://schemas.openxmlformats.org/officeDocument/2006/relationships/image" Target="../media/image45.png"/><Relationship Id="rId1" Type="http://schemas.openxmlformats.org/officeDocument/2006/relationships/tags" Target="../tags/tag93.xml"/><Relationship Id="rId6" Type="http://schemas.openxmlformats.org/officeDocument/2006/relationships/image" Target="../media/image37.png"/><Relationship Id="rId11" Type="http://schemas.openxmlformats.org/officeDocument/2006/relationships/image" Target="../media/image25.svg"/><Relationship Id="rId5" Type="http://schemas.openxmlformats.org/officeDocument/2006/relationships/image" Target="../media/image31.svg"/><Relationship Id="rId15" Type="http://schemas.openxmlformats.org/officeDocument/2006/relationships/image" Target="../media/image29.svg"/><Relationship Id="rId10" Type="http://schemas.openxmlformats.org/officeDocument/2006/relationships/image" Target="../media/image24.png"/><Relationship Id="rId19" Type="http://schemas.openxmlformats.org/officeDocument/2006/relationships/image" Target="../media/image33.svg"/><Relationship Id="rId4" Type="http://schemas.openxmlformats.org/officeDocument/2006/relationships/image" Target="../media/image30.png"/><Relationship Id="rId9" Type="http://schemas.openxmlformats.org/officeDocument/2006/relationships/image" Target="../media/image40.svg"/><Relationship Id="rId1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tags" Target="../tags/tag94.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2.xml"/><Relationship Id="rId1" Type="http://schemas.openxmlformats.org/officeDocument/2006/relationships/tags" Target="../tags/tag95.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hyperlink" Target="http://www.example.com/" TargetMode="External"/></Relationships>
</file>

<file path=ppt/slides/_rels/slide43.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notesSlide" Target="../notesSlides/notesSlide43.xml"/><Relationship Id="rId7" Type="http://schemas.openxmlformats.org/officeDocument/2006/relationships/image" Target="../media/image77.svg"/><Relationship Id="rId2" Type="http://schemas.openxmlformats.org/officeDocument/2006/relationships/slideLayout" Target="../slideLayouts/slideLayout12.xml"/><Relationship Id="rId1" Type="http://schemas.openxmlformats.org/officeDocument/2006/relationships/tags" Target="../tags/tag96.xml"/><Relationship Id="rId6" Type="http://schemas.openxmlformats.org/officeDocument/2006/relationships/image" Target="../media/image76.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image" Target="../media/image79.sv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2.xml"/><Relationship Id="rId1" Type="http://schemas.openxmlformats.org/officeDocument/2006/relationships/tags" Target="../tags/tag97.xml"/></Relationships>
</file>

<file path=ppt/slides/_rels/slide45.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notesSlide" Target="../notesSlides/notesSlide45.xml"/><Relationship Id="rId7" Type="http://schemas.openxmlformats.org/officeDocument/2006/relationships/image" Target="../media/image74.png"/><Relationship Id="rId2" Type="http://schemas.openxmlformats.org/officeDocument/2006/relationships/slideLayout" Target="../slideLayouts/slideLayout12.xml"/><Relationship Id="rId1" Type="http://schemas.openxmlformats.org/officeDocument/2006/relationships/tags" Target="../tags/tag98.xml"/><Relationship Id="rId6" Type="http://schemas.openxmlformats.org/officeDocument/2006/relationships/image" Target="../media/image82.svg"/><Relationship Id="rId5" Type="http://schemas.openxmlformats.org/officeDocument/2006/relationships/image" Target="../media/image81.png"/><Relationship Id="rId10" Type="http://schemas.openxmlformats.org/officeDocument/2006/relationships/image" Target="../media/image77.svg"/><Relationship Id="rId4" Type="http://schemas.openxmlformats.org/officeDocument/2006/relationships/image" Target="../media/image80.png"/><Relationship Id="rId9" Type="http://schemas.openxmlformats.org/officeDocument/2006/relationships/image" Target="../media/image76.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2.xml"/><Relationship Id="rId1" Type="http://schemas.openxmlformats.org/officeDocument/2006/relationships/tags" Target="../tags/tag99.xml"/><Relationship Id="rId4" Type="http://schemas.openxmlformats.org/officeDocument/2006/relationships/image" Target="../media/image83.png"/></Relationships>
</file>

<file path=ppt/slides/_rels/slide47.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85.svg"/><Relationship Id="rId18" Type="http://schemas.openxmlformats.org/officeDocument/2006/relationships/image" Target="../media/image47.png"/><Relationship Id="rId3" Type="http://schemas.openxmlformats.org/officeDocument/2006/relationships/notesSlide" Target="../notesSlides/notesSlide47.xml"/><Relationship Id="rId7" Type="http://schemas.openxmlformats.org/officeDocument/2006/relationships/image" Target="../media/image82.svg"/><Relationship Id="rId12" Type="http://schemas.openxmlformats.org/officeDocument/2006/relationships/image" Target="../media/image84.png"/><Relationship Id="rId17" Type="http://schemas.openxmlformats.org/officeDocument/2006/relationships/image" Target="../media/image33.svg"/><Relationship Id="rId2" Type="http://schemas.openxmlformats.org/officeDocument/2006/relationships/slideLayout" Target="../slideLayouts/slideLayout12.xml"/><Relationship Id="rId16" Type="http://schemas.openxmlformats.org/officeDocument/2006/relationships/image" Target="../media/image32.png"/><Relationship Id="rId1" Type="http://schemas.openxmlformats.org/officeDocument/2006/relationships/tags" Target="../tags/tag100.xml"/><Relationship Id="rId6" Type="http://schemas.openxmlformats.org/officeDocument/2006/relationships/image" Target="../media/image81.png"/><Relationship Id="rId11" Type="http://schemas.openxmlformats.org/officeDocument/2006/relationships/image" Target="../media/image77.svg"/><Relationship Id="rId5" Type="http://schemas.openxmlformats.org/officeDocument/2006/relationships/image" Target="../media/image25.svg"/><Relationship Id="rId15" Type="http://schemas.openxmlformats.org/officeDocument/2006/relationships/image" Target="../media/image87.svg"/><Relationship Id="rId10" Type="http://schemas.openxmlformats.org/officeDocument/2006/relationships/image" Target="../media/image76.png"/><Relationship Id="rId19" Type="http://schemas.openxmlformats.org/officeDocument/2006/relationships/image" Target="../media/image48.svg"/><Relationship Id="rId4" Type="http://schemas.openxmlformats.org/officeDocument/2006/relationships/image" Target="../media/image24.png"/><Relationship Id="rId9" Type="http://schemas.openxmlformats.org/officeDocument/2006/relationships/image" Target="../media/image75.svg"/><Relationship Id="rId14" Type="http://schemas.openxmlformats.org/officeDocument/2006/relationships/image" Target="../media/image86.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8.xml"/><Relationship Id="rId1" Type="http://schemas.openxmlformats.org/officeDocument/2006/relationships/tags" Target="../tags/tag101.xml"/><Relationship Id="rId4" Type="http://schemas.openxmlformats.org/officeDocument/2006/relationships/image" Target="../media/image36.jpe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xml"/><Relationship Id="rId1" Type="http://schemas.openxmlformats.org/officeDocument/2006/relationships/tags" Target="../tags/tag10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59.xml"/></Relationships>
</file>

<file path=ppt/slides/_rels/slide5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50.xml"/><Relationship Id="rId7" Type="http://schemas.openxmlformats.org/officeDocument/2006/relationships/image" Target="../media/image79.svg"/><Relationship Id="rId2" Type="http://schemas.openxmlformats.org/officeDocument/2006/relationships/slideLayout" Target="../slideLayouts/slideLayout12.xml"/><Relationship Id="rId1" Type="http://schemas.openxmlformats.org/officeDocument/2006/relationships/tags" Target="../tags/tag103.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 Id="rId9" Type="http://schemas.openxmlformats.org/officeDocument/2006/relationships/image" Target="../media/image19.sv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2.xml"/><Relationship Id="rId1" Type="http://schemas.openxmlformats.org/officeDocument/2006/relationships/tags" Target="../tags/tag104.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2.xml"/><Relationship Id="rId1" Type="http://schemas.openxmlformats.org/officeDocument/2006/relationships/tags" Target="../tags/tag105.xml"/><Relationship Id="rId5" Type="http://schemas.openxmlformats.org/officeDocument/2006/relationships/image" Target="../media/image89.svg"/><Relationship Id="rId4" Type="http://schemas.openxmlformats.org/officeDocument/2006/relationships/image" Target="../media/image88.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2.xml"/><Relationship Id="rId1" Type="http://schemas.openxmlformats.org/officeDocument/2006/relationships/tags" Target="../tags/tag106.xml"/><Relationship Id="rId4" Type="http://schemas.openxmlformats.org/officeDocument/2006/relationships/image" Target="../media/image90.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2.xml"/><Relationship Id="rId1" Type="http://schemas.openxmlformats.org/officeDocument/2006/relationships/tags" Target="../tags/tag107.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2.xml"/><Relationship Id="rId1" Type="http://schemas.openxmlformats.org/officeDocument/2006/relationships/tags" Target="../tags/tag108.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8.xml"/><Relationship Id="rId1" Type="http://schemas.openxmlformats.org/officeDocument/2006/relationships/tags" Target="../tags/tag109.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110.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2.xml"/><Relationship Id="rId1" Type="http://schemas.openxmlformats.org/officeDocument/2006/relationships/tags" Target="../tags/tag111.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2.xml"/><Relationship Id="rId1" Type="http://schemas.openxmlformats.org/officeDocument/2006/relationships/tags" Target="../tags/tag112.xml"/><Relationship Id="rId4" Type="http://schemas.openxmlformats.org/officeDocument/2006/relationships/image" Target="../media/image91.tif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60.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52.xml"/><Relationship Id="rId1" Type="http://schemas.openxmlformats.org/officeDocument/2006/relationships/tags" Target="../tags/tag113.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43.xml"/><Relationship Id="rId1" Type="http://schemas.openxmlformats.org/officeDocument/2006/relationships/tags" Target="../tags/tag114.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7" Type="http://schemas.openxmlformats.org/officeDocument/2006/relationships/hyperlink" Target="https://aws.amazon.com/cloudfront/?nc=sn&amp;loc=1" TargetMode="External"/><Relationship Id="rId2" Type="http://schemas.openxmlformats.org/officeDocument/2006/relationships/slideLayout" Target="../slideLayouts/slideLayout12.xml"/><Relationship Id="rId1" Type="http://schemas.openxmlformats.org/officeDocument/2006/relationships/tags" Target="../tags/tag115.xml"/><Relationship Id="rId6" Type="http://schemas.openxmlformats.org/officeDocument/2006/relationships/hyperlink" Target="https://docs.aws.amazon.com/vpc/latest/userguide/what-is-amazon-vpc.html" TargetMode="External"/><Relationship Id="rId5" Type="http://schemas.openxmlformats.org/officeDocument/2006/relationships/hyperlink" Target="https://aws.amazon.com/blogs/architecture/one-to-many-evolving-vpc-design/" TargetMode="External"/><Relationship Id="rId4" Type="http://schemas.openxmlformats.org/officeDocument/2006/relationships/hyperlink" Target="https://docs.aws.amazon.com/whitepapers/latest/aws-vpc-connectivity-options/introduction.html" TargetMode="Externa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9.xml"/><Relationship Id="rId1" Type="http://schemas.openxmlformats.org/officeDocument/2006/relationships/tags" Target="../tags/tag11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6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tags" Target="../tags/tag62.xml"/><Relationship Id="rId5" Type="http://schemas.openxmlformats.org/officeDocument/2006/relationships/image" Target="../media/image23.sv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notesSlide" Target="../notesSlides/notesSlide9.xml"/><Relationship Id="rId7" Type="http://schemas.openxmlformats.org/officeDocument/2006/relationships/image" Target="../media/image27.svg"/><Relationship Id="rId2" Type="http://schemas.openxmlformats.org/officeDocument/2006/relationships/slideLayout" Target="../slideLayouts/slideLayout12.xml"/><Relationship Id="rId1" Type="http://schemas.openxmlformats.org/officeDocument/2006/relationships/tags" Target="../tags/tag63.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213009-50A0-5448-BFE6-30EFBA8DB8F6}"/>
              </a:ext>
            </a:extLst>
          </p:cNvPr>
          <p:cNvSpPr>
            <a:spLocks noGrp="1"/>
          </p:cNvSpPr>
          <p:nvPr>
            <p:ph type="subTitle" idx="1"/>
          </p:nvPr>
        </p:nvSpPr>
        <p:spPr/>
        <p:txBody>
          <a:bodyPr>
            <a:normAutofit/>
          </a:bodyPr>
          <a:lstStyle/>
          <a:p>
            <a:r>
              <a:rPr lang="en-US" dirty="0">
                <a:latin typeface="+mj-lt"/>
              </a:rPr>
              <a:t>AWS Academy Cloud Foundations</a:t>
            </a:r>
          </a:p>
        </p:txBody>
      </p:sp>
      <p:sp>
        <p:nvSpPr>
          <p:cNvPr id="6" name="Title 5"/>
          <p:cNvSpPr>
            <a:spLocks noGrp="1"/>
          </p:cNvSpPr>
          <p:nvPr>
            <p:ph type="title"/>
          </p:nvPr>
        </p:nvSpPr>
        <p:spPr/>
        <p:txBody>
          <a:bodyPr>
            <a:normAutofit/>
          </a:bodyPr>
          <a:lstStyle/>
          <a:p>
            <a:r>
              <a:rPr lang="en-US" dirty="0">
                <a:latin typeface="+mj-lt"/>
              </a:rPr>
              <a:t>Unit-2: Networking and Content Delivery</a:t>
            </a:r>
          </a:p>
        </p:txBody>
      </p:sp>
    </p:spTree>
    <p:custDataLst>
      <p:tags r:id="rId1"/>
    </p:custDataLst>
    <p:extLst>
      <p:ext uri="{BB962C8B-B14F-4D97-AF65-F5344CB8AC3E}">
        <p14:creationId xmlns:p14="http://schemas.microsoft.com/office/powerpoint/2010/main" val="1540391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3705B47-0AEB-45CD-AB2A-521A27E51895}"/>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10</a:t>
            </a:fld>
            <a:endParaRPr lang="en-US" dirty="0"/>
          </a:p>
        </p:txBody>
      </p:sp>
      <p:sp>
        <p:nvSpPr>
          <p:cNvPr id="2" name="Title 1"/>
          <p:cNvSpPr>
            <a:spLocks noGrp="1"/>
          </p:cNvSpPr>
          <p:nvPr>
            <p:ph type="title"/>
          </p:nvPr>
        </p:nvSpPr>
        <p:spPr/>
        <p:txBody>
          <a:bodyPr/>
          <a:lstStyle/>
          <a:p>
            <a:r>
              <a:rPr lang="en-US"/>
              <a:t>IP addressing</a:t>
            </a:r>
          </a:p>
        </p:txBody>
      </p:sp>
      <p:sp>
        <p:nvSpPr>
          <p:cNvPr id="8" name="Content Placeholder 7">
            <a:extLst>
              <a:ext uri="{FF2B5EF4-FFF2-40B4-BE49-F238E27FC236}">
                <a16:creationId xmlns:a16="http://schemas.microsoft.com/office/drawing/2014/main" id="{ADD8EDD8-6001-4032-9B06-B302CB8B1E7B}"/>
              </a:ext>
            </a:extLst>
          </p:cNvPr>
          <p:cNvSpPr>
            <a:spLocks noGrp="1"/>
          </p:cNvSpPr>
          <p:nvPr>
            <p:ph sz="quarter" idx="21"/>
          </p:nvPr>
        </p:nvSpPr>
        <p:spPr>
          <a:xfrm>
            <a:off x="365760" y="1143000"/>
            <a:ext cx="5769864" cy="4645152"/>
          </a:xfrm>
        </p:spPr>
        <p:txBody>
          <a:bodyPr>
            <a:normAutofit fontScale="92500"/>
          </a:bodyPr>
          <a:lstStyle/>
          <a:p>
            <a:r>
              <a:rPr lang="en-US" sz="2400" dirty="0"/>
              <a:t>When you create a VPC, you assign it to an IPv4 </a:t>
            </a:r>
            <a:r>
              <a:rPr lang="en-US" sz="2400" dirty="0">
                <a:solidFill>
                  <a:schemeClr val="accent6"/>
                </a:solidFill>
              </a:rPr>
              <a:t>CIDR block </a:t>
            </a:r>
            <a:r>
              <a:rPr lang="en-US" sz="2400" dirty="0"/>
              <a:t>(range of </a:t>
            </a:r>
            <a:r>
              <a:rPr lang="en-US" sz="2400" dirty="0">
                <a:solidFill>
                  <a:schemeClr val="accent6"/>
                </a:solidFill>
              </a:rPr>
              <a:t>private</a:t>
            </a:r>
            <a:r>
              <a:rPr lang="en-US" sz="2400" dirty="0"/>
              <a:t> IPv4 addresses).</a:t>
            </a:r>
          </a:p>
          <a:p>
            <a:r>
              <a:rPr lang="en-US" sz="2400" dirty="0"/>
              <a:t>You </a:t>
            </a:r>
            <a:r>
              <a:rPr lang="en-US" sz="2400" dirty="0">
                <a:solidFill>
                  <a:schemeClr val="accent6"/>
                </a:solidFill>
              </a:rPr>
              <a:t>cannot change the address range </a:t>
            </a:r>
            <a:r>
              <a:rPr lang="en-US" sz="2400" dirty="0"/>
              <a:t>after you create the VPC.</a:t>
            </a:r>
          </a:p>
          <a:p>
            <a:r>
              <a:rPr lang="en-US" sz="2400" dirty="0"/>
              <a:t>The </a:t>
            </a:r>
            <a:r>
              <a:rPr lang="en-US" sz="2400" dirty="0">
                <a:solidFill>
                  <a:schemeClr val="accent6"/>
                </a:solidFill>
              </a:rPr>
              <a:t>largest</a:t>
            </a:r>
            <a:r>
              <a:rPr lang="en-US" sz="2400" dirty="0"/>
              <a:t> IPv4 CIDR block size is </a:t>
            </a:r>
            <a:r>
              <a:rPr lang="en-US" sz="2400" dirty="0">
                <a:solidFill>
                  <a:schemeClr val="accent6"/>
                </a:solidFill>
              </a:rPr>
              <a:t>/16</a:t>
            </a:r>
            <a:r>
              <a:rPr lang="en-US" sz="2400" dirty="0"/>
              <a:t>.</a:t>
            </a:r>
          </a:p>
          <a:p>
            <a:r>
              <a:rPr lang="en-US" sz="2400" dirty="0"/>
              <a:t>The </a:t>
            </a:r>
            <a:r>
              <a:rPr lang="en-US" sz="2400" dirty="0">
                <a:solidFill>
                  <a:schemeClr val="accent6"/>
                </a:solidFill>
              </a:rPr>
              <a:t>smallest</a:t>
            </a:r>
            <a:r>
              <a:rPr lang="en-US" sz="2400" dirty="0"/>
              <a:t> IPv4 CIDR block size is </a:t>
            </a:r>
            <a:r>
              <a:rPr lang="en-US" sz="2400" dirty="0">
                <a:solidFill>
                  <a:schemeClr val="accent6"/>
                </a:solidFill>
              </a:rPr>
              <a:t>/28</a:t>
            </a:r>
            <a:r>
              <a:rPr lang="en-US" sz="2400" dirty="0"/>
              <a:t>.</a:t>
            </a:r>
          </a:p>
          <a:p>
            <a:r>
              <a:rPr lang="en-US" sz="2400" dirty="0"/>
              <a:t>IPv6 is also supported (with a different block size limit).</a:t>
            </a:r>
          </a:p>
          <a:p>
            <a:r>
              <a:rPr lang="en-US" sz="2400" dirty="0"/>
              <a:t>CIDR blocks of subnets </a:t>
            </a:r>
            <a:r>
              <a:rPr lang="en-US" sz="2400" dirty="0">
                <a:solidFill>
                  <a:schemeClr val="accent6"/>
                </a:solidFill>
              </a:rPr>
              <a:t>cannot overlap</a:t>
            </a:r>
            <a:r>
              <a:rPr lang="en-US" sz="2400" dirty="0"/>
              <a:t>.</a:t>
            </a:r>
          </a:p>
        </p:txBody>
      </p:sp>
      <p:grpSp>
        <p:nvGrpSpPr>
          <p:cNvPr id="3" name="Group 2">
            <a:extLst>
              <a:ext uri="{FF2B5EF4-FFF2-40B4-BE49-F238E27FC236}">
                <a16:creationId xmlns:a16="http://schemas.microsoft.com/office/drawing/2014/main" id="{35A6C171-12A0-4015-A36A-54E7EC6A3066}"/>
              </a:ext>
              <a:ext uri="{C183D7F6-B498-43B3-948B-1728B52AA6E4}">
                <adec:decorative xmlns:adec="http://schemas.microsoft.com/office/drawing/2017/decorative" val="1"/>
              </a:ext>
            </a:extLst>
          </p:cNvPr>
          <p:cNvGrpSpPr/>
          <p:nvPr/>
        </p:nvGrpSpPr>
        <p:grpSpPr>
          <a:xfrm>
            <a:off x="6268214" y="1587500"/>
            <a:ext cx="5504686" cy="2194791"/>
            <a:chOff x="6268214" y="1587500"/>
            <a:chExt cx="5504686" cy="2194791"/>
          </a:xfrm>
        </p:grpSpPr>
        <p:sp>
          <p:nvSpPr>
            <p:cNvPr id="12" name="TextBox 11">
              <a:extLst>
                <a:ext uri="{FF2B5EF4-FFF2-40B4-BE49-F238E27FC236}">
                  <a16:creationId xmlns:a16="http://schemas.microsoft.com/office/drawing/2014/main" id="{6C767CB7-FF56-4AFE-9BA0-634A83B4791D}"/>
                </a:ext>
              </a:extLst>
            </p:cNvPr>
            <p:cNvSpPr txBox="1"/>
            <p:nvPr/>
          </p:nvSpPr>
          <p:spPr>
            <a:xfrm>
              <a:off x="6433314" y="2343457"/>
              <a:ext cx="5098473" cy="1200329"/>
            </a:xfrm>
            <a:prstGeom prst="rect">
              <a:avLst/>
            </a:prstGeom>
            <a:noFill/>
          </p:spPr>
          <p:txBody>
            <a:bodyPr wrap="square" rtlCol="0">
              <a:spAutoFit/>
            </a:bodyPr>
            <a:lstStyle/>
            <a:p>
              <a:pPr algn="ctr"/>
              <a:r>
                <a:rPr lang="en-US" sz="240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x.x.x.x/16 </a:t>
              </a:r>
              <a:r>
                <a:rPr lang="en-US" sz="2400">
                  <a:latin typeface="Amazon Ember Light" panose="020B0403020204020204" pitchFamily="34" charset="0"/>
                  <a:ea typeface="Amazon Ember Light" panose="020B0403020204020204" pitchFamily="34" charset="0"/>
                  <a:cs typeface="Amazon Ember Light" panose="020B0403020204020204" pitchFamily="34" charset="0"/>
                </a:rPr>
                <a:t>or 65,536 addresses (max)</a:t>
              </a:r>
            </a:p>
            <a:p>
              <a:pPr algn="ctr"/>
              <a:r>
                <a:rPr lang="en-US" sz="2400">
                  <a:latin typeface="Amazon Ember Light" panose="020B0403020204020204" pitchFamily="34" charset="0"/>
                  <a:ea typeface="Amazon Ember Light" panose="020B0403020204020204" pitchFamily="34" charset="0"/>
                  <a:cs typeface="Amazon Ember Light" panose="020B0403020204020204" pitchFamily="34" charset="0"/>
                </a:rPr>
                <a:t>to</a:t>
              </a:r>
              <a:br>
                <a:rPr lang="en-US" sz="2400">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x.x.x.x/28 </a:t>
              </a:r>
              <a:r>
                <a:rPr lang="en-US" sz="2400">
                  <a:latin typeface="Amazon Ember Light" panose="020B0403020204020204" pitchFamily="34" charset="0"/>
                  <a:ea typeface="Amazon Ember Light" panose="020B0403020204020204" pitchFamily="34" charset="0"/>
                  <a:cs typeface="Amazon Ember Light" panose="020B0403020204020204" pitchFamily="34" charset="0"/>
                </a:rPr>
                <a:t>or 16 addresses (min)</a:t>
              </a:r>
            </a:p>
          </p:txBody>
        </p:sp>
        <p:sp>
          <p:nvSpPr>
            <p:cNvPr id="10" name="Rectangle 9">
              <a:extLst>
                <a:ext uri="{FF2B5EF4-FFF2-40B4-BE49-F238E27FC236}">
                  <a16:creationId xmlns:a16="http://schemas.microsoft.com/office/drawing/2014/main" id="{8AA8F078-82ED-40AA-8A06-3E097757284F}"/>
                </a:ext>
              </a:extLst>
            </p:cNvPr>
            <p:cNvSpPr/>
            <p:nvPr/>
          </p:nvSpPr>
          <p:spPr>
            <a:xfrm>
              <a:off x="6268214" y="1587500"/>
              <a:ext cx="5504686" cy="2194791"/>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0"/>
                  <a:solidFill>
                    <a:srgbClr val="1D8900"/>
                  </a:solidFill>
                  <a:effectLst/>
                  <a:uLnTx/>
                  <a:uFillTx/>
                  <a:ea typeface="+mn-ea"/>
                  <a:cs typeface="+mn-cs"/>
                </a:rPr>
                <a:t> VPC</a:t>
              </a:r>
              <a:endParaRPr kumimoji="0" lang="en-US" sz="1200" b="0" i="0" u="none" strike="noStrike" kern="0" cap="none" spc="0" normalizeH="0" baseline="0" noProof="0">
                <a:ln w="0"/>
                <a:solidFill>
                  <a:srgbClr val="1D8900"/>
                </a:solidFill>
                <a:effectLst/>
                <a:uLnTx/>
                <a:uFillTx/>
                <a:ea typeface="+mn-ea"/>
                <a:cs typeface="+mn-cs"/>
              </a:endParaRPr>
            </a:p>
          </p:txBody>
        </p:sp>
        <p:pic>
          <p:nvPicPr>
            <p:cNvPr id="13" name="Graphic 12">
              <a:extLst>
                <a:ext uri="{FF2B5EF4-FFF2-40B4-BE49-F238E27FC236}">
                  <a16:creationId xmlns:a16="http://schemas.microsoft.com/office/drawing/2014/main" id="{DC5E2AF6-B862-47E5-BC0A-6E1D632355C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68214" y="1587500"/>
              <a:ext cx="457200" cy="457200"/>
            </a:xfrm>
            <a:prstGeom prst="rect">
              <a:avLst/>
            </a:prstGeom>
          </p:spPr>
        </p:pic>
      </p:grpSp>
    </p:spTree>
    <p:custDataLst>
      <p:tags r:id="rId1"/>
    </p:custDataLst>
    <p:extLst>
      <p:ext uri="{BB962C8B-B14F-4D97-AF65-F5344CB8AC3E}">
        <p14:creationId xmlns:p14="http://schemas.microsoft.com/office/powerpoint/2010/main" val="33569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3CD50A-A9E8-C143-8E51-98D5D70207F0}"/>
              </a:ext>
            </a:extLst>
          </p:cNvPr>
          <p:cNvSpPr>
            <a:spLocks noGrp="1"/>
          </p:cNvSpPr>
          <p:nvPr>
            <p:ph type="sldNum" sz="quarter" idx="20"/>
          </p:nvPr>
        </p:nvSpPr>
        <p:spPr/>
        <p:txBody>
          <a:bodyPr/>
          <a:lstStyle/>
          <a:p>
            <a:fld id="{930176A1-BCF0-4712-97A6-6B495F55390B}" type="slidenum">
              <a:rPr lang="en-US" smtClean="0"/>
              <a:pPr/>
              <a:t>11</a:t>
            </a:fld>
            <a:endParaRPr lang="en-US"/>
          </a:p>
        </p:txBody>
      </p:sp>
      <p:sp>
        <p:nvSpPr>
          <p:cNvPr id="7" name="Title 6">
            <a:extLst>
              <a:ext uri="{FF2B5EF4-FFF2-40B4-BE49-F238E27FC236}">
                <a16:creationId xmlns:a16="http://schemas.microsoft.com/office/drawing/2014/main" id="{B8C040A5-5B40-4F5A-8F82-EB6E526FDF27}"/>
              </a:ext>
            </a:extLst>
          </p:cNvPr>
          <p:cNvSpPr>
            <a:spLocks noGrp="1"/>
          </p:cNvSpPr>
          <p:nvPr>
            <p:ph type="title"/>
          </p:nvPr>
        </p:nvSpPr>
        <p:spPr/>
        <p:txBody>
          <a:bodyPr/>
          <a:lstStyle/>
          <a:p>
            <a:r>
              <a:rPr lang="en-US"/>
              <a:t>Reserved IP addresses</a:t>
            </a:r>
          </a:p>
        </p:txBody>
      </p:sp>
      <p:sp>
        <p:nvSpPr>
          <p:cNvPr id="30" name="TextBox 29">
            <a:extLst>
              <a:ext uri="{FF2B5EF4-FFF2-40B4-BE49-F238E27FC236}">
                <a16:creationId xmlns:a16="http://schemas.microsoft.com/office/drawing/2014/main" id="{7F54A6A5-45EB-46D0-BAC3-B9224A6F6EBA}"/>
              </a:ext>
            </a:extLst>
          </p:cNvPr>
          <p:cNvSpPr txBox="1"/>
          <p:nvPr/>
        </p:nvSpPr>
        <p:spPr>
          <a:xfrm>
            <a:off x="259812" y="1345998"/>
            <a:ext cx="11717540" cy="1200329"/>
          </a:xfrm>
          <a:prstGeom prst="rect">
            <a:avLst/>
          </a:prstGeom>
          <a:noFill/>
        </p:spPr>
        <p:txBody>
          <a:bodyPr wrap="square" rtlCol="0">
            <a:spAutoFit/>
          </a:bodyPr>
          <a:lstStyle/>
          <a:p>
            <a:r>
              <a:rPr lang="en-US" sz="2400" b="1">
                <a:latin typeface="Amazon Ember Light" panose="020B0403020204020204" pitchFamily="34" charset="0"/>
                <a:ea typeface="Amazon Ember Light" panose="020B0403020204020204" pitchFamily="34" charset="0"/>
                <a:cs typeface="Amazon Ember Light" panose="020B0403020204020204" pitchFamily="34" charset="0"/>
              </a:rPr>
              <a:t>Example</a:t>
            </a:r>
            <a:r>
              <a:rPr lang="en-US" sz="2400">
                <a:latin typeface="Amazon Ember Light" panose="020B0403020204020204" pitchFamily="34" charset="0"/>
                <a:ea typeface="Amazon Ember Light" panose="020B0403020204020204" pitchFamily="34" charset="0"/>
                <a:cs typeface="Amazon Ember Light" panose="020B0403020204020204" pitchFamily="34" charset="0"/>
              </a:rPr>
              <a:t>: A VPC with an IPv4 CIDR block of 10.0.0.0/16 has 65,536 total IP addresses.</a:t>
            </a:r>
            <a:br>
              <a:rPr lang="en-US" sz="2400">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a:latin typeface="Amazon Ember Light" panose="020B0403020204020204" pitchFamily="34" charset="0"/>
                <a:ea typeface="Amazon Ember Light" panose="020B0403020204020204" pitchFamily="34" charset="0"/>
                <a:cs typeface="Amazon Ember Light" panose="020B0403020204020204" pitchFamily="34" charset="0"/>
              </a:rPr>
              <a:t>The VPC has four equal-sized subnets. Only 251 IP addresses are available for use by each subnet.</a:t>
            </a:r>
          </a:p>
        </p:txBody>
      </p:sp>
      <p:grpSp>
        <p:nvGrpSpPr>
          <p:cNvPr id="3" name="Group 2" descr="Architecture diagram of a VPC with four equal-sized subnets.">
            <a:extLst>
              <a:ext uri="{FF2B5EF4-FFF2-40B4-BE49-F238E27FC236}">
                <a16:creationId xmlns:a16="http://schemas.microsoft.com/office/drawing/2014/main" id="{CFD50DE4-F810-4D8E-9B41-EA0516EFA0CC}"/>
              </a:ext>
            </a:extLst>
          </p:cNvPr>
          <p:cNvGrpSpPr/>
          <p:nvPr/>
        </p:nvGrpSpPr>
        <p:grpSpPr>
          <a:xfrm>
            <a:off x="467932" y="2852730"/>
            <a:ext cx="5980994" cy="3381883"/>
            <a:chOff x="467932" y="2852730"/>
            <a:chExt cx="4644394" cy="3381883"/>
          </a:xfrm>
        </p:grpSpPr>
        <p:grpSp>
          <p:nvGrpSpPr>
            <p:cNvPr id="34" name="Group 33">
              <a:extLst>
                <a:ext uri="{FF2B5EF4-FFF2-40B4-BE49-F238E27FC236}">
                  <a16:creationId xmlns:a16="http://schemas.microsoft.com/office/drawing/2014/main" id="{1315EF31-D321-420F-BF04-47B72D461CE4}"/>
                </a:ext>
              </a:extLst>
            </p:cNvPr>
            <p:cNvGrpSpPr/>
            <p:nvPr/>
          </p:nvGrpSpPr>
          <p:grpSpPr>
            <a:xfrm>
              <a:off x="467932" y="2852730"/>
              <a:ext cx="4644394" cy="3381883"/>
              <a:chOff x="467932" y="2603278"/>
              <a:chExt cx="4644394" cy="3381883"/>
            </a:xfrm>
          </p:grpSpPr>
          <p:grpSp>
            <p:nvGrpSpPr>
              <p:cNvPr id="28" name="Group 27">
                <a:extLst>
                  <a:ext uri="{FF2B5EF4-FFF2-40B4-BE49-F238E27FC236}">
                    <a16:creationId xmlns:a16="http://schemas.microsoft.com/office/drawing/2014/main" id="{0A4929FD-12BB-4D3C-9215-F8623F79853B}"/>
                  </a:ext>
                </a:extLst>
              </p:cNvPr>
              <p:cNvGrpSpPr/>
              <p:nvPr/>
            </p:nvGrpSpPr>
            <p:grpSpPr>
              <a:xfrm>
                <a:off x="467932" y="3159746"/>
                <a:ext cx="4577481" cy="2429264"/>
                <a:chOff x="-61597" y="3394364"/>
                <a:chExt cx="4577481" cy="2429264"/>
              </a:xfrm>
            </p:grpSpPr>
            <p:grpSp>
              <p:nvGrpSpPr>
                <p:cNvPr id="18" name="Group 17">
                  <a:extLst>
                    <a:ext uri="{FF2B5EF4-FFF2-40B4-BE49-F238E27FC236}">
                      <a16:creationId xmlns:a16="http://schemas.microsoft.com/office/drawing/2014/main" id="{066F8E97-E7A2-41D4-81E1-63F46499A522}"/>
                    </a:ext>
                  </a:extLst>
                </p:cNvPr>
                <p:cNvGrpSpPr/>
                <p:nvPr/>
              </p:nvGrpSpPr>
              <p:grpSpPr>
                <a:xfrm>
                  <a:off x="-61597" y="3394364"/>
                  <a:ext cx="2215503" cy="1145359"/>
                  <a:chOff x="-61597" y="3394364"/>
                  <a:chExt cx="2215503" cy="1145359"/>
                </a:xfrm>
              </p:grpSpPr>
              <p:sp>
                <p:nvSpPr>
                  <p:cNvPr id="10" name="Rectangle 9">
                    <a:extLst>
                      <a:ext uri="{FF2B5EF4-FFF2-40B4-BE49-F238E27FC236}">
                        <a16:creationId xmlns:a16="http://schemas.microsoft.com/office/drawing/2014/main" id="{2A5195AB-2752-4DE4-8FEB-B45164027D93}"/>
                      </a:ext>
                    </a:extLst>
                  </p:cNvPr>
                  <p:cNvSpPr/>
                  <p:nvPr/>
                </p:nvSpPr>
                <p:spPr>
                  <a:xfrm>
                    <a:off x="-61597" y="3396723"/>
                    <a:ext cx="2215503"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1D8900"/>
                        </a:solidFill>
                        <a:effectLst/>
                        <a:uLnTx/>
                        <a:uFillTx/>
                        <a:ea typeface="+mn-ea"/>
                        <a:cs typeface="+mn-cs"/>
                      </a:rPr>
                      <a:t>        </a:t>
                    </a:r>
                    <a:r>
                      <a:rPr kumimoji="0" lang="en-US" sz="1600" b="0" i="0" u="none" strike="noStrike" kern="0" cap="none" spc="0" normalizeH="0" baseline="0" noProof="0">
                        <a:ln>
                          <a:noFill/>
                        </a:ln>
                        <a:solidFill>
                          <a:srgbClr val="1D8900"/>
                        </a:solidFill>
                        <a:effectLst/>
                        <a:uLnTx/>
                        <a:uFillTx/>
                        <a:ea typeface="+mn-ea"/>
                        <a:cs typeface="+mn-cs"/>
                      </a:rPr>
                      <a:t>Subnet 1 (10.0.0.0/24)</a:t>
                    </a:r>
                  </a:p>
                </p:txBody>
              </p:sp>
              <p:pic>
                <p:nvPicPr>
                  <p:cNvPr id="11" name="Graphic 10">
                    <a:extLst>
                      <a:ext uri="{FF2B5EF4-FFF2-40B4-BE49-F238E27FC236}">
                        <a16:creationId xmlns:a16="http://schemas.microsoft.com/office/drawing/2014/main" id="{AD246BFB-53C8-4AB4-AD35-4C72A3BB754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036" y="3394364"/>
                    <a:ext cx="457200" cy="457200"/>
                  </a:xfrm>
                  <a:prstGeom prst="rect">
                    <a:avLst/>
                  </a:prstGeom>
                </p:spPr>
              </p:pic>
            </p:grpSp>
            <p:grpSp>
              <p:nvGrpSpPr>
                <p:cNvPr id="19" name="Group 18">
                  <a:extLst>
                    <a:ext uri="{FF2B5EF4-FFF2-40B4-BE49-F238E27FC236}">
                      <a16:creationId xmlns:a16="http://schemas.microsoft.com/office/drawing/2014/main" id="{A61FC9FC-9C26-467D-B557-5514C0256212}"/>
                    </a:ext>
                  </a:extLst>
                </p:cNvPr>
                <p:cNvGrpSpPr/>
                <p:nvPr/>
              </p:nvGrpSpPr>
              <p:grpSpPr>
                <a:xfrm>
                  <a:off x="-48036" y="4678269"/>
                  <a:ext cx="2232436" cy="1145359"/>
                  <a:chOff x="-48036" y="3394364"/>
                  <a:chExt cx="2232436" cy="1145359"/>
                </a:xfrm>
              </p:grpSpPr>
              <p:sp>
                <p:nvSpPr>
                  <p:cNvPr id="20" name="Rectangle 19">
                    <a:extLst>
                      <a:ext uri="{FF2B5EF4-FFF2-40B4-BE49-F238E27FC236}">
                        <a16:creationId xmlns:a16="http://schemas.microsoft.com/office/drawing/2014/main" id="{804F3551-80F5-48A2-9BF3-7C17469BEC3F}"/>
                      </a:ext>
                    </a:extLst>
                  </p:cNvPr>
                  <p:cNvSpPr/>
                  <p:nvPr/>
                </p:nvSpPr>
                <p:spPr>
                  <a:xfrm>
                    <a:off x="-48036" y="3396723"/>
                    <a:ext cx="2232436"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1D8900"/>
                        </a:solidFill>
                        <a:effectLst/>
                        <a:uLnTx/>
                        <a:uFillTx/>
                        <a:ea typeface="+mn-ea"/>
                        <a:cs typeface="+mn-cs"/>
                      </a:rPr>
                      <a:t>        </a:t>
                    </a:r>
                    <a:r>
                      <a:rPr kumimoji="0" lang="en-US" sz="1600" b="0" i="0" u="none" strike="noStrike" kern="0" cap="none" spc="0" normalizeH="0" baseline="0" noProof="0">
                        <a:ln>
                          <a:noFill/>
                        </a:ln>
                        <a:solidFill>
                          <a:srgbClr val="1D8900"/>
                        </a:solidFill>
                        <a:effectLst/>
                        <a:uLnTx/>
                        <a:uFillTx/>
                        <a:ea typeface="+mn-ea"/>
                        <a:cs typeface="+mn-cs"/>
                      </a:rPr>
                      <a:t>Subnet 4 (10.0.1.0/24)</a:t>
                    </a:r>
                  </a:p>
                </p:txBody>
              </p:sp>
              <p:pic>
                <p:nvPicPr>
                  <p:cNvPr id="21" name="Graphic 20">
                    <a:extLst>
                      <a:ext uri="{FF2B5EF4-FFF2-40B4-BE49-F238E27FC236}">
                        <a16:creationId xmlns:a16="http://schemas.microsoft.com/office/drawing/2014/main" id="{33C9663C-341E-495A-9CF8-7A28A02A402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350" y="3394364"/>
                    <a:ext cx="457200" cy="457200"/>
                  </a:xfrm>
                  <a:prstGeom prst="rect">
                    <a:avLst/>
                  </a:prstGeom>
                </p:spPr>
              </p:pic>
            </p:grpSp>
            <p:grpSp>
              <p:nvGrpSpPr>
                <p:cNvPr id="22" name="Group 21">
                  <a:extLst>
                    <a:ext uri="{FF2B5EF4-FFF2-40B4-BE49-F238E27FC236}">
                      <a16:creationId xmlns:a16="http://schemas.microsoft.com/office/drawing/2014/main" id="{A53AFFE5-F463-40C6-8781-A63AF84FFDE8}"/>
                    </a:ext>
                  </a:extLst>
                </p:cNvPr>
                <p:cNvGrpSpPr/>
                <p:nvPr/>
              </p:nvGrpSpPr>
              <p:grpSpPr>
                <a:xfrm>
                  <a:off x="2336800" y="3394364"/>
                  <a:ext cx="2179084" cy="1145359"/>
                  <a:chOff x="419100" y="3394364"/>
                  <a:chExt cx="2179084" cy="1145359"/>
                </a:xfrm>
              </p:grpSpPr>
              <p:sp>
                <p:nvSpPr>
                  <p:cNvPr id="23" name="Rectangle 22">
                    <a:extLst>
                      <a:ext uri="{FF2B5EF4-FFF2-40B4-BE49-F238E27FC236}">
                        <a16:creationId xmlns:a16="http://schemas.microsoft.com/office/drawing/2014/main" id="{31E2B787-FA35-466A-8483-3038641004AF}"/>
                      </a:ext>
                    </a:extLst>
                  </p:cNvPr>
                  <p:cNvSpPr/>
                  <p:nvPr/>
                </p:nvSpPr>
                <p:spPr>
                  <a:xfrm>
                    <a:off x="442195" y="3396723"/>
                    <a:ext cx="2155989"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1D8900"/>
                        </a:solidFill>
                        <a:effectLst/>
                        <a:uLnTx/>
                        <a:uFillTx/>
                      </a:rPr>
                      <a:t>    </a:t>
                    </a:r>
                    <a:r>
                      <a:rPr lang="en-US" sz="1200" kern="0">
                        <a:solidFill>
                          <a:srgbClr val="1D8900"/>
                        </a:solidFill>
                      </a:rPr>
                      <a:t>  </a:t>
                    </a:r>
                    <a:r>
                      <a:rPr kumimoji="0" lang="en-US" sz="1600" b="0" i="0" u="none" strike="noStrike" kern="0" cap="none" spc="0" normalizeH="0" baseline="0" noProof="0">
                        <a:ln>
                          <a:noFill/>
                        </a:ln>
                        <a:solidFill>
                          <a:srgbClr val="1D8900"/>
                        </a:solidFill>
                        <a:effectLst/>
                        <a:uLnTx/>
                        <a:uFillTx/>
                      </a:rPr>
                      <a:t>Subnet 2 (10.0.2.0/24)</a:t>
                    </a:r>
                  </a:p>
                </p:txBody>
              </p:sp>
              <p:pic>
                <p:nvPicPr>
                  <p:cNvPr id="24" name="Graphic 23">
                    <a:extLst>
                      <a:ext uri="{FF2B5EF4-FFF2-40B4-BE49-F238E27FC236}">
                        <a16:creationId xmlns:a16="http://schemas.microsoft.com/office/drawing/2014/main" id="{D6BF39A1-F4A1-4543-B8E1-E688D04AE03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100" y="3394364"/>
                    <a:ext cx="457200" cy="457200"/>
                  </a:xfrm>
                  <a:prstGeom prst="rect">
                    <a:avLst/>
                  </a:prstGeom>
                </p:spPr>
              </p:pic>
            </p:grpSp>
            <p:grpSp>
              <p:nvGrpSpPr>
                <p:cNvPr id="25" name="Group 24">
                  <a:extLst>
                    <a:ext uri="{FF2B5EF4-FFF2-40B4-BE49-F238E27FC236}">
                      <a16:creationId xmlns:a16="http://schemas.microsoft.com/office/drawing/2014/main" id="{FBB88604-3187-41AB-A9B1-DB738496C08F}"/>
                    </a:ext>
                  </a:extLst>
                </p:cNvPr>
                <p:cNvGrpSpPr/>
                <p:nvPr/>
              </p:nvGrpSpPr>
              <p:grpSpPr>
                <a:xfrm>
                  <a:off x="2336800" y="4678269"/>
                  <a:ext cx="2179083" cy="1145359"/>
                  <a:chOff x="419100" y="3394364"/>
                  <a:chExt cx="2179083" cy="1145359"/>
                </a:xfrm>
              </p:grpSpPr>
              <p:sp>
                <p:nvSpPr>
                  <p:cNvPr id="26" name="Rectangle 25">
                    <a:extLst>
                      <a:ext uri="{FF2B5EF4-FFF2-40B4-BE49-F238E27FC236}">
                        <a16:creationId xmlns:a16="http://schemas.microsoft.com/office/drawing/2014/main" id="{10854074-32C7-46D2-84C6-88C4AE6690BC}"/>
                      </a:ext>
                    </a:extLst>
                  </p:cNvPr>
                  <p:cNvSpPr/>
                  <p:nvPr/>
                </p:nvSpPr>
                <p:spPr>
                  <a:xfrm>
                    <a:off x="442194" y="3396723"/>
                    <a:ext cx="2155989"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1D8900"/>
                        </a:solidFill>
                        <a:effectLst/>
                        <a:uLnTx/>
                        <a:uFillTx/>
                        <a:ea typeface="+mn-ea"/>
                        <a:cs typeface="+mn-cs"/>
                      </a:rPr>
                      <a:t>      </a:t>
                    </a:r>
                    <a:r>
                      <a:rPr kumimoji="0" lang="en-US" sz="1600" b="0" i="0" u="none" strike="noStrike" kern="0" cap="none" spc="0" normalizeH="0" baseline="0" noProof="0">
                        <a:ln>
                          <a:noFill/>
                        </a:ln>
                        <a:solidFill>
                          <a:srgbClr val="1D8900"/>
                        </a:solidFill>
                        <a:effectLst/>
                        <a:uLnTx/>
                        <a:uFillTx/>
                        <a:ea typeface="+mn-ea"/>
                        <a:cs typeface="+mn-cs"/>
                      </a:rPr>
                      <a:t>Subnet 3 (10.0.3.0/24)</a:t>
                    </a:r>
                  </a:p>
                </p:txBody>
              </p:sp>
              <p:pic>
                <p:nvPicPr>
                  <p:cNvPr id="27" name="Graphic 26">
                    <a:extLst>
                      <a:ext uri="{FF2B5EF4-FFF2-40B4-BE49-F238E27FC236}">
                        <a16:creationId xmlns:a16="http://schemas.microsoft.com/office/drawing/2014/main" id="{3B8BCF13-CAD0-4915-B71F-6A6A927B375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100" y="3394364"/>
                    <a:ext cx="457200" cy="457200"/>
                  </a:xfrm>
                  <a:prstGeom prst="rect">
                    <a:avLst/>
                  </a:prstGeom>
                </p:spPr>
              </p:pic>
            </p:grpSp>
          </p:grpSp>
          <p:grpSp>
            <p:nvGrpSpPr>
              <p:cNvPr id="33" name="Group 32">
                <a:extLst>
                  <a:ext uri="{FF2B5EF4-FFF2-40B4-BE49-F238E27FC236}">
                    <a16:creationId xmlns:a16="http://schemas.microsoft.com/office/drawing/2014/main" id="{0B30FC63-C62B-4E58-8A51-D5585777686A}"/>
                  </a:ext>
                </a:extLst>
              </p:cNvPr>
              <p:cNvGrpSpPr/>
              <p:nvPr/>
            </p:nvGrpSpPr>
            <p:grpSpPr>
              <a:xfrm>
                <a:off x="467933" y="2603278"/>
                <a:ext cx="4644393" cy="3381883"/>
                <a:chOff x="467933" y="2603278"/>
                <a:chExt cx="4644393" cy="3381883"/>
              </a:xfrm>
            </p:grpSpPr>
            <p:sp>
              <p:nvSpPr>
                <p:cNvPr id="31" name="Rectangle 30">
                  <a:extLst>
                    <a:ext uri="{FF2B5EF4-FFF2-40B4-BE49-F238E27FC236}">
                      <a16:creationId xmlns:a16="http://schemas.microsoft.com/office/drawing/2014/main" id="{BD0C4DE9-CEC1-4E38-9BFD-2F05B5E0697A}"/>
                    </a:ext>
                  </a:extLst>
                </p:cNvPr>
                <p:cNvSpPr/>
                <p:nvPr/>
              </p:nvSpPr>
              <p:spPr>
                <a:xfrm>
                  <a:off x="467933" y="2603278"/>
                  <a:ext cx="4644393" cy="3381883"/>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0"/>
                      <a:solidFill>
                        <a:srgbClr val="1D8900"/>
                      </a:solidFill>
                      <a:effectLst/>
                      <a:uLnTx/>
                      <a:uFillTx/>
                      <a:ea typeface="+mn-ea"/>
                      <a:cs typeface="+mn-cs"/>
                    </a:rPr>
                    <a:t>     VPC: 10.0.0.0/16</a:t>
                  </a:r>
                  <a:endParaRPr kumimoji="0" lang="en-US" sz="1200" b="0" i="0" u="none" strike="noStrike" kern="0" cap="none" spc="0" normalizeH="0" baseline="0" noProof="0">
                    <a:ln w="0"/>
                    <a:solidFill>
                      <a:srgbClr val="1D8900"/>
                    </a:solidFill>
                    <a:effectLst/>
                    <a:uLnTx/>
                    <a:uFillTx/>
                    <a:ea typeface="+mn-ea"/>
                    <a:cs typeface="+mn-cs"/>
                  </a:endParaRPr>
                </a:p>
              </p:txBody>
            </p:sp>
            <p:pic>
              <p:nvPicPr>
                <p:cNvPr id="32" name="Graphic 31">
                  <a:extLst>
                    <a:ext uri="{FF2B5EF4-FFF2-40B4-BE49-F238E27FC236}">
                      <a16:creationId xmlns:a16="http://schemas.microsoft.com/office/drawing/2014/main" id="{BDA38B5A-ADE4-410A-9F38-3F4F90C31BB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7934" y="2603279"/>
                  <a:ext cx="457200" cy="457200"/>
                </a:xfrm>
                <a:prstGeom prst="rect">
                  <a:avLst/>
                </a:prstGeom>
              </p:spPr>
            </p:pic>
          </p:grpSp>
        </p:grpSp>
        <p:sp>
          <p:nvSpPr>
            <p:cNvPr id="35" name="TextBox 34">
              <a:extLst>
                <a:ext uri="{FF2B5EF4-FFF2-40B4-BE49-F238E27FC236}">
                  <a16:creationId xmlns:a16="http://schemas.microsoft.com/office/drawing/2014/main" id="{46B670D3-AB61-44FC-A0FF-7AB6C7E071BE}"/>
                </a:ext>
              </a:extLst>
            </p:cNvPr>
            <p:cNvSpPr txBox="1"/>
            <p:nvPr/>
          </p:nvSpPr>
          <p:spPr>
            <a:xfrm>
              <a:off x="979122" y="3957923"/>
              <a:ext cx="1323442" cy="338554"/>
            </a:xfrm>
            <a:prstGeom prst="rect">
              <a:avLst/>
            </a:prstGeom>
            <a:noFill/>
          </p:spPr>
          <p:txBody>
            <a:bodyPr wrap="none" rtlCol="0">
              <a:spAutoFit/>
            </a:bodyPr>
            <a:lstStyle/>
            <a:p>
              <a:r>
                <a:rPr lang="en-US" sz="1600">
                  <a:ea typeface="Amazon Ember Light" panose="020B0403020204020204" pitchFamily="34" charset="0"/>
                  <a:cs typeface="Amazon Ember Light" panose="020B0403020204020204" pitchFamily="34" charset="0"/>
                </a:rPr>
                <a:t>251 IP addresses</a:t>
              </a:r>
            </a:p>
          </p:txBody>
        </p:sp>
        <p:sp>
          <p:nvSpPr>
            <p:cNvPr id="36" name="TextBox 35">
              <a:extLst>
                <a:ext uri="{FF2B5EF4-FFF2-40B4-BE49-F238E27FC236}">
                  <a16:creationId xmlns:a16="http://schemas.microsoft.com/office/drawing/2014/main" id="{6CD49A6A-A6F3-4865-9C00-A0A1BEE2CB3D}"/>
                </a:ext>
              </a:extLst>
            </p:cNvPr>
            <p:cNvSpPr txBox="1"/>
            <p:nvPr/>
          </p:nvSpPr>
          <p:spPr>
            <a:xfrm>
              <a:off x="979122" y="5270536"/>
              <a:ext cx="1323442" cy="338554"/>
            </a:xfrm>
            <a:prstGeom prst="rect">
              <a:avLst/>
            </a:prstGeom>
            <a:noFill/>
          </p:spPr>
          <p:txBody>
            <a:bodyPr wrap="none" rtlCol="0">
              <a:spAutoFit/>
            </a:bodyPr>
            <a:lstStyle/>
            <a:p>
              <a:r>
                <a:rPr lang="en-US" sz="1600">
                  <a:ea typeface="Amazon Ember Light" panose="020B0403020204020204" pitchFamily="34" charset="0"/>
                  <a:cs typeface="Amazon Ember Light" panose="020B0403020204020204" pitchFamily="34" charset="0"/>
                </a:rPr>
                <a:t>251 IP addresses</a:t>
              </a:r>
            </a:p>
          </p:txBody>
        </p:sp>
        <p:sp>
          <p:nvSpPr>
            <p:cNvPr id="37" name="TextBox 36">
              <a:extLst>
                <a:ext uri="{FF2B5EF4-FFF2-40B4-BE49-F238E27FC236}">
                  <a16:creationId xmlns:a16="http://schemas.microsoft.com/office/drawing/2014/main" id="{E215BEED-509F-4EDB-97E9-FC829EA31B26}"/>
                </a:ext>
              </a:extLst>
            </p:cNvPr>
            <p:cNvSpPr txBox="1"/>
            <p:nvPr/>
          </p:nvSpPr>
          <p:spPr>
            <a:xfrm>
              <a:off x="3169708" y="3981986"/>
              <a:ext cx="1323442" cy="338554"/>
            </a:xfrm>
            <a:prstGeom prst="rect">
              <a:avLst/>
            </a:prstGeom>
            <a:noFill/>
          </p:spPr>
          <p:txBody>
            <a:bodyPr wrap="none" rtlCol="0">
              <a:spAutoFit/>
            </a:bodyPr>
            <a:lstStyle/>
            <a:p>
              <a:r>
                <a:rPr lang="en-US" sz="1600">
                  <a:ea typeface="Amazon Ember Light" panose="020B0403020204020204" pitchFamily="34" charset="0"/>
                  <a:cs typeface="Amazon Ember Light" panose="020B0403020204020204" pitchFamily="34" charset="0"/>
                </a:rPr>
                <a:t>251 IP addresses</a:t>
              </a:r>
            </a:p>
          </p:txBody>
        </p:sp>
        <p:sp>
          <p:nvSpPr>
            <p:cNvPr id="38" name="TextBox 37">
              <a:extLst>
                <a:ext uri="{FF2B5EF4-FFF2-40B4-BE49-F238E27FC236}">
                  <a16:creationId xmlns:a16="http://schemas.microsoft.com/office/drawing/2014/main" id="{8BF43741-C1ED-4202-8FE4-CCCF681C5267}"/>
                </a:ext>
              </a:extLst>
            </p:cNvPr>
            <p:cNvSpPr txBox="1"/>
            <p:nvPr/>
          </p:nvSpPr>
          <p:spPr>
            <a:xfrm>
              <a:off x="3207077" y="5246473"/>
              <a:ext cx="1323442" cy="338554"/>
            </a:xfrm>
            <a:prstGeom prst="rect">
              <a:avLst/>
            </a:prstGeom>
            <a:noFill/>
          </p:spPr>
          <p:txBody>
            <a:bodyPr wrap="none" rtlCol="0">
              <a:spAutoFit/>
            </a:bodyPr>
            <a:lstStyle/>
            <a:p>
              <a:r>
                <a:rPr lang="en-US" sz="1600">
                  <a:ea typeface="Amazon Ember Light" panose="020B0403020204020204" pitchFamily="34" charset="0"/>
                  <a:cs typeface="Amazon Ember Light" panose="020B0403020204020204" pitchFamily="34" charset="0"/>
                </a:rPr>
                <a:t>251 IP addresses</a:t>
              </a:r>
            </a:p>
          </p:txBody>
        </p:sp>
      </p:grpSp>
      <p:graphicFrame>
        <p:nvGraphicFramePr>
          <p:cNvPr id="39" name="Table Placeholder 3">
            <a:extLst>
              <a:ext uri="{FF2B5EF4-FFF2-40B4-BE49-F238E27FC236}">
                <a16:creationId xmlns:a16="http://schemas.microsoft.com/office/drawing/2014/main" id="{C5BF2946-AEB8-4B04-A50D-74B1FB17B23B}"/>
              </a:ext>
            </a:extLst>
          </p:cNvPr>
          <p:cNvGraphicFramePr>
            <a:graphicFrameLocks/>
          </p:cNvGraphicFramePr>
          <p:nvPr/>
        </p:nvGraphicFramePr>
        <p:xfrm>
          <a:off x="6857998" y="2413239"/>
          <a:ext cx="4930328" cy="3945117"/>
        </p:xfrm>
        <a:graphic>
          <a:graphicData uri="http://schemas.openxmlformats.org/drawingml/2006/table">
            <a:tbl>
              <a:tblPr firstRow="1" bandRow="1"/>
              <a:tblGrid>
                <a:gridCol w="2465164">
                  <a:extLst>
                    <a:ext uri="{9D8B030D-6E8A-4147-A177-3AD203B41FA5}">
                      <a16:colId xmlns:a16="http://schemas.microsoft.com/office/drawing/2014/main" val="20000"/>
                    </a:ext>
                  </a:extLst>
                </a:gridCol>
                <a:gridCol w="2465164">
                  <a:extLst>
                    <a:ext uri="{9D8B030D-6E8A-4147-A177-3AD203B41FA5}">
                      <a16:colId xmlns:a16="http://schemas.microsoft.com/office/drawing/2014/main" val="20001"/>
                    </a:ext>
                  </a:extLst>
                </a:gridCol>
              </a:tblGrid>
              <a:tr h="651809">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1800" b="1" i="0">
                          <a:solidFill>
                            <a:schemeClr val="tx1"/>
                          </a:solidFill>
                          <a:latin typeface="+mn-lt"/>
                          <a:ea typeface="Amazon Ember Light" panose="020B0403020204020204" pitchFamily="34" charset="0"/>
                          <a:cs typeface="Amazon Ember Light" panose="020B0403020204020204" pitchFamily="34" charset="0"/>
                        </a:rPr>
                        <a:t>IP Addresses for CIDR block 10.0.0.0/24</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1800" b="1" i="0">
                          <a:solidFill>
                            <a:schemeClr val="tx1"/>
                          </a:solidFill>
                          <a:latin typeface="+mn-lt"/>
                          <a:ea typeface="Amazon Ember Light" panose="020B0403020204020204" pitchFamily="34" charset="0"/>
                          <a:cs typeface="Amazon Ember Light" panose="020B0403020204020204" pitchFamily="34" charset="0"/>
                        </a:rPr>
                        <a:t>Reserved for</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extLst>
                  <a:ext uri="{0D108BD9-81ED-4DB2-BD59-A6C34878D82A}">
                    <a16:rowId xmlns:a16="http://schemas.microsoft.com/office/drawing/2014/main" val="10000"/>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b="0" i="0" dirty="0">
                          <a:solidFill>
                            <a:srgbClr val="232F3E"/>
                          </a:solidFill>
                          <a:latin typeface="+mn-lt"/>
                          <a:ea typeface="Amazon Ember Light" panose="020B0403020204020204" pitchFamily="34" charset="0"/>
                          <a:cs typeface="Amazon Ember Light" panose="020B0403020204020204" pitchFamily="34" charset="0"/>
                        </a:rPr>
                        <a:t>10.0.0.0</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b="0" i="0" dirty="0">
                          <a:solidFill>
                            <a:srgbClr val="232F3E"/>
                          </a:solidFill>
                          <a:latin typeface="+mn-lt"/>
                          <a:ea typeface="Amazon Ember Light" panose="020B0403020204020204" pitchFamily="34" charset="0"/>
                          <a:cs typeface="Amazon Ember Light" panose="020B0403020204020204" pitchFamily="34" charset="0"/>
                        </a:rPr>
                        <a:t>Network address</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n-lt"/>
                          <a:ea typeface="Amazon Ember Light" panose="020B0403020204020204" pitchFamily="34" charset="0"/>
                          <a:cs typeface="Amazon Ember Light" panose="020B0403020204020204" pitchFamily="34" charset="0"/>
                        </a:rPr>
                        <a:t>10.0.0.1</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n-lt"/>
                          <a:ea typeface="Amazon Ember Light" panose="020B0403020204020204" pitchFamily="34" charset="0"/>
                          <a:cs typeface="Amazon Ember Light" panose="020B0403020204020204" pitchFamily="34" charset="0"/>
                        </a:rPr>
                        <a:t>Internal communication</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n-lt"/>
                          <a:ea typeface="Amazon Ember Light" panose="020B0403020204020204" pitchFamily="34" charset="0"/>
                          <a:cs typeface="Amazon Ember Light" panose="020B0403020204020204" pitchFamily="34" charset="0"/>
                        </a:rPr>
                        <a:t>10.0.0.2</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n-lt"/>
                          <a:ea typeface="Amazon Ember Light" panose="020B0403020204020204" pitchFamily="34" charset="0"/>
                          <a:cs typeface="Amazon Ember Light" panose="020B0403020204020204" pitchFamily="34" charset="0"/>
                        </a:rPr>
                        <a:t>Domain</a:t>
                      </a:r>
                      <a:r>
                        <a:rPr lang="en-US" sz="1600" b="0" i="0" baseline="0">
                          <a:solidFill>
                            <a:srgbClr val="232F3E"/>
                          </a:solidFill>
                          <a:latin typeface="+mn-lt"/>
                          <a:ea typeface="Amazon Ember Light" panose="020B0403020204020204" pitchFamily="34" charset="0"/>
                          <a:cs typeface="Amazon Ember Light" panose="020B0403020204020204" pitchFamily="34" charset="0"/>
                        </a:rPr>
                        <a:t> Name System (</a:t>
                      </a:r>
                      <a:r>
                        <a:rPr lang="en-US" sz="1600" b="0" i="0">
                          <a:solidFill>
                            <a:srgbClr val="232F3E"/>
                          </a:solidFill>
                          <a:latin typeface="+mn-lt"/>
                          <a:ea typeface="Amazon Ember Light" panose="020B0403020204020204" pitchFamily="34" charset="0"/>
                          <a:cs typeface="Amazon Ember Light" panose="020B0403020204020204" pitchFamily="34" charset="0"/>
                        </a:rPr>
                        <a:t>DNS) resolution</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3"/>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n-lt"/>
                          <a:ea typeface="Amazon Ember Light" panose="020B0403020204020204" pitchFamily="34" charset="0"/>
                          <a:cs typeface="Amazon Ember Light" panose="020B0403020204020204" pitchFamily="34" charset="0"/>
                        </a:rPr>
                        <a:t>10.0.0.3</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n-lt"/>
                          <a:ea typeface="Amazon Ember Light" panose="020B0403020204020204" pitchFamily="34" charset="0"/>
                          <a:cs typeface="Amazon Ember Light" panose="020B0403020204020204" pitchFamily="34" charset="0"/>
                        </a:rPr>
                        <a:t>Future use</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65180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n-lt"/>
                          <a:ea typeface="Amazon Ember Light" panose="020B0403020204020204" pitchFamily="34" charset="0"/>
                          <a:cs typeface="Amazon Ember Light" panose="020B0403020204020204" pitchFamily="34" charset="0"/>
                        </a:rPr>
                        <a:t>10.0.0.255</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F2F2"/>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n-lt"/>
                          <a:ea typeface="Amazon Ember Light" panose="020B0403020204020204" pitchFamily="34" charset="0"/>
                          <a:cs typeface="Amazon Ember Light" panose="020B0403020204020204" pitchFamily="34" charset="0"/>
                        </a:rPr>
                        <a:t>Network broadcast address</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113478091"/>
                  </a:ext>
                </a:extLst>
              </a:tr>
            </a:tbl>
          </a:graphicData>
        </a:graphic>
      </p:graphicFrame>
    </p:spTree>
    <p:custDataLst>
      <p:tags r:id="rId1"/>
    </p:custDataLst>
    <p:extLst>
      <p:ext uri="{BB962C8B-B14F-4D97-AF65-F5344CB8AC3E}">
        <p14:creationId xmlns:p14="http://schemas.microsoft.com/office/powerpoint/2010/main" val="3386929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CE9B63-D12C-45C8-B395-3E17DE8915BE}"/>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12</a:t>
            </a:fld>
            <a:endParaRPr lang="en-US"/>
          </a:p>
        </p:txBody>
      </p:sp>
      <p:sp>
        <p:nvSpPr>
          <p:cNvPr id="6" name="Title 5">
            <a:extLst>
              <a:ext uri="{FF2B5EF4-FFF2-40B4-BE49-F238E27FC236}">
                <a16:creationId xmlns:a16="http://schemas.microsoft.com/office/drawing/2014/main" id="{F88A2D17-6AF2-4483-9B1C-01A83F42ED94}"/>
              </a:ext>
            </a:extLst>
          </p:cNvPr>
          <p:cNvSpPr>
            <a:spLocks noGrp="1"/>
          </p:cNvSpPr>
          <p:nvPr>
            <p:ph type="title"/>
          </p:nvPr>
        </p:nvSpPr>
        <p:spPr/>
        <p:txBody>
          <a:bodyPr/>
          <a:lstStyle/>
          <a:p>
            <a:r>
              <a:rPr lang="en-US"/>
              <a:t>Public IP address types</a:t>
            </a:r>
          </a:p>
        </p:txBody>
      </p:sp>
      <p:sp>
        <p:nvSpPr>
          <p:cNvPr id="7" name="Content Placeholder 6">
            <a:extLst>
              <a:ext uri="{FF2B5EF4-FFF2-40B4-BE49-F238E27FC236}">
                <a16:creationId xmlns:a16="http://schemas.microsoft.com/office/drawing/2014/main" id="{C7DFC304-A6A8-4FAF-9B95-B29B1F345B75}"/>
              </a:ext>
            </a:extLst>
          </p:cNvPr>
          <p:cNvSpPr>
            <a:spLocks noGrp="1"/>
          </p:cNvSpPr>
          <p:nvPr>
            <p:ph sz="quarter" idx="21"/>
          </p:nvPr>
        </p:nvSpPr>
        <p:spPr>
          <a:xfrm>
            <a:off x="365760" y="1143000"/>
            <a:ext cx="5641848" cy="4645152"/>
          </a:xfrm>
        </p:spPr>
        <p:txBody>
          <a:bodyPr/>
          <a:lstStyle/>
          <a:p>
            <a:pPr marL="0" indent="0">
              <a:buNone/>
            </a:pPr>
            <a:r>
              <a:rPr lang="en-US">
                <a:solidFill>
                  <a:schemeClr val="accent6"/>
                </a:solidFill>
                <a:latin typeface="+mn-lt"/>
              </a:rPr>
              <a:t>Public IPv4 address</a:t>
            </a:r>
          </a:p>
          <a:p>
            <a:r>
              <a:rPr lang="en-US"/>
              <a:t>Manually assigned through an Elastic IP address</a:t>
            </a:r>
          </a:p>
          <a:p>
            <a:r>
              <a:rPr lang="en-US"/>
              <a:t>Automatically assigned through the auto-assign public IP address settings at the subnet level</a:t>
            </a:r>
          </a:p>
        </p:txBody>
      </p:sp>
      <p:sp>
        <p:nvSpPr>
          <p:cNvPr id="8" name="Content Placeholder 7">
            <a:extLst>
              <a:ext uri="{FF2B5EF4-FFF2-40B4-BE49-F238E27FC236}">
                <a16:creationId xmlns:a16="http://schemas.microsoft.com/office/drawing/2014/main" id="{3DB1EAC3-9D6A-490E-BB59-FAE6347AE702}"/>
              </a:ext>
            </a:extLst>
          </p:cNvPr>
          <p:cNvSpPr>
            <a:spLocks noGrp="1"/>
          </p:cNvSpPr>
          <p:nvPr>
            <p:ph idx="4294967295"/>
          </p:nvPr>
        </p:nvSpPr>
        <p:spPr>
          <a:xfrm>
            <a:off x="6245352" y="1143000"/>
            <a:ext cx="5503862" cy="4649788"/>
          </a:xfrm>
        </p:spPr>
        <p:txBody>
          <a:bodyPr/>
          <a:lstStyle/>
          <a:p>
            <a:pPr marL="0" indent="0">
              <a:buNone/>
            </a:pPr>
            <a:r>
              <a:rPr lang="en-US">
                <a:solidFill>
                  <a:schemeClr val="accent6"/>
                </a:solidFill>
              </a:rPr>
              <a:t>Elastic IP address</a:t>
            </a:r>
          </a:p>
          <a:p>
            <a:r>
              <a:rPr lang="en-US"/>
              <a:t>Associated with an AWS account</a:t>
            </a:r>
          </a:p>
          <a:p>
            <a:r>
              <a:rPr lang="en-US"/>
              <a:t>Can be allocated and remapped anytime</a:t>
            </a:r>
          </a:p>
          <a:p>
            <a:r>
              <a:rPr lang="en-US"/>
              <a:t>Additional costs might apply</a:t>
            </a:r>
          </a:p>
        </p:txBody>
      </p:sp>
    </p:spTree>
    <p:custDataLst>
      <p:tags r:id="rId1"/>
    </p:custDataLst>
    <p:extLst>
      <p:ext uri="{BB962C8B-B14F-4D97-AF65-F5344CB8AC3E}">
        <p14:creationId xmlns:p14="http://schemas.microsoft.com/office/powerpoint/2010/main" val="3617195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F32A71F-87F1-4122-AF57-4F857C560E33}"/>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13</a:t>
            </a:fld>
            <a:endParaRPr lang="en-US" dirty="0"/>
          </a:p>
        </p:txBody>
      </p:sp>
      <p:sp>
        <p:nvSpPr>
          <p:cNvPr id="2" name="Title 1"/>
          <p:cNvSpPr>
            <a:spLocks noGrp="1"/>
          </p:cNvSpPr>
          <p:nvPr>
            <p:ph type="title"/>
          </p:nvPr>
        </p:nvSpPr>
        <p:spPr/>
        <p:txBody>
          <a:bodyPr/>
          <a:lstStyle/>
          <a:p>
            <a:r>
              <a:rPr lang="en-US"/>
              <a:t>Elastic network interface</a:t>
            </a:r>
          </a:p>
        </p:txBody>
      </p:sp>
      <p:sp>
        <p:nvSpPr>
          <p:cNvPr id="7" name="Content Placeholder 6">
            <a:extLst>
              <a:ext uri="{FF2B5EF4-FFF2-40B4-BE49-F238E27FC236}">
                <a16:creationId xmlns:a16="http://schemas.microsoft.com/office/drawing/2014/main" id="{5454E567-F6AB-456F-8E33-A6B4201FB191}"/>
              </a:ext>
            </a:extLst>
          </p:cNvPr>
          <p:cNvSpPr>
            <a:spLocks noGrp="1"/>
          </p:cNvSpPr>
          <p:nvPr>
            <p:ph sz="quarter" idx="21"/>
          </p:nvPr>
        </p:nvSpPr>
        <p:spPr>
          <a:xfrm>
            <a:off x="365760" y="1143000"/>
            <a:ext cx="11356848" cy="4645152"/>
          </a:xfrm>
        </p:spPr>
        <p:txBody>
          <a:bodyPr>
            <a:normAutofit/>
          </a:bodyPr>
          <a:lstStyle/>
          <a:p>
            <a:pPr>
              <a:buClr>
                <a:schemeClr val="tx1"/>
              </a:buClr>
            </a:pPr>
            <a:r>
              <a:rPr lang="en-US" sz="2400" dirty="0"/>
              <a:t>An elastic network interface is a </a:t>
            </a:r>
            <a:r>
              <a:rPr lang="en-US" sz="2400" dirty="0">
                <a:solidFill>
                  <a:schemeClr val="accent6"/>
                </a:solidFill>
              </a:rPr>
              <a:t>virtual network interface </a:t>
            </a:r>
            <a:r>
              <a:rPr lang="en-US" sz="2400" dirty="0"/>
              <a:t>that you can:</a:t>
            </a:r>
          </a:p>
          <a:p>
            <a:pPr lvl="1">
              <a:buClr>
                <a:schemeClr val="tx1"/>
              </a:buClr>
            </a:pPr>
            <a:r>
              <a:rPr lang="en-US" sz="2000" dirty="0"/>
              <a:t>Attach to an instance.</a:t>
            </a:r>
          </a:p>
          <a:p>
            <a:pPr lvl="1">
              <a:buClr>
                <a:schemeClr val="tx1"/>
              </a:buClr>
            </a:pPr>
            <a:r>
              <a:rPr lang="en-US" sz="2000" dirty="0"/>
              <a:t>Detach from the instance, and attach to another instance to redirect network traffic.</a:t>
            </a:r>
          </a:p>
          <a:p>
            <a:pPr>
              <a:buClr>
                <a:schemeClr val="tx1"/>
              </a:buClr>
            </a:pPr>
            <a:r>
              <a:rPr lang="en-US" sz="2400" dirty="0"/>
              <a:t>Its </a:t>
            </a:r>
            <a:r>
              <a:rPr lang="en-US" sz="2400" dirty="0">
                <a:solidFill>
                  <a:schemeClr val="accent6"/>
                </a:solidFill>
              </a:rPr>
              <a:t>attributes follow </a:t>
            </a:r>
            <a:r>
              <a:rPr lang="en-US" sz="2400" dirty="0"/>
              <a:t>when it is reattached to a new instance.</a:t>
            </a:r>
          </a:p>
          <a:p>
            <a:pPr>
              <a:buClr>
                <a:schemeClr val="tx1"/>
              </a:buClr>
            </a:pPr>
            <a:r>
              <a:rPr lang="en-US" sz="2400" dirty="0"/>
              <a:t>Each instance in your VPC has a </a:t>
            </a:r>
            <a:r>
              <a:rPr lang="en-US" sz="2400" dirty="0">
                <a:solidFill>
                  <a:schemeClr val="accent6"/>
                </a:solidFill>
              </a:rPr>
              <a:t>default network interface </a:t>
            </a:r>
            <a:r>
              <a:rPr lang="en-US" sz="2400" dirty="0"/>
              <a:t>that is assigned a private IPv4 address from the IPv4 address range of your VPC.</a:t>
            </a:r>
          </a:p>
        </p:txBody>
      </p:sp>
      <p:grpSp>
        <p:nvGrpSpPr>
          <p:cNvPr id="3" name="Group 2" descr="Subnet with an instance that has an elastic network interface attached.">
            <a:extLst>
              <a:ext uri="{FF2B5EF4-FFF2-40B4-BE49-F238E27FC236}">
                <a16:creationId xmlns:a16="http://schemas.microsoft.com/office/drawing/2014/main" id="{CC15E366-FB53-467A-86A7-FD312DE605AF}"/>
              </a:ext>
              <a:ext uri="{C183D7F6-B498-43B3-948B-1728B52AA6E4}">
                <adec:decorative xmlns:adec="http://schemas.microsoft.com/office/drawing/2017/decorative" val="0"/>
              </a:ext>
            </a:extLst>
          </p:cNvPr>
          <p:cNvGrpSpPr/>
          <p:nvPr/>
        </p:nvGrpSpPr>
        <p:grpSpPr>
          <a:xfrm>
            <a:off x="2152887" y="4765625"/>
            <a:ext cx="5544235" cy="1371600"/>
            <a:chOff x="2152887" y="4582750"/>
            <a:chExt cx="5544235" cy="1371600"/>
          </a:xfrm>
        </p:grpSpPr>
        <p:sp>
          <p:nvSpPr>
            <p:cNvPr id="6" name="Rectangle 5">
              <a:extLst>
                <a:ext uri="{FF2B5EF4-FFF2-40B4-BE49-F238E27FC236}">
                  <a16:creationId xmlns:a16="http://schemas.microsoft.com/office/drawing/2014/main" id="{34F09809-6D80-47A9-915D-EC48A48CC128}"/>
                </a:ext>
              </a:extLst>
            </p:cNvPr>
            <p:cNvSpPr/>
            <p:nvPr/>
          </p:nvSpPr>
          <p:spPr>
            <a:xfrm>
              <a:off x="4494879" y="4582750"/>
              <a:ext cx="3202243" cy="1371600"/>
            </a:xfrm>
            <a:prstGeom prst="rect">
              <a:avLst/>
            </a:prstGeom>
            <a:solidFill>
              <a:srgbClr val="E9F3E6"/>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srgbClr val="007CBC"/>
                  </a:solidFill>
                </a:rPr>
                <a:t>   </a:t>
              </a:r>
              <a:r>
                <a:rPr lang="en-US" sz="1600" b="1" kern="0" dirty="0">
                  <a:solidFill>
                    <a:srgbClr val="36961C"/>
                  </a:solidFill>
                </a:rPr>
                <a:t>S</a:t>
              </a:r>
              <a:r>
                <a:rPr kumimoji="0" lang="en-US" sz="1600" b="1" i="0" u="none" strike="noStrike" kern="0" cap="none" spc="0" normalizeH="0" baseline="0" noProof="0" dirty="0" err="1">
                  <a:ln>
                    <a:noFill/>
                  </a:ln>
                  <a:solidFill>
                    <a:srgbClr val="36961C"/>
                  </a:solidFill>
                  <a:effectLst/>
                  <a:uLnTx/>
                  <a:uFillTx/>
                </a:rPr>
                <a:t>ubnet</a:t>
              </a:r>
              <a:r>
                <a:rPr kumimoji="0" lang="en-US" sz="1600" b="1" i="0" u="none" strike="noStrike" kern="0" cap="none" spc="0" normalizeH="0" baseline="0" noProof="0" dirty="0">
                  <a:ln>
                    <a:noFill/>
                  </a:ln>
                  <a:solidFill>
                    <a:srgbClr val="36961C"/>
                  </a:solidFill>
                  <a:effectLst/>
                  <a:uLnTx/>
                  <a:uFillTx/>
                </a:rPr>
                <a:t>: 10.0.1.0/24</a:t>
              </a:r>
            </a:p>
          </p:txBody>
        </p:sp>
        <p:pic>
          <p:nvPicPr>
            <p:cNvPr id="8" name="Graphic 7">
              <a:extLst>
                <a:ext uri="{FF2B5EF4-FFF2-40B4-BE49-F238E27FC236}">
                  <a16:creationId xmlns:a16="http://schemas.microsoft.com/office/drawing/2014/main" id="{54C24B31-D6E9-427B-89E7-AE5AD3D275F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7400" y="5268550"/>
              <a:ext cx="457200" cy="457200"/>
            </a:xfrm>
            <a:prstGeom prst="rect">
              <a:avLst/>
            </a:prstGeom>
          </p:spPr>
        </p:pic>
        <p:pic>
          <p:nvPicPr>
            <p:cNvPr id="10" name="Graphic 9">
              <a:extLst>
                <a:ext uri="{FF2B5EF4-FFF2-40B4-BE49-F238E27FC236}">
                  <a16:creationId xmlns:a16="http://schemas.microsoft.com/office/drawing/2014/main" id="{E73FA5B0-9567-4AD8-83A5-DFA67122E2B0}"/>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6376" y="4850074"/>
              <a:ext cx="469900" cy="469900"/>
            </a:xfrm>
            <a:prstGeom prst="rect">
              <a:avLst/>
            </a:prstGeom>
          </p:spPr>
        </p:pic>
        <p:sp>
          <p:nvSpPr>
            <p:cNvPr id="11" name="TextBox 10">
              <a:extLst>
                <a:ext uri="{FF2B5EF4-FFF2-40B4-BE49-F238E27FC236}">
                  <a16:creationId xmlns:a16="http://schemas.microsoft.com/office/drawing/2014/main" id="{878465D5-FAD6-4C92-BBCF-B1924EE2848A}"/>
                </a:ext>
              </a:extLst>
            </p:cNvPr>
            <p:cNvSpPr txBox="1"/>
            <p:nvPr/>
          </p:nvSpPr>
          <p:spPr>
            <a:xfrm>
              <a:off x="2152887" y="5497150"/>
              <a:ext cx="2382383" cy="338554"/>
            </a:xfrm>
            <a:prstGeom prst="rect">
              <a:avLst/>
            </a:prstGeom>
            <a:noFill/>
          </p:spPr>
          <p:txBody>
            <a:bodyPr wrap="none" rtlCol="0">
              <a:spAutoFit/>
            </a:bodyPr>
            <a:lstStyle/>
            <a:p>
              <a:pPr algn="ctr"/>
              <a:r>
                <a:rPr lang="en-US" sz="1600">
                  <a:ea typeface="Amazon Ember Light" panose="020B0403020204020204" pitchFamily="34" charset="0"/>
                  <a:cs typeface="Arial" panose="020B0604020202020204" pitchFamily="34" charset="0"/>
                </a:rPr>
                <a:t>Elastic network interface</a:t>
              </a:r>
            </a:p>
          </p:txBody>
        </p:sp>
        <p:cxnSp>
          <p:nvCxnSpPr>
            <p:cNvPr id="12" name="Straight Connector 11">
              <a:extLst>
                <a:ext uri="{FF2B5EF4-FFF2-40B4-BE49-F238E27FC236}">
                  <a16:creationId xmlns:a16="http://schemas.microsoft.com/office/drawing/2014/main" id="{C27BE43E-37B6-4EAF-8245-442066B423FB}"/>
                </a:ext>
              </a:extLst>
            </p:cNvPr>
            <p:cNvCxnSpPr>
              <a:cxnSpLocks/>
              <a:stCxn id="11" idx="0"/>
              <a:endCxn id="10" idx="1"/>
            </p:cNvCxnSpPr>
            <p:nvPr/>
          </p:nvCxnSpPr>
          <p:spPr>
            <a:xfrm flipV="1">
              <a:off x="3344079" y="5085024"/>
              <a:ext cx="2512297" cy="412126"/>
            </a:xfrm>
            <a:prstGeom prst="line">
              <a:avLst/>
            </a:prstGeom>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5431F96A-8350-4121-874F-9FC9260A1006}"/>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94879" y="4582750"/>
              <a:ext cx="457200" cy="457200"/>
            </a:xfrm>
            <a:prstGeom prst="rect">
              <a:avLst/>
            </a:prstGeom>
          </p:spPr>
        </p:pic>
      </p:grpSp>
    </p:spTree>
    <p:custDataLst>
      <p:tags r:id="rId1"/>
    </p:custDataLst>
    <p:extLst>
      <p:ext uri="{BB962C8B-B14F-4D97-AF65-F5344CB8AC3E}">
        <p14:creationId xmlns:p14="http://schemas.microsoft.com/office/powerpoint/2010/main" val="4259073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CAF015-3041-45CA-965D-6C012F34C842}"/>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14</a:t>
            </a:fld>
            <a:endParaRPr lang="en-US"/>
          </a:p>
        </p:txBody>
      </p:sp>
      <p:sp>
        <p:nvSpPr>
          <p:cNvPr id="2" name="Title 1">
            <a:extLst>
              <a:ext uri="{FF2B5EF4-FFF2-40B4-BE49-F238E27FC236}">
                <a16:creationId xmlns:a16="http://schemas.microsoft.com/office/drawing/2014/main" id="{8D2E7737-89BA-42F2-AD09-B894C2C59B8B}"/>
              </a:ext>
            </a:extLst>
          </p:cNvPr>
          <p:cNvSpPr>
            <a:spLocks noGrp="1"/>
          </p:cNvSpPr>
          <p:nvPr>
            <p:ph type="title"/>
          </p:nvPr>
        </p:nvSpPr>
        <p:spPr/>
        <p:txBody>
          <a:bodyPr/>
          <a:lstStyle/>
          <a:p>
            <a:r>
              <a:rPr lang="en-US"/>
              <a:t>Route tables and routes</a:t>
            </a:r>
          </a:p>
        </p:txBody>
      </p:sp>
      <p:sp>
        <p:nvSpPr>
          <p:cNvPr id="3" name="Content Placeholder 2">
            <a:extLst>
              <a:ext uri="{FF2B5EF4-FFF2-40B4-BE49-F238E27FC236}">
                <a16:creationId xmlns:a16="http://schemas.microsoft.com/office/drawing/2014/main" id="{7DBE2FF3-74D8-46AB-90D3-21DD3DDB21D1}"/>
              </a:ext>
            </a:extLst>
          </p:cNvPr>
          <p:cNvSpPr>
            <a:spLocks noGrp="1"/>
          </p:cNvSpPr>
          <p:nvPr>
            <p:ph sz="quarter" idx="21"/>
          </p:nvPr>
        </p:nvSpPr>
        <p:spPr>
          <a:xfrm>
            <a:off x="365760" y="1143000"/>
            <a:ext cx="5504688" cy="4645152"/>
          </a:xfrm>
        </p:spPr>
        <p:txBody>
          <a:bodyPr/>
          <a:lstStyle/>
          <a:p>
            <a:r>
              <a:rPr lang="en-US" sz="2400" dirty="0"/>
              <a:t>A </a:t>
            </a:r>
            <a:r>
              <a:rPr lang="en-US" sz="2400" dirty="0">
                <a:solidFill>
                  <a:schemeClr val="accent6"/>
                </a:solidFill>
              </a:rPr>
              <a:t>route table </a:t>
            </a:r>
            <a:r>
              <a:rPr lang="en-US" sz="2400" dirty="0"/>
              <a:t>contains a set of rules (or routes) that </a:t>
            </a:r>
            <a:r>
              <a:rPr lang="en-US" sz="2400" dirty="0">
                <a:solidFill>
                  <a:schemeClr val="accent6"/>
                </a:solidFill>
              </a:rPr>
              <a:t>you can configure </a:t>
            </a:r>
            <a:r>
              <a:rPr lang="en-US" sz="2400" dirty="0"/>
              <a:t>to direct network traffic from your subnet.</a:t>
            </a:r>
          </a:p>
          <a:p>
            <a:r>
              <a:rPr lang="en-US" sz="2400" dirty="0"/>
              <a:t>Each </a:t>
            </a:r>
            <a:r>
              <a:rPr lang="en-US" sz="2400" dirty="0">
                <a:solidFill>
                  <a:schemeClr val="accent6"/>
                </a:solidFill>
              </a:rPr>
              <a:t>route</a:t>
            </a:r>
            <a:r>
              <a:rPr lang="en-US" sz="2400" dirty="0"/>
              <a:t> specifies a destination and a target. </a:t>
            </a:r>
          </a:p>
          <a:p>
            <a:r>
              <a:rPr lang="en-US" sz="2400" dirty="0"/>
              <a:t>By default, every route table contains a </a:t>
            </a:r>
            <a:r>
              <a:rPr lang="en-US" sz="2400" dirty="0">
                <a:solidFill>
                  <a:schemeClr val="accent6"/>
                </a:solidFill>
              </a:rPr>
              <a:t>local route</a:t>
            </a:r>
            <a:r>
              <a:rPr lang="en-US" sz="2400" dirty="0">
                <a:solidFill>
                  <a:schemeClr val="accent5"/>
                </a:solidFill>
              </a:rPr>
              <a:t> </a:t>
            </a:r>
            <a:r>
              <a:rPr lang="en-US" sz="2400" dirty="0"/>
              <a:t>for communication within the VPC.</a:t>
            </a:r>
          </a:p>
          <a:p>
            <a:r>
              <a:rPr lang="en-US" sz="2400" dirty="0"/>
              <a:t>Each </a:t>
            </a:r>
            <a:r>
              <a:rPr lang="en-US" sz="2400" dirty="0">
                <a:solidFill>
                  <a:schemeClr val="accent6"/>
                </a:solidFill>
              </a:rPr>
              <a:t>subnet must be associated with a route table </a:t>
            </a:r>
            <a:r>
              <a:rPr lang="en-US" sz="2400" dirty="0"/>
              <a:t>(at most one).</a:t>
            </a:r>
          </a:p>
        </p:txBody>
      </p:sp>
      <p:sp>
        <p:nvSpPr>
          <p:cNvPr id="19" name="TextBox 18">
            <a:extLst>
              <a:ext uri="{FF2B5EF4-FFF2-40B4-BE49-F238E27FC236}">
                <a16:creationId xmlns:a16="http://schemas.microsoft.com/office/drawing/2014/main" id="{41D0F9A6-B6E3-4385-8441-58C4D3B0EAF6}"/>
              </a:ext>
            </a:extLst>
          </p:cNvPr>
          <p:cNvSpPr txBox="1"/>
          <p:nvPr/>
        </p:nvSpPr>
        <p:spPr>
          <a:xfrm>
            <a:off x="6500637" y="1691086"/>
            <a:ext cx="3930884" cy="461665"/>
          </a:xfrm>
          <a:prstGeom prst="rect">
            <a:avLst/>
          </a:prstGeom>
          <a:noFill/>
        </p:spPr>
        <p:txBody>
          <a:bodyPr wrap="none" rtlCol="0">
            <a:sp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Main (Default) Route Table</a:t>
            </a:r>
          </a:p>
        </p:txBody>
      </p:sp>
      <p:graphicFrame>
        <p:nvGraphicFramePr>
          <p:cNvPr id="18" name="Table 17">
            <a:extLst>
              <a:ext uri="{FF2B5EF4-FFF2-40B4-BE49-F238E27FC236}">
                <a16:creationId xmlns:a16="http://schemas.microsoft.com/office/drawing/2014/main" id="{2E562670-F0E0-4FDD-886E-B674B25B9563}"/>
              </a:ext>
            </a:extLst>
          </p:cNvPr>
          <p:cNvGraphicFramePr>
            <a:graphicFrameLocks noGrp="1"/>
          </p:cNvGraphicFramePr>
          <p:nvPr>
            <p:extLst>
              <p:ext uri="{D42A27DB-BD31-4B8C-83A1-F6EECF244321}">
                <p14:modId xmlns:p14="http://schemas.microsoft.com/office/powerpoint/2010/main" val="1543496021"/>
              </p:ext>
            </p:extLst>
          </p:nvPr>
        </p:nvGraphicFramePr>
        <p:xfrm>
          <a:off x="7324348" y="2238321"/>
          <a:ext cx="2778651" cy="1112520"/>
        </p:xfrm>
        <a:graphic>
          <a:graphicData uri="http://schemas.openxmlformats.org/drawingml/2006/table">
            <a:tbl>
              <a:tblPr firstRow="1" bandRow="1">
                <a:tableStyleId>{2D5ABB26-0587-4C30-8999-92F81FD0307C}</a:tableStyleId>
              </a:tblPr>
              <a:tblGrid>
                <a:gridCol w="1807176">
                  <a:extLst>
                    <a:ext uri="{9D8B030D-6E8A-4147-A177-3AD203B41FA5}">
                      <a16:colId xmlns:a16="http://schemas.microsoft.com/office/drawing/2014/main" val="3829441895"/>
                    </a:ext>
                  </a:extLst>
                </a:gridCol>
                <a:gridCol w="971475">
                  <a:extLst>
                    <a:ext uri="{9D8B030D-6E8A-4147-A177-3AD203B41FA5}">
                      <a16:colId xmlns:a16="http://schemas.microsoft.com/office/drawing/2014/main" val="3130759443"/>
                    </a:ext>
                  </a:extLst>
                </a:gridCol>
              </a:tblGrid>
              <a:tr h="370840">
                <a:tc>
                  <a:txBody>
                    <a:bodyPr/>
                    <a:lstStyle/>
                    <a:p>
                      <a:r>
                        <a:rPr lang="en-US" b="1"/>
                        <a:t>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r>
                        <a:rPr lang="en-US"/>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cxnSp>
        <p:nvCxnSpPr>
          <p:cNvPr id="22" name="Straight Connector 21">
            <a:extLst>
              <a:ext uri="{FF2B5EF4-FFF2-40B4-BE49-F238E27FC236}">
                <a16:creationId xmlns:a16="http://schemas.microsoft.com/office/drawing/2014/main" id="{DB807A4A-8F31-4724-BED8-D470AD802AAE}"/>
              </a:ext>
              <a:ext uri="{C183D7F6-B498-43B3-948B-1728B52AA6E4}">
                <adec:decorative xmlns:adec="http://schemas.microsoft.com/office/drawing/2017/decorative" val="1"/>
              </a:ext>
            </a:extLst>
          </p:cNvPr>
          <p:cNvCxnSpPr>
            <a:cxnSpLocks/>
          </p:cNvCxnSpPr>
          <p:nvPr/>
        </p:nvCxnSpPr>
        <p:spPr>
          <a:xfrm>
            <a:off x="7883236" y="2937997"/>
            <a:ext cx="0" cy="15630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DF46C4D-4FBE-4CF9-93F7-C621BE2B5E59}"/>
              </a:ext>
            </a:extLst>
          </p:cNvPr>
          <p:cNvSpPr txBox="1"/>
          <p:nvPr/>
        </p:nvSpPr>
        <p:spPr>
          <a:xfrm>
            <a:off x="7014081" y="4588997"/>
            <a:ext cx="2610010" cy="523220"/>
          </a:xfrm>
          <a:prstGeom prst="rect">
            <a:avLst/>
          </a:prstGeom>
          <a:noFill/>
        </p:spPr>
        <p:txBody>
          <a:bodyPr wrap="none" rtlCol="0">
            <a:spAutoFit/>
          </a:bodyPr>
          <a:lstStyle/>
          <a:p>
            <a:r>
              <a:rPr lang="en-US" sz="2800">
                <a:latin typeface="Amazon Ember Light" panose="020B0403020204020204" pitchFamily="34" charset="0"/>
                <a:ea typeface="Amazon Ember Light" panose="020B0403020204020204" pitchFamily="34" charset="0"/>
                <a:cs typeface="Amazon Ember Light" panose="020B0403020204020204" pitchFamily="34" charset="0"/>
              </a:rPr>
              <a:t>VPC CIDR block</a:t>
            </a:r>
          </a:p>
        </p:txBody>
      </p:sp>
    </p:spTree>
    <p:custDataLst>
      <p:tags r:id="rId1"/>
    </p:custDataLst>
    <p:extLst>
      <p:ext uri="{BB962C8B-B14F-4D97-AF65-F5344CB8AC3E}">
        <p14:creationId xmlns:p14="http://schemas.microsoft.com/office/powerpoint/2010/main" val="3714148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15</a:t>
            </a:fld>
            <a:endParaRPr lang="en-US" dirty="0"/>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lstStyle/>
          <a:p>
            <a:r>
              <a:rPr lang="en-US">
                <a:latin typeface="+mj-lt"/>
              </a:rPr>
              <a:t>Section 2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p:txBody>
          <a:bodyPr/>
          <a:lstStyle/>
          <a:p>
            <a:r>
              <a:rPr lang="en-US" sz="2400">
                <a:latin typeface="+mn-lt"/>
              </a:rPr>
              <a:t>A VPC is a logically isolated section of the AWS Cloud.</a:t>
            </a:r>
          </a:p>
          <a:p>
            <a:r>
              <a:rPr lang="en-US" sz="2400">
                <a:latin typeface="+mn-lt"/>
              </a:rPr>
              <a:t>A VPC belongs to one Region and requires a CIDR block.</a:t>
            </a:r>
          </a:p>
          <a:p>
            <a:r>
              <a:rPr lang="en-US" sz="2400">
                <a:latin typeface="+mn-lt"/>
              </a:rPr>
              <a:t>A VPC is subdivided into subnets.</a:t>
            </a:r>
          </a:p>
          <a:p>
            <a:r>
              <a:rPr lang="en-US" sz="2400">
                <a:latin typeface="+mn-lt"/>
              </a:rPr>
              <a:t>A subnet belongs to one Availability Zone and requires a CIDR block.</a:t>
            </a:r>
          </a:p>
          <a:p>
            <a:r>
              <a:rPr lang="en-US" sz="2400">
                <a:latin typeface="+mn-lt"/>
              </a:rPr>
              <a:t>Route tables control traffic for a subnet.</a:t>
            </a:r>
          </a:p>
          <a:p>
            <a:r>
              <a:rPr lang="en-US" sz="2400">
                <a:latin typeface="+mn-lt"/>
              </a:rPr>
              <a:t>Route tables have a built-in local route.</a:t>
            </a:r>
          </a:p>
          <a:p>
            <a:r>
              <a:rPr lang="en-US" sz="2400">
                <a:latin typeface="+mn-lt"/>
              </a:rPr>
              <a:t>You add additional routes to the table.</a:t>
            </a:r>
          </a:p>
          <a:p>
            <a:r>
              <a:rPr lang="en-US" sz="2400">
                <a:latin typeface="+mn-lt"/>
              </a:rPr>
              <a:t>The local route cannot be deleted.</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2418077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D278110-CA30-49E8-849C-19088C9CB793}"/>
              </a:ext>
            </a:extLst>
          </p:cNvPr>
          <p:cNvSpPr>
            <a:spLocks noGrp="1"/>
          </p:cNvSpPr>
          <p:nvPr>
            <p:ph type="subTitle" idx="1"/>
          </p:nvPr>
        </p:nvSpPr>
        <p:spPr/>
        <p:txBody>
          <a:bodyPr/>
          <a:lstStyle/>
          <a:p>
            <a:endParaRPr lang="en-US" dirty="0"/>
          </a:p>
        </p:txBody>
      </p:sp>
      <p:sp>
        <p:nvSpPr>
          <p:cNvPr id="7" name="Title 6">
            <a:extLst>
              <a:ext uri="{FF2B5EF4-FFF2-40B4-BE49-F238E27FC236}">
                <a16:creationId xmlns:a16="http://schemas.microsoft.com/office/drawing/2014/main" id="{7FB27B92-A832-41D2-A661-7D9DE20F3F1E}"/>
              </a:ext>
            </a:extLst>
          </p:cNvPr>
          <p:cNvSpPr>
            <a:spLocks noGrp="1"/>
          </p:cNvSpPr>
          <p:nvPr>
            <p:ph type="title"/>
          </p:nvPr>
        </p:nvSpPr>
        <p:spPr/>
        <p:txBody>
          <a:bodyPr>
            <a:normAutofit/>
          </a:bodyPr>
          <a:lstStyle/>
          <a:p>
            <a:r>
              <a:rPr lang="en-US"/>
              <a:t>Section 3: VPC networking</a:t>
            </a:r>
          </a:p>
        </p:txBody>
      </p:sp>
    </p:spTree>
    <p:custDataLst>
      <p:tags r:id="rId1"/>
    </p:custDataLst>
    <p:extLst>
      <p:ext uri="{BB962C8B-B14F-4D97-AF65-F5344CB8AC3E}">
        <p14:creationId xmlns:p14="http://schemas.microsoft.com/office/powerpoint/2010/main" val="1642812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CB554C6-697C-4051-209F-6C8EB575BB00}"/>
              </a:ext>
            </a:extLst>
          </p:cNvPr>
          <p:cNvSpPr>
            <a:spLocks noGrp="1"/>
          </p:cNvSpPr>
          <p:nvPr>
            <p:ph type="sldNum" sz="quarter" idx="20"/>
          </p:nvPr>
        </p:nvSpPr>
        <p:spPr/>
        <p:txBody>
          <a:bodyPr/>
          <a:lstStyle/>
          <a:p>
            <a:fld id="{930176A1-BCF0-4712-97A6-6B495F55390B}" type="slidenum">
              <a:rPr lang="en-US" smtClean="0"/>
              <a:pPr/>
              <a:t>17</a:t>
            </a:fld>
            <a:endParaRPr lang="en-US"/>
          </a:p>
        </p:txBody>
      </p:sp>
      <p:sp>
        <p:nvSpPr>
          <p:cNvPr id="2" name="Title 1">
            <a:extLst>
              <a:ext uri="{FF2B5EF4-FFF2-40B4-BE49-F238E27FC236}">
                <a16:creationId xmlns:a16="http://schemas.microsoft.com/office/drawing/2014/main" id="{C419CB7B-0806-44E8-B382-113C9D5EF30E}"/>
              </a:ext>
            </a:extLst>
          </p:cNvPr>
          <p:cNvSpPr>
            <a:spLocks noGrp="1"/>
          </p:cNvSpPr>
          <p:nvPr>
            <p:ph type="title"/>
          </p:nvPr>
        </p:nvSpPr>
        <p:spPr/>
        <p:txBody>
          <a:bodyPr>
            <a:normAutofit/>
          </a:bodyPr>
          <a:lstStyle/>
          <a:p>
            <a:r>
              <a:rPr lang="en-US"/>
              <a:t>Internet gateway</a:t>
            </a:r>
          </a:p>
        </p:txBody>
      </p:sp>
      <p:sp>
        <p:nvSpPr>
          <p:cNvPr id="95" name="TextBox 94">
            <a:extLst>
              <a:ext uri="{FF2B5EF4-FFF2-40B4-BE49-F238E27FC236}">
                <a16:creationId xmlns:a16="http://schemas.microsoft.com/office/drawing/2014/main" id="{5A7B5FA0-68D2-4EEA-8AA0-CF9FF952F855}"/>
              </a:ext>
            </a:extLst>
          </p:cNvPr>
          <p:cNvSpPr txBox="1"/>
          <p:nvPr/>
        </p:nvSpPr>
        <p:spPr>
          <a:xfrm>
            <a:off x="9388685" y="2879352"/>
            <a:ext cx="2553905" cy="338554"/>
          </a:xfrm>
          <a:prstGeom prst="rect">
            <a:avLst/>
          </a:prstGeom>
          <a:noFill/>
        </p:spPr>
        <p:txBody>
          <a:bodyPr wrap="none" rtlCol="0">
            <a:spAutoFit/>
          </a:bodyPr>
          <a:lstStyle/>
          <a:p>
            <a:pPr algn="ctr"/>
            <a:r>
              <a:rPr lang="en-US" sz="1600">
                <a:ea typeface="Amazon Ember" panose="020B0603020204020204" pitchFamily="34" charset="0"/>
                <a:cs typeface="Amazon Ember" panose="020B0603020204020204" pitchFamily="34" charset="0"/>
              </a:rPr>
              <a:t>Public Subnet Route Table</a:t>
            </a:r>
          </a:p>
        </p:txBody>
      </p:sp>
      <p:graphicFrame>
        <p:nvGraphicFramePr>
          <p:cNvPr id="94" name="Table 93">
            <a:extLst>
              <a:ext uri="{FF2B5EF4-FFF2-40B4-BE49-F238E27FC236}">
                <a16:creationId xmlns:a16="http://schemas.microsoft.com/office/drawing/2014/main" id="{F5E0CB77-ADCB-409B-861A-71EEBEA38B00}"/>
              </a:ext>
            </a:extLst>
          </p:cNvPr>
          <p:cNvGraphicFramePr>
            <a:graphicFrameLocks noGrp="1"/>
          </p:cNvGraphicFramePr>
          <p:nvPr/>
        </p:nvGraphicFramePr>
        <p:xfrm>
          <a:off x="9467773" y="3231128"/>
          <a:ext cx="2395728" cy="1112520"/>
        </p:xfrm>
        <a:graphic>
          <a:graphicData uri="http://schemas.openxmlformats.org/drawingml/2006/table">
            <a:tbl>
              <a:tblPr firstRow="1" bandRow="1">
                <a:tableStyleId>{2D5ABB26-0587-4C30-8999-92F81FD0307C}</a:tableStyleId>
              </a:tblPr>
              <a:tblGrid>
                <a:gridCol w="1465583">
                  <a:extLst>
                    <a:ext uri="{9D8B030D-6E8A-4147-A177-3AD203B41FA5}">
                      <a16:colId xmlns:a16="http://schemas.microsoft.com/office/drawing/2014/main" val="3829441895"/>
                    </a:ext>
                  </a:extLst>
                </a:gridCol>
                <a:gridCol w="930145">
                  <a:extLst>
                    <a:ext uri="{9D8B030D-6E8A-4147-A177-3AD203B41FA5}">
                      <a16:colId xmlns:a16="http://schemas.microsoft.com/office/drawing/2014/main" val="3130759443"/>
                    </a:ext>
                  </a:extLst>
                </a:gridCol>
              </a:tblGrid>
              <a:tr h="370840">
                <a:tc>
                  <a:txBody>
                    <a:bodyPr/>
                    <a:lstStyle/>
                    <a:p>
                      <a:r>
                        <a:rPr lang="en-US" sz="1600" b="1"/>
                        <a:t>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r>
                        <a:rPr lang="en-US" sz="1600"/>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r>
                        <a:rPr lang="en-US" sz="1600">
                          <a:solidFill>
                            <a:schemeClr val="accent6"/>
                          </a:solidFill>
                        </a:rPr>
                        <a:t>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solidFill>
                            <a:schemeClr val="accent6"/>
                          </a:solidFill>
                        </a:rPr>
                        <a:t>igw-id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grpSp>
        <p:nvGrpSpPr>
          <p:cNvPr id="17" name="Group 16" descr="VPC in AWS Cloud with two subnets. There is a two-way arrow between the instance in the public subnet and the route table, between the route table and the internet gateway, and between the internet gateway and the internet cloud.">
            <a:extLst>
              <a:ext uri="{FF2B5EF4-FFF2-40B4-BE49-F238E27FC236}">
                <a16:creationId xmlns:a16="http://schemas.microsoft.com/office/drawing/2014/main" id="{B61DB02C-FFC5-CB00-03C9-8CDF873E9375}"/>
              </a:ext>
            </a:extLst>
          </p:cNvPr>
          <p:cNvGrpSpPr/>
          <p:nvPr/>
        </p:nvGrpSpPr>
        <p:grpSpPr>
          <a:xfrm>
            <a:off x="249410" y="1317217"/>
            <a:ext cx="8850013" cy="5191619"/>
            <a:chOff x="249410" y="1317217"/>
            <a:chExt cx="8850013" cy="5191619"/>
          </a:xfrm>
        </p:grpSpPr>
        <p:grpSp>
          <p:nvGrpSpPr>
            <p:cNvPr id="3" name="Group 2">
              <a:extLst>
                <a:ext uri="{FF2B5EF4-FFF2-40B4-BE49-F238E27FC236}">
                  <a16:creationId xmlns:a16="http://schemas.microsoft.com/office/drawing/2014/main" id="{84EFCDD6-3A3B-4DB0-A28C-D7FC1C898520}"/>
                </a:ext>
              </a:extLst>
            </p:cNvPr>
            <p:cNvGrpSpPr/>
            <p:nvPr/>
          </p:nvGrpSpPr>
          <p:grpSpPr>
            <a:xfrm>
              <a:off x="249410" y="1317217"/>
              <a:ext cx="8850013" cy="5191619"/>
              <a:chOff x="152401" y="1273546"/>
              <a:chExt cx="8850013" cy="5191619"/>
            </a:xfrm>
          </p:grpSpPr>
          <p:sp>
            <p:nvSpPr>
              <p:cNvPr id="8" name="Rectangle 7">
                <a:extLst>
                  <a:ext uri="{FF2B5EF4-FFF2-40B4-BE49-F238E27FC236}">
                    <a16:creationId xmlns:a16="http://schemas.microsoft.com/office/drawing/2014/main" id="{5B4C0FFB-E5B5-4C67-BE6A-8B849867AEE6}"/>
                  </a:ext>
                </a:extLst>
              </p:cNvPr>
              <p:cNvSpPr/>
              <p:nvPr/>
            </p:nvSpPr>
            <p:spPr>
              <a:xfrm>
                <a:off x="1063615" y="2244988"/>
                <a:ext cx="3591473" cy="3961848"/>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Availability Zone</a:t>
                </a:r>
              </a:p>
            </p:txBody>
          </p:sp>
          <p:grpSp>
            <p:nvGrpSpPr>
              <p:cNvPr id="14" name="Group 13">
                <a:extLst>
                  <a:ext uri="{FF2B5EF4-FFF2-40B4-BE49-F238E27FC236}">
                    <a16:creationId xmlns:a16="http://schemas.microsoft.com/office/drawing/2014/main" id="{47A6ABD1-9F7B-4A5A-83E9-5223A19AFC06}"/>
                  </a:ext>
                  <a:ext uri="{C183D7F6-B498-43B3-948B-1728B52AA6E4}">
                    <adec:decorative xmlns:adec="http://schemas.microsoft.com/office/drawing/2017/decorative" val="1"/>
                  </a:ext>
                </a:extLst>
              </p:cNvPr>
              <p:cNvGrpSpPr/>
              <p:nvPr/>
            </p:nvGrpSpPr>
            <p:grpSpPr>
              <a:xfrm>
                <a:off x="1315653" y="2980513"/>
                <a:ext cx="3200400" cy="1373959"/>
                <a:chOff x="1952969" y="2883528"/>
                <a:chExt cx="3200400" cy="1373959"/>
              </a:xfrm>
            </p:grpSpPr>
            <p:sp>
              <p:nvSpPr>
                <p:cNvPr id="12" name="Rectangle 11">
                  <a:extLst>
                    <a:ext uri="{FF2B5EF4-FFF2-40B4-BE49-F238E27FC236}">
                      <a16:creationId xmlns:a16="http://schemas.microsoft.com/office/drawing/2014/main" id="{E7166951-D5F5-4D5F-A929-89BD67EC61E6}"/>
                    </a:ext>
                  </a:extLst>
                </p:cNvPr>
                <p:cNvSpPr/>
                <p:nvPr/>
              </p:nvSpPr>
              <p:spPr>
                <a:xfrm>
                  <a:off x="1952969" y="2885887"/>
                  <a:ext cx="3200400" cy="13716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D8900"/>
                      </a:solidFill>
                      <a:effectLst/>
                      <a:uLnTx/>
                      <a:uFillTx/>
                      <a:ea typeface="+mn-ea"/>
                      <a:cs typeface="+mn-cs"/>
                    </a:rPr>
                    <a:t>   Public subnet:10.0.1.0/24</a:t>
                  </a:r>
                </a:p>
              </p:txBody>
            </p:sp>
            <p:pic>
              <p:nvPicPr>
                <p:cNvPr id="13" name="Graphic 12">
                  <a:extLst>
                    <a:ext uri="{FF2B5EF4-FFF2-40B4-BE49-F238E27FC236}">
                      <a16:creationId xmlns:a16="http://schemas.microsoft.com/office/drawing/2014/main" id="{0267DA52-0955-4E35-8F29-A775580B915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52970" y="2883528"/>
                  <a:ext cx="457200" cy="457200"/>
                </a:xfrm>
                <a:prstGeom prst="rect">
                  <a:avLst/>
                </a:prstGeom>
              </p:spPr>
            </p:pic>
          </p:grpSp>
          <p:pic>
            <p:nvPicPr>
              <p:cNvPr id="19" name="Graphic 18">
                <a:extLst>
                  <a:ext uri="{FF2B5EF4-FFF2-40B4-BE49-F238E27FC236}">
                    <a16:creationId xmlns:a16="http://schemas.microsoft.com/office/drawing/2014/main" id="{0E04E710-C136-4047-9C54-ECAA9EACC9A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26292" y="4136549"/>
                <a:ext cx="469900" cy="469900"/>
              </a:xfrm>
              <a:prstGeom prst="rect">
                <a:avLst/>
              </a:prstGeom>
            </p:spPr>
          </p:pic>
          <p:pic>
            <p:nvPicPr>
              <p:cNvPr id="39" name="Graphic 38">
                <a:extLst>
                  <a:ext uri="{FF2B5EF4-FFF2-40B4-BE49-F238E27FC236}">
                    <a16:creationId xmlns:a16="http://schemas.microsoft.com/office/drawing/2014/main" id="{F15121F8-03C4-4A82-8228-CF9C5D6849D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99541" y="3519064"/>
                <a:ext cx="457200" cy="457200"/>
              </a:xfrm>
              <a:prstGeom prst="rect">
                <a:avLst/>
              </a:prstGeom>
            </p:spPr>
          </p:pic>
          <p:sp>
            <p:nvSpPr>
              <p:cNvPr id="56" name="TextBox 55">
                <a:extLst>
                  <a:ext uri="{FF2B5EF4-FFF2-40B4-BE49-F238E27FC236}">
                    <a16:creationId xmlns:a16="http://schemas.microsoft.com/office/drawing/2014/main" id="{E39894E9-6961-4D66-ABF7-7CA2265F52F3}"/>
                  </a:ext>
                </a:extLst>
              </p:cNvPr>
              <p:cNvSpPr txBox="1"/>
              <p:nvPr/>
            </p:nvSpPr>
            <p:spPr>
              <a:xfrm>
                <a:off x="5015417" y="4558468"/>
                <a:ext cx="731290" cy="584775"/>
              </a:xfrm>
              <a:prstGeom prst="rect">
                <a:avLst/>
              </a:prstGeom>
              <a:noFill/>
            </p:spPr>
            <p:txBody>
              <a:bodyPr wrap="none" rtlCol="0">
                <a:spAutoFit/>
              </a:bodyPr>
              <a:lstStyle/>
              <a:p>
                <a:pPr algn="ctr"/>
                <a:r>
                  <a:rPr lang="en-US" sz="1600">
                    <a:ea typeface="Amazon Ember Light" panose="020B0403020204020204" pitchFamily="34" charset="0"/>
                    <a:cs typeface="Arial" panose="020B0604020202020204" pitchFamily="34" charset="0"/>
                  </a:rPr>
                  <a:t>Route</a:t>
                </a:r>
                <a:br>
                  <a:rPr lang="en-US" sz="1600">
                    <a:ea typeface="Amazon Ember Light" panose="020B0403020204020204" pitchFamily="34" charset="0"/>
                    <a:cs typeface="Arial" panose="020B0604020202020204" pitchFamily="34" charset="0"/>
                  </a:rPr>
                </a:br>
                <a:r>
                  <a:rPr lang="en-US" sz="1600">
                    <a:ea typeface="Amazon Ember Light" panose="020B0403020204020204" pitchFamily="34" charset="0"/>
                    <a:cs typeface="Arial" panose="020B0604020202020204" pitchFamily="34" charset="0"/>
                  </a:rPr>
                  <a:t>table</a:t>
                </a:r>
              </a:p>
            </p:txBody>
          </p:sp>
          <p:grpSp>
            <p:nvGrpSpPr>
              <p:cNvPr id="43" name="Group 42">
                <a:extLst>
                  <a:ext uri="{FF2B5EF4-FFF2-40B4-BE49-F238E27FC236}">
                    <a16:creationId xmlns:a16="http://schemas.microsoft.com/office/drawing/2014/main" id="{A1DC685B-EE79-452F-AB76-513C78195B75}"/>
                  </a:ext>
                  <a:ext uri="{C183D7F6-B498-43B3-948B-1728B52AA6E4}">
                    <adec:decorative xmlns:adec="http://schemas.microsoft.com/office/drawing/2017/decorative" val="1"/>
                  </a:ext>
                </a:extLst>
              </p:cNvPr>
              <p:cNvGrpSpPr/>
              <p:nvPr/>
            </p:nvGrpSpPr>
            <p:grpSpPr>
              <a:xfrm>
                <a:off x="1315652" y="4508371"/>
                <a:ext cx="3202243" cy="1373958"/>
                <a:chOff x="1952968" y="4411386"/>
                <a:chExt cx="3202243" cy="1373958"/>
              </a:xfrm>
            </p:grpSpPr>
            <p:sp>
              <p:nvSpPr>
                <p:cNvPr id="60" name="Rectangle 59">
                  <a:extLst>
                    <a:ext uri="{FF2B5EF4-FFF2-40B4-BE49-F238E27FC236}">
                      <a16:creationId xmlns:a16="http://schemas.microsoft.com/office/drawing/2014/main" id="{DBF2B20B-9790-4B72-ABB4-8220A1E13520}"/>
                    </a:ext>
                  </a:extLst>
                </p:cNvPr>
                <p:cNvSpPr/>
                <p:nvPr/>
              </p:nvSpPr>
              <p:spPr>
                <a:xfrm>
                  <a:off x="1952968" y="4413744"/>
                  <a:ext cx="3202243" cy="13716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   Private subnet: 10.0.2.0/24</a:t>
                  </a:r>
                </a:p>
              </p:txBody>
            </p:sp>
            <p:pic>
              <p:nvPicPr>
                <p:cNvPr id="61" name="Graphic 60">
                  <a:extLst>
                    <a:ext uri="{FF2B5EF4-FFF2-40B4-BE49-F238E27FC236}">
                      <a16:creationId xmlns:a16="http://schemas.microsoft.com/office/drawing/2014/main" id="{CCF479AE-2B36-4C6F-88F8-C48CDD88D7D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52969" y="4411386"/>
                  <a:ext cx="457200" cy="457200"/>
                </a:xfrm>
                <a:prstGeom prst="rect">
                  <a:avLst/>
                </a:prstGeom>
              </p:spPr>
            </p:pic>
          </p:grpSp>
          <p:pic>
            <p:nvPicPr>
              <p:cNvPr id="47" name="Graphic 46">
                <a:extLst>
                  <a:ext uri="{FF2B5EF4-FFF2-40B4-BE49-F238E27FC236}">
                    <a16:creationId xmlns:a16="http://schemas.microsoft.com/office/drawing/2014/main" id="{7DA55A85-A914-484A-92F7-A9F7F523CF9A}"/>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22254" y="3976264"/>
                <a:ext cx="1280160" cy="1280160"/>
              </a:xfrm>
              <a:prstGeom prst="rect">
                <a:avLst/>
              </a:prstGeom>
            </p:spPr>
          </p:pic>
          <p:cxnSp>
            <p:nvCxnSpPr>
              <p:cNvPr id="33" name="Straight Arrow Connector 32">
                <a:extLst>
                  <a:ext uri="{FF2B5EF4-FFF2-40B4-BE49-F238E27FC236}">
                    <a16:creationId xmlns:a16="http://schemas.microsoft.com/office/drawing/2014/main" id="{A26823E8-240C-48A6-98E8-5F1595854BAA}"/>
                  </a:ext>
                </a:extLst>
              </p:cNvPr>
              <p:cNvCxnSpPr>
                <a:cxnSpLocks/>
                <a:endCxn id="19" idx="1"/>
              </p:cNvCxnSpPr>
              <p:nvPr/>
            </p:nvCxnSpPr>
            <p:spPr>
              <a:xfrm>
                <a:off x="5612695" y="4371356"/>
                <a:ext cx="713597" cy="1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85E76D4D-E3FF-4864-A50B-F16B6A929B2F}"/>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99541" y="5196529"/>
                <a:ext cx="457200" cy="457200"/>
              </a:xfrm>
              <a:prstGeom prst="rect">
                <a:avLst/>
              </a:prstGeom>
            </p:spPr>
          </p:pic>
          <p:sp>
            <p:nvSpPr>
              <p:cNvPr id="76" name="TextBox 75">
                <a:extLst>
                  <a:ext uri="{FF2B5EF4-FFF2-40B4-BE49-F238E27FC236}">
                    <a16:creationId xmlns:a16="http://schemas.microsoft.com/office/drawing/2014/main" id="{7AC26BA0-581E-4089-A8FE-8F1AD877DE68}"/>
                  </a:ext>
                </a:extLst>
              </p:cNvPr>
              <p:cNvSpPr txBox="1"/>
              <p:nvPr/>
            </p:nvSpPr>
            <p:spPr>
              <a:xfrm>
                <a:off x="7913333" y="5315175"/>
                <a:ext cx="898003" cy="338554"/>
              </a:xfrm>
              <a:prstGeom prst="rect">
                <a:avLst/>
              </a:prstGeom>
              <a:noFill/>
            </p:spPr>
            <p:txBody>
              <a:bodyPr wrap="none" rtlCol="0">
                <a:spAutoFit/>
              </a:bodyPr>
              <a:lstStyle/>
              <a:p>
                <a:pPr algn="ctr"/>
                <a:r>
                  <a:rPr lang="en-US" sz="1600">
                    <a:ea typeface="Amazon Ember Light" panose="020B0403020204020204" pitchFamily="34" charset="0"/>
                    <a:cs typeface="Arial" panose="020B0604020202020204" pitchFamily="34" charset="0"/>
                  </a:rPr>
                  <a:t>Internet</a:t>
                </a:r>
              </a:p>
            </p:txBody>
          </p:sp>
          <p:grpSp>
            <p:nvGrpSpPr>
              <p:cNvPr id="50" name="Group 49">
                <a:extLst>
                  <a:ext uri="{FF2B5EF4-FFF2-40B4-BE49-F238E27FC236}">
                    <a16:creationId xmlns:a16="http://schemas.microsoft.com/office/drawing/2014/main" id="{FB8482AE-3EE5-4228-9493-754F72037038}"/>
                  </a:ext>
                </a:extLst>
              </p:cNvPr>
              <p:cNvGrpSpPr/>
              <p:nvPr/>
            </p:nvGrpSpPr>
            <p:grpSpPr>
              <a:xfrm>
                <a:off x="152401" y="1273546"/>
                <a:ext cx="7162799" cy="5191619"/>
                <a:chOff x="152401" y="1273546"/>
                <a:chExt cx="7162799" cy="5191619"/>
              </a:xfrm>
            </p:grpSpPr>
            <p:sp>
              <p:nvSpPr>
                <p:cNvPr id="7" name="Rectangle 6">
                  <a:extLst>
                    <a:ext uri="{FF2B5EF4-FFF2-40B4-BE49-F238E27FC236}">
                      <a16:creationId xmlns:a16="http://schemas.microsoft.com/office/drawing/2014/main" id="{F171ADE5-0976-44A9-9A89-45C11481B784}"/>
                    </a:ext>
                  </a:extLst>
                </p:cNvPr>
                <p:cNvSpPr/>
                <p:nvPr/>
              </p:nvSpPr>
              <p:spPr>
                <a:xfrm>
                  <a:off x="152401" y="1273546"/>
                  <a:ext cx="7162799" cy="5191619"/>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ea typeface="+mn-ea"/>
                      <a:cs typeface="+mn-cs"/>
                    </a:rPr>
                    <a:t> </a:t>
                  </a:r>
                  <a:r>
                    <a:rPr kumimoji="0" lang="en-US" sz="1600" b="0" i="0" u="none" strike="noStrike" kern="0" cap="none" spc="0" normalizeH="0" baseline="0" noProof="0">
                      <a:ln>
                        <a:noFill/>
                      </a:ln>
                      <a:solidFill>
                        <a:sysClr val="windowText" lastClr="000000"/>
                      </a:solidFill>
                      <a:effectLst/>
                      <a:uLnTx/>
                      <a:uFillTx/>
                      <a:ea typeface="+mn-ea"/>
                      <a:cs typeface="+mn-cs"/>
                    </a:rPr>
                    <a:t>AWS Cloud</a:t>
                  </a:r>
                </a:p>
              </p:txBody>
            </p:sp>
            <p:pic>
              <p:nvPicPr>
                <p:cNvPr id="88" name="Graphic 87">
                  <a:extLst>
                    <a:ext uri="{FF2B5EF4-FFF2-40B4-BE49-F238E27FC236}">
                      <a16:creationId xmlns:a16="http://schemas.microsoft.com/office/drawing/2014/main" id="{EEF809C2-F5DF-4295-BCA1-0C2171768706}"/>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52401" y="1273546"/>
                  <a:ext cx="457200" cy="457200"/>
                </a:xfrm>
                <a:prstGeom prst="rect">
                  <a:avLst/>
                </a:prstGeom>
              </p:spPr>
            </p:pic>
          </p:grpSp>
          <p:sp>
            <p:nvSpPr>
              <p:cNvPr id="77" name="Rectangle 76">
                <a:extLst>
                  <a:ext uri="{FF2B5EF4-FFF2-40B4-BE49-F238E27FC236}">
                    <a16:creationId xmlns:a16="http://schemas.microsoft.com/office/drawing/2014/main" id="{8DE143CC-4DF7-426E-8F9A-37FCCE527142}"/>
                  </a:ext>
                </a:extLst>
              </p:cNvPr>
              <p:cNvSpPr/>
              <p:nvPr/>
            </p:nvSpPr>
            <p:spPr>
              <a:xfrm>
                <a:off x="280551" y="1888174"/>
                <a:ext cx="6715994" cy="4460804"/>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 Region</a:t>
                </a:r>
              </a:p>
            </p:txBody>
          </p:sp>
          <p:pic>
            <p:nvPicPr>
              <p:cNvPr id="90" name="Graphic 89">
                <a:extLst>
                  <a:ext uri="{FF2B5EF4-FFF2-40B4-BE49-F238E27FC236}">
                    <a16:creationId xmlns:a16="http://schemas.microsoft.com/office/drawing/2014/main" id="{855F8295-55CC-4462-821C-BE9B457EA4D0}"/>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0551" y="1888174"/>
                <a:ext cx="457200" cy="457200"/>
              </a:xfrm>
              <a:prstGeom prst="rect">
                <a:avLst/>
              </a:prstGeom>
            </p:spPr>
          </p:pic>
          <p:sp>
            <p:nvSpPr>
              <p:cNvPr id="6" name="Rectangle 5">
                <a:extLst>
                  <a:ext uri="{FF2B5EF4-FFF2-40B4-BE49-F238E27FC236}">
                    <a16:creationId xmlns:a16="http://schemas.microsoft.com/office/drawing/2014/main" id="{8A00625C-5F01-45B9-BEB9-66443831D928}"/>
                  </a:ext>
                </a:extLst>
              </p:cNvPr>
              <p:cNvSpPr/>
              <p:nvPr/>
            </p:nvSpPr>
            <p:spPr>
              <a:xfrm>
                <a:off x="581948" y="2624640"/>
                <a:ext cx="5971252" cy="3443417"/>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kumimoji="0" lang="en-US" sz="1600" b="0" i="0" u="none" strike="noStrike" kern="0" cap="none" spc="0" normalizeH="0" baseline="0" noProof="0">
                    <a:ln w="0"/>
                    <a:solidFill>
                      <a:srgbClr val="1D8900"/>
                    </a:solidFill>
                    <a:effectLst/>
                    <a:uLnTx/>
                    <a:uFillTx/>
                  </a:rPr>
                  <a:t> VPC: </a:t>
                </a:r>
                <a:r>
                  <a:rPr lang="en-US" sz="1600">
                    <a:solidFill>
                      <a:srgbClr val="1D8900"/>
                    </a:solidFill>
                  </a:rPr>
                  <a:t>10.0.0.0/16</a:t>
                </a:r>
              </a:p>
            </p:txBody>
          </p:sp>
          <p:pic>
            <p:nvPicPr>
              <p:cNvPr id="92" name="Graphic 91">
                <a:extLst>
                  <a:ext uri="{FF2B5EF4-FFF2-40B4-BE49-F238E27FC236}">
                    <a16:creationId xmlns:a16="http://schemas.microsoft.com/office/drawing/2014/main" id="{219EF3C6-FA3B-47E7-92FE-CFF1BBF34706}"/>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1948" y="2624640"/>
                <a:ext cx="457200" cy="457200"/>
              </a:xfrm>
              <a:prstGeom prst="rect">
                <a:avLst/>
              </a:prstGeom>
            </p:spPr>
          </p:pic>
          <p:cxnSp>
            <p:nvCxnSpPr>
              <p:cNvPr id="93" name="Straight Arrow Connector 92">
                <a:extLst>
                  <a:ext uri="{FF2B5EF4-FFF2-40B4-BE49-F238E27FC236}">
                    <a16:creationId xmlns:a16="http://schemas.microsoft.com/office/drawing/2014/main" id="{62C08795-E67B-4575-B4C1-7F65B211628D}"/>
                  </a:ext>
                </a:extLst>
              </p:cNvPr>
              <p:cNvCxnSpPr/>
              <p:nvPr/>
            </p:nvCxnSpPr>
            <p:spPr>
              <a:xfrm>
                <a:off x="6796192" y="4371499"/>
                <a:ext cx="92606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D180E7B4-6913-4029-8808-B26C219C705A}"/>
                  </a:ext>
                </a:extLst>
              </p:cNvPr>
              <p:cNvSpPr txBox="1"/>
              <p:nvPr/>
            </p:nvSpPr>
            <p:spPr>
              <a:xfrm>
                <a:off x="6092968" y="4599957"/>
                <a:ext cx="941283" cy="830997"/>
              </a:xfrm>
              <a:prstGeom prst="rect">
                <a:avLst/>
              </a:prstGeom>
              <a:solidFill>
                <a:schemeClr val="bg1"/>
              </a:solidFill>
            </p:spPr>
            <p:txBody>
              <a:bodyPr wrap="none" rtlCol="0">
                <a:spAutoFit/>
              </a:bodyPr>
              <a:lstStyle/>
              <a:p>
                <a:pPr algn="ctr"/>
                <a:r>
                  <a:rPr lang="en-US" sz="1600">
                    <a:ea typeface="Amazon Ember Light" panose="020B0403020204020204" pitchFamily="34" charset="0"/>
                    <a:cs typeface="Arial" panose="020B0604020202020204" pitchFamily="34" charset="0"/>
                  </a:rPr>
                  <a:t>Internet</a:t>
                </a:r>
                <a:br>
                  <a:rPr lang="en-US" sz="1600">
                    <a:ea typeface="Amazon Ember Light" panose="020B0403020204020204" pitchFamily="34" charset="0"/>
                    <a:cs typeface="Arial" panose="020B0604020202020204" pitchFamily="34" charset="0"/>
                  </a:rPr>
                </a:br>
                <a:r>
                  <a:rPr lang="en-US" sz="1600">
                    <a:ea typeface="Amazon Ember Light" panose="020B0403020204020204" pitchFamily="34" charset="0"/>
                    <a:cs typeface="Arial" panose="020B0604020202020204" pitchFamily="34" charset="0"/>
                  </a:rPr>
                  <a:t>gateway</a:t>
                </a:r>
              </a:p>
              <a:p>
                <a:pPr algn="ctr"/>
                <a:r>
                  <a:rPr lang="en-US" sz="1600">
                    <a:ea typeface="Amazon Ember Light" panose="020B0403020204020204" pitchFamily="34" charset="0"/>
                    <a:cs typeface="Arial" panose="020B0604020202020204" pitchFamily="34" charset="0"/>
                  </a:rPr>
                  <a:t>(</a:t>
                </a:r>
                <a:r>
                  <a:rPr lang="en-US" sz="1600" b="1">
                    <a:solidFill>
                      <a:schemeClr val="accent6"/>
                    </a:solidFill>
                    <a:ea typeface="Amazon Ember Light" panose="020B0403020204020204" pitchFamily="34" charset="0"/>
                    <a:cs typeface="Arial" panose="020B0604020202020204" pitchFamily="34" charset="0"/>
                  </a:rPr>
                  <a:t>igw-id</a:t>
                </a:r>
                <a:r>
                  <a:rPr lang="en-US" sz="1600">
                    <a:ea typeface="Amazon Ember Light" panose="020B0403020204020204" pitchFamily="34" charset="0"/>
                    <a:cs typeface="Arial" panose="020B0604020202020204" pitchFamily="34" charset="0"/>
                  </a:rPr>
                  <a:t>)</a:t>
                </a:r>
              </a:p>
            </p:txBody>
          </p:sp>
          <p:pic>
            <p:nvPicPr>
              <p:cNvPr id="97" name="Graphic 96">
                <a:extLst>
                  <a:ext uri="{FF2B5EF4-FFF2-40B4-BE49-F238E27FC236}">
                    <a16:creationId xmlns:a16="http://schemas.microsoft.com/office/drawing/2014/main" id="{6F01C76E-0298-409F-9C57-6CA0752F5143}"/>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146112" y="4147856"/>
                <a:ext cx="469900" cy="469900"/>
              </a:xfrm>
              <a:prstGeom prst="rect">
                <a:avLst/>
              </a:prstGeom>
            </p:spPr>
          </p:pic>
        </p:grpSp>
        <p:cxnSp>
          <p:nvCxnSpPr>
            <p:cNvPr id="11" name="Elbow Connector 10">
              <a:extLst>
                <a:ext uri="{FF2B5EF4-FFF2-40B4-BE49-F238E27FC236}">
                  <a16:creationId xmlns:a16="http://schemas.microsoft.com/office/drawing/2014/main" id="{FEE1078F-723B-A866-2E37-C4ED64F2A2AC}"/>
                </a:ext>
              </a:extLst>
            </p:cNvPr>
            <p:cNvCxnSpPr>
              <a:cxnSpLocks/>
              <a:endCxn id="97" idx="1"/>
            </p:cNvCxnSpPr>
            <p:nvPr/>
          </p:nvCxnSpPr>
          <p:spPr>
            <a:xfrm>
              <a:off x="3353750" y="3791335"/>
              <a:ext cx="1889371" cy="635142"/>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3652792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50CB73F-1D0A-F187-FF73-E9C275C0A92B}"/>
              </a:ext>
            </a:extLst>
          </p:cNvPr>
          <p:cNvSpPr>
            <a:spLocks noGrp="1"/>
          </p:cNvSpPr>
          <p:nvPr>
            <p:ph type="sldNum" sz="quarter" idx="20"/>
          </p:nvPr>
        </p:nvSpPr>
        <p:spPr/>
        <p:txBody>
          <a:bodyPr/>
          <a:lstStyle/>
          <a:p>
            <a:fld id="{930176A1-BCF0-4712-97A6-6B495F55390B}" type="slidenum">
              <a:rPr lang="en-US" smtClean="0"/>
              <a:pPr/>
              <a:t>18</a:t>
            </a:fld>
            <a:endParaRPr lang="en-US"/>
          </a:p>
        </p:txBody>
      </p:sp>
      <p:sp>
        <p:nvSpPr>
          <p:cNvPr id="2" name="Title 1">
            <a:extLst>
              <a:ext uri="{FF2B5EF4-FFF2-40B4-BE49-F238E27FC236}">
                <a16:creationId xmlns:a16="http://schemas.microsoft.com/office/drawing/2014/main" id="{C419CB7B-0806-44E8-B382-113C9D5EF30E}"/>
              </a:ext>
            </a:extLst>
          </p:cNvPr>
          <p:cNvSpPr>
            <a:spLocks noGrp="1"/>
          </p:cNvSpPr>
          <p:nvPr>
            <p:ph type="title"/>
          </p:nvPr>
        </p:nvSpPr>
        <p:spPr/>
        <p:txBody>
          <a:bodyPr>
            <a:normAutofit/>
          </a:bodyPr>
          <a:lstStyle/>
          <a:p>
            <a:r>
              <a:rPr lang="en-US"/>
              <a:t>Network address translation (NAT) gateway</a:t>
            </a:r>
          </a:p>
        </p:txBody>
      </p:sp>
      <p:sp>
        <p:nvSpPr>
          <p:cNvPr id="48" name="TextBox 47">
            <a:extLst>
              <a:ext uri="{FF2B5EF4-FFF2-40B4-BE49-F238E27FC236}">
                <a16:creationId xmlns:a16="http://schemas.microsoft.com/office/drawing/2014/main" id="{887EA2E0-0C7F-43EF-A6F2-2A1A36B3F9AF}"/>
              </a:ext>
            </a:extLst>
          </p:cNvPr>
          <p:cNvSpPr txBox="1"/>
          <p:nvPr/>
        </p:nvSpPr>
        <p:spPr>
          <a:xfrm>
            <a:off x="9388686" y="2879351"/>
            <a:ext cx="2553904" cy="338554"/>
          </a:xfrm>
          <a:prstGeom prst="rect">
            <a:avLst/>
          </a:prstGeom>
          <a:noFill/>
        </p:spPr>
        <p:txBody>
          <a:bodyPr wrap="none" rtlCol="0">
            <a:spAutoFit/>
          </a:bodyPr>
          <a:lstStyle/>
          <a:p>
            <a:pPr algn="ctr"/>
            <a:r>
              <a:rPr lang="en-US" sz="1600">
                <a:latin typeface="+mj-lt"/>
                <a:ea typeface="Amazon Ember" panose="020B0603020204020204" pitchFamily="34" charset="0"/>
                <a:cs typeface="Amazon Ember" panose="020B0603020204020204" pitchFamily="34" charset="0"/>
              </a:rPr>
              <a:t>Public Subnet Route Table</a:t>
            </a:r>
          </a:p>
        </p:txBody>
      </p:sp>
      <p:graphicFrame>
        <p:nvGraphicFramePr>
          <p:cNvPr id="45" name="Table 44">
            <a:extLst>
              <a:ext uri="{FF2B5EF4-FFF2-40B4-BE49-F238E27FC236}">
                <a16:creationId xmlns:a16="http://schemas.microsoft.com/office/drawing/2014/main" id="{256A3687-8F24-4DDD-BA14-CD58F229155E}"/>
              </a:ext>
            </a:extLst>
          </p:cNvPr>
          <p:cNvGraphicFramePr>
            <a:graphicFrameLocks noGrp="1"/>
          </p:cNvGraphicFramePr>
          <p:nvPr/>
        </p:nvGraphicFramePr>
        <p:xfrm>
          <a:off x="9467773" y="3231128"/>
          <a:ext cx="2395728" cy="1112520"/>
        </p:xfrm>
        <a:graphic>
          <a:graphicData uri="http://schemas.openxmlformats.org/drawingml/2006/table">
            <a:tbl>
              <a:tblPr firstRow="1" bandRow="1">
                <a:tableStyleId>{2D5ABB26-0587-4C30-8999-92F81FD0307C}</a:tableStyleId>
              </a:tblPr>
              <a:tblGrid>
                <a:gridCol w="1465583">
                  <a:extLst>
                    <a:ext uri="{9D8B030D-6E8A-4147-A177-3AD203B41FA5}">
                      <a16:colId xmlns:a16="http://schemas.microsoft.com/office/drawing/2014/main" val="3829441895"/>
                    </a:ext>
                  </a:extLst>
                </a:gridCol>
                <a:gridCol w="930145">
                  <a:extLst>
                    <a:ext uri="{9D8B030D-6E8A-4147-A177-3AD203B41FA5}">
                      <a16:colId xmlns:a16="http://schemas.microsoft.com/office/drawing/2014/main" val="3130759443"/>
                    </a:ext>
                  </a:extLst>
                </a:gridCol>
              </a:tblGrid>
              <a:tr h="370840">
                <a:tc>
                  <a:txBody>
                    <a:bodyPr/>
                    <a:lstStyle/>
                    <a:p>
                      <a:r>
                        <a:rPr lang="en-US" sz="1600" b="1"/>
                        <a:t>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r>
                        <a:rPr lang="en-US" sz="1600"/>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r>
                        <a:rPr lang="en-US" sz="1600">
                          <a:solidFill>
                            <a:schemeClr val="accent6"/>
                          </a:solidFill>
                        </a:rPr>
                        <a:t>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solidFill>
                            <a:schemeClr val="accent6"/>
                          </a:solidFill>
                        </a:rPr>
                        <a:t>igw-id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sp>
        <p:nvSpPr>
          <p:cNvPr id="49" name="TextBox 48">
            <a:extLst>
              <a:ext uri="{FF2B5EF4-FFF2-40B4-BE49-F238E27FC236}">
                <a16:creationId xmlns:a16="http://schemas.microsoft.com/office/drawing/2014/main" id="{C0720B19-A466-4D3B-90EB-F976053778EB}"/>
              </a:ext>
            </a:extLst>
          </p:cNvPr>
          <p:cNvSpPr txBox="1"/>
          <p:nvPr/>
        </p:nvSpPr>
        <p:spPr>
          <a:xfrm>
            <a:off x="9349411" y="4763576"/>
            <a:ext cx="2632452" cy="338554"/>
          </a:xfrm>
          <a:prstGeom prst="rect">
            <a:avLst/>
          </a:prstGeom>
          <a:noFill/>
        </p:spPr>
        <p:txBody>
          <a:bodyPr wrap="none" rtlCol="0">
            <a:spAutoFit/>
          </a:bodyPr>
          <a:lstStyle/>
          <a:p>
            <a:pPr algn="ctr"/>
            <a:r>
              <a:rPr lang="en-US" sz="1600">
                <a:latin typeface="+mj-lt"/>
                <a:ea typeface="Amazon Ember" panose="020B0603020204020204" pitchFamily="34" charset="0"/>
                <a:cs typeface="Amazon Ember" panose="020B0603020204020204" pitchFamily="34" charset="0"/>
              </a:rPr>
              <a:t>Private Subnet Route Table</a:t>
            </a:r>
          </a:p>
        </p:txBody>
      </p:sp>
      <p:graphicFrame>
        <p:nvGraphicFramePr>
          <p:cNvPr id="46" name="Table 45">
            <a:extLst>
              <a:ext uri="{FF2B5EF4-FFF2-40B4-BE49-F238E27FC236}">
                <a16:creationId xmlns:a16="http://schemas.microsoft.com/office/drawing/2014/main" id="{BC8C1FB4-ECA5-4391-8D50-94A6029F0A61}"/>
              </a:ext>
            </a:extLst>
          </p:cNvPr>
          <p:cNvGraphicFramePr>
            <a:graphicFrameLocks noGrp="1"/>
          </p:cNvGraphicFramePr>
          <p:nvPr/>
        </p:nvGraphicFramePr>
        <p:xfrm>
          <a:off x="9466757" y="5113378"/>
          <a:ext cx="2397761" cy="1112520"/>
        </p:xfrm>
        <a:graphic>
          <a:graphicData uri="http://schemas.openxmlformats.org/drawingml/2006/table">
            <a:tbl>
              <a:tblPr firstRow="1" bandRow="1">
                <a:tableStyleId>{2D5ABB26-0587-4C30-8999-92F81FD0307C}</a:tableStyleId>
              </a:tblPr>
              <a:tblGrid>
                <a:gridCol w="1286193">
                  <a:extLst>
                    <a:ext uri="{9D8B030D-6E8A-4147-A177-3AD203B41FA5}">
                      <a16:colId xmlns:a16="http://schemas.microsoft.com/office/drawing/2014/main" val="3829441895"/>
                    </a:ext>
                  </a:extLst>
                </a:gridCol>
                <a:gridCol w="1111568">
                  <a:extLst>
                    <a:ext uri="{9D8B030D-6E8A-4147-A177-3AD203B41FA5}">
                      <a16:colId xmlns:a16="http://schemas.microsoft.com/office/drawing/2014/main" val="3130759443"/>
                    </a:ext>
                  </a:extLst>
                </a:gridCol>
              </a:tblGrid>
              <a:tr h="370840">
                <a:tc>
                  <a:txBody>
                    <a:bodyPr/>
                    <a:lstStyle/>
                    <a:p>
                      <a:r>
                        <a:rPr lang="en-US" sz="1600" b="1"/>
                        <a:t>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r>
                        <a:rPr lang="en-US" sz="1600"/>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r>
                        <a:rPr lang="en-US" sz="1600">
                          <a:solidFill>
                            <a:schemeClr val="accent6"/>
                          </a:solidFill>
                        </a:rPr>
                        <a:t>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solidFill>
                            <a:schemeClr val="accent6"/>
                          </a:solidFill>
                        </a:rPr>
                        <a:t>nat-gw-id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grpSp>
        <p:nvGrpSpPr>
          <p:cNvPr id="26" name="Group 25" descr="VPC in AWS Cloud with two subnets. there is a two-way arrow between the nat gateway in the public subnet and the route table, between the route table and the internet gateway, and between the internet gateway and the internet cloud.">
            <a:extLst>
              <a:ext uri="{FF2B5EF4-FFF2-40B4-BE49-F238E27FC236}">
                <a16:creationId xmlns:a16="http://schemas.microsoft.com/office/drawing/2014/main" id="{739831CD-3B77-E387-179E-08923E18BD40}"/>
              </a:ext>
            </a:extLst>
          </p:cNvPr>
          <p:cNvGrpSpPr/>
          <p:nvPr/>
        </p:nvGrpSpPr>
        <p:grpSpPr>
          <a:xfrm>
            <a:off x="210137" y="1203152"/>
            <a:ext cx="8850013" cy="5191619"/>
            <a:chOff x="210137" y="1203152"/>
            <a:chExt cx="8850013" cy="5191619"/>
          </a:xfrm>
        </p:grpSpPr>
        <p:grpSp>
          <p:nvGrpSpPr>
            <p:cNvPr id="3" name="Group 2">
              <a:extLst>
                <a:ext uri="{FF2B5EF4-FFF2-40B4-BE49-F238E27FC236}">
                  <a16:creationId xmlns:a16="http://schemas.microsoft.com/office/drawing/2014/main" id="{67F65078-193E-4EFF-9DC5-44BCCF75155C}"/>
                </a:ext>
              </a:extLst>
            </p:cNvPr>
            <p:cNvGrpSpPr/>
            <p:nvPr/>
          </p:nvGrpSpPr>
          <p:grpSpPr>
            <a:xfrm>
              <a:off x="210137" y="1203152"/>
              <a:ext cx="8850013" cy="5191619"/>
              <a:chOff x="152401" y="1273546"/>
              <a:chExt cx="8850013" cy="5191619"/>
            </a:xfrm>
          </p:grpSpPr>
          <p:sp>
            <p:nvSpPr>
              <p:cNvPr id="8" name="Rectangle 7">
                <a:extLst>
                  <a:ext uri="{FF2B5EF4-FFF2-40B4-BE49-F238E27FC236}">
                    <a16:creationId xmlns:a16="http://schemas.microsoft.com/office/drawing/2014/main" id="{5B4C0FFB-E5B5-4C67-BE6A-8B849867AEE6}"/>
                  </a:ext>
                </a:extLst>
              </p:cNvPr>
              <p:cNvSpPr/>
              <p:nvPr/>
            </p:nvSpPr>
            <p:spPr>
              <a:xfrm>
                <a:off x="1063615" y="2244988"/>
                <a:ext cx="3591473" cy="398091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rial" panose="020B0604020202020204"/>
                    <a:ea typeface="+mn-ea"/>
                    <a:cs typeface="+mn-cs"/>
                  </a:rPr>
                  <a:t>Availability Zone</a:t>
                </a:r>
              </a:p>
            </p:txBody>
          </p:sp>
          <p:grpSp>
            <p:nvGrpSpPr>
              <p:cNvPr id="14" name="Group 13">
                <a:extLst>
                  <a:ext uri="{FF2B5EF4-FFF2-40B4-BE49-F238E27FC236}">
                    <a16:creationId xmlns:a16="http://schemas.microsoft.com/office/drawing/2014/main" id="{47A6ABD1-9F7B-4A5A-83E9-5223A19AFC06}"/>
                  </a:ext>
                  <a:ext uri="{C183D7F6-B498-43B3-948B-1728B52AA6E4}">
                    <adec:decorative xmlns:adec="http://schemas.microsoft.com/office/drawing/2017/decorative" val="1"/>
                  </a:ext>
                </a:extLst>
              </p:cNvPr>
              <p:cNvGrpSpPr/>
              <p:nvPr/>
            </p:nvGrpSpPr>
            <p:grpSpPr>
              <a:xfrm>
                <a:off x="1315653" y="2980513"/>
                <a:ext cx="3200400" cy="1373959"/>
                <a:chOff x="1952969" y="2883528"/>
                <a:chExt cx="3200400" cy="1373959"/>
              </a:xfrm>
            </p:grpSpPr>
            <p:sp>
              <p:nvSpPr>
                <p:cNvPr id="12" name="Rectangle 11">
                  <a:extLst>
                    <a:ext uri="{FF2B5EF4-FFF2-40B4-BE49-F238E27FC236}">
                      <a16:creationId xmlns:a16="http://schemas.microsoft.com/office/drawing/2014/main" id="{E7166951-D5F5-4D5F-A929-89BD67EC61E6}"/>
                    </a:ext>
                  </a:extLst>
                </p:cNvPr>
                <p:cNvSpPr/>
                <p:nvPr/>
              </p:nvSpPr>
              <p:spPr>
                <a:xfrm>
                  <a:off x="1952969" y="2885887"/>
                  <a:ext cx="3200400" cy="13716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D8900"/>
                      </a:solidFill>
                      <a:effectLst/>
                      <a:uLnTx/>
                      <a:uFillTx/>
                      <a:latin typeface="Arial" panose="020B0604020202020204"/>
                      <a:ea typeface="+mn-ea"/>
                      <a:cs typeface="+mn-cs"/>
                    </a:rPr>
                    <a:t>   Public subnet:10.0.1.0/24</a:t>
                  </a:r>
                </a:p>
              </p:txBody>
            </p:sp>
            <p:pic>
              <p:nvPicPr>
                <p:cNvPr id="13" name="Graphic 12">
                  <a:extLst>
                    <a:ext uri="{FF2B5EF4-FFF2-40B4-BE49-F238E27FC236}">
                      <a16:creationId xmlns:a16="http://schemas.microsoft.com/office/drawing/2014/main" id="{0267DA52-0955-4E35-8F29-A775580B915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52970" y="2883528"/>
                  <a:ext cx="457200" cy="457200"/>
                </a:xfrm>
                <a:prstGeom prst="rect">
                  <a:avLst/>
                </a:prstGeom>
              </p:spPr>
            </p:pic>
          </p:grpSp>
          <p:grpSp>
            <p:nvGrpSpPr>
              <p:cNvPr id="43" name="Group 42">
                <a:extLst>
                  <a:ext uri="{FF2B5EF4-FFF2-40B4-BE49-F238E27FC236}">
                    <a16:creationId xmlns:a16="http://schemas.microsoft.com/office/drawing/2014/main" id="{A1DC685B-EE79-452F-AB76-513C78195B75}"/>
                  </a:ext>
                  <a:ext uri="{C183D7F6-B498-43B3-948B-1728B52AA6E4}">
                    <adec:decorative xmlns:adec="http://schemas.microsoft.com/office/drawing/2017/decorative" val="1"/>
                  </a:ext>
                </a:extLst>
              </p:cNvPr>
              <p:cNvGrpSpPr/>
              <p:nvPr/>
            </p:nvGrpSpPr>
            <p:grpSpPr>
              <a:xfrm>
                <a:off x="1315652" y="4508371"/>
                <a:ext cx="3202243" cy="1373958"/>
                <a:chOff x="1952968" y="4411386"/>
                <a:chExt cx="3202243" cy="1373958"/>
              </a:xfrm>
            </p:grpSpPr>
            <p:sp>
              <p:nvSpPr>
                <p:cNvPr id="60" name="Rectangle 59">
                  <a:extLst>
                    <a:ext uri="{FF2B5EF4-FFF2-40B4-BE49-F238E27FC236}">
                      <a16:creationId xmlns:a16="http://schemas.microsoft.com/office/drawing/2014/main" id="{DBF2B20B-9790-4B72-ABB4-8220A1E13520}"/>
                    </a:ext>
                  </a:extLst>
                </p:cNvPr>
                <p:cNvSpPr/>
                <p:nvPr/>
              </p:nvSpPr>
              <p:spPr>
                <a:xfrm>
                  <a:off x="1952968" y="4413744"/>
                  <a:ext cx="3202243" cy="13716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rial" panose="020B0604020202020204"/>
                      <a:ea typeface="+mn-ea"/>
                      <a:cs typeface="+mn-cs"/>
                    </a:rPr>
                    <a:t>   Private subnet: 10.0.2.0/24</a:t>
                  </a:r>
                </a:p>
              </p:txBody>
            </p:sp>
            <p:pic>
              <p:nvPicPr>
                <p:cNvPr id="61" name="Graphic 60">
                  <a:extLst>
                    <a:ext uri="{FF2B5EF4-FFF2-40B4-BE49-F238E27FC236}">
                      <a16:creationId xmlns:a16="http://schemas.microsoft.com/office/drawing/2014/main" id="{CCF479AE-2B36-4C6F-88F8-C48CDD88D7D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52969" y="4411386"/>
                  <a:ext cx="457200" cy="457200"/>
                </a:xfrm>
                <a:prstGeom prst="rect">
                  <a:avLst/>
                </a:prstGeom>
              </p:spPr>
            </p:pic>
          </p:grpSp>
          <p:pic>
            <p:nvPicPr>
              <p:cNvPr id="47" name="Graphic 46">
                <a:extLst>
                  <a:ext uri="{FF2B5EF4-FFF2-40B4-BE49-F238E27FC236}">
                    <a16:creationId xmlns:a16="http://schemas.microsoft.com/office/drawing/2014/main" id="{7DA55A85-A914-484A-92F7-A9F7F523CF9A}"/>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22254" y="3976264"/>
                <a:ext cx="1280160" cy="1280160"/>
              </a:xfrm>
              <a:prstGeom prst="rect">
                <a:avLst/>
              </a:prstGeom>
            </p:spPr>
          </p:pic>
          <p:cxnSp>
            <p:nvCxnSpPr>
              <p:cNvPr id="33" name="Straight Arrow Connector 32">
                <a:extLst>
                  <a:ext uri="{FF2B5EF4-FFF2-40B4-BE49-F238E27FC236}">
                    <a16:creationId xmlns:a16="http://schemas.microsoft.com/office/drawing/2014/main" id="{A26823E8-240C-48A6-98E8-5F1595854BAA}"/>
                  </a:ext>
                </a:extLst>
              </p:cNvPr>
              <p:cNvCxnSpPr>
                <a:cxnSpLocks/>
                <a:endCxn id="19" idx="1"/>
              </p:cNvCxnSpPr>
              <p:nvPr/>
            </p:nvCxnSpPr>
            <p:spPr>
              <a:xfrm>
                <a:off x="5612695" y="4371356"/>
                <a:ext cx="713597" cy="1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85E76D4D-E3FF-4864-A50B-F16B6A929B2F}"/>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99541" y="5196529"/>
                <a:ext cx="457200" cy="457200"/>
              </a:xfrm>
              <a:prstGeom prst="rect">
                <a:avLst/>
              </a:prstGeom>
            </p:spPr>
          </p:pic>
          <p:sp>
            <p:nvSpPr>
              <p:cNvPr id="76" name="TextBox 75">
                <a:extLst>
                  <a:ext uri="{FF2B5EF4-FFF2-40B4-BE49-F238E27FC236}">
                    <a16:creationId xmlns:a16="http://schemas.microsoft.com/office/drawing/2014/main" id="{7AC26BA0-581E-4089-A8FE-8F1AD877DE68}"/>
                  </a:ext>
                </a:extLst>
              </p:cNvPr>
              <p:cNvSpPr txBox="1"/>
              <p:nvPr/>
            </p:nvSpPr>
            <p:spPr>
              <a:xfrm>
                <a:off x="7913333" y="5315175"/>
                <a:ext cx="898003" cy="338554"/>
              </a:xfrm>
              <a:prstGeom prst="rect">
                <a:avLst/>
              </a:prstGeom>
              <a:noFill/>
            </p:spPr>
            <p:txBody>
              <a:bodyPr wrap="none" rtlCol="0">
                <a:spAutoFit/>
              </a:bodyPr>
              <a:lstStyle/>
              <a:p>
                <a:pPr algn="ctr"/>
                <a:r>
                  <a:rPr lang="en-US" sz="1600">
                    <a:latin typeface="Arial" panose="020B0604020202020204" pitchFamily="34" charset="0"/>
                    <a:ea typeface="Amazon Ember Light" panose="020B0403020204020204" pitchFamily="34" charset="0"/>
                    <a:cs typeface="Arial" panose="020B0604020202020204" pitchFamily="34" charset="0"/>
                  </a:rPr>
                  <a:t>Internet</a:t>
                </a:r>
              </a:p>
            </p:txBody>
          </p:sp>
          <p:grpSp>
            <p:nvGrpSpPr>
              <p:cNvPr id="50" name="Group 49">
                <a:extLst>
                  <a:ext uri="{FF2B5EF4-FFF2-40B4-BE49-F238E27FC236}">
                    <a16:creationId xmlns:a16="http://schemas.microsoft.com/office/drawing/2014/main" id="{FB8482AE-3EE5-4228-9493-754F72037038}"/>
                  </a:ext>
                </a:extLst>
              </p:cNvPr>
              <p:cNvGrpSpPr/>
              <p:nvPr/>
            </p:nvGrpSpPr>
            <p:grpSpPr>
              <a:xfrm>
                <a:off x="152401" y="1273546"/>
                <a:ext cx="7162799" cy="5191619"/>
                <a:chOff x="152401" y="1273546"/>
                <a:chExt cx="7162799" cy="5191619"/>
              </a:xfrm>
            </p:grpSpPr>
            <p:sp>
              <p:nvSpPr>
                <p:cNvPr id="7" name="Rectangle 6">
                  <a:extLst>
                    <a:ext uri="{FF2B5EF4-FFF2-40B4-BE49-F238E27FC236}">
                      <a16:creationId xmlns:a16="http://schemas.microsoft.com/office/drawing/2014/main" id="{F171ADE5-0976-44A9-9A89-45C11481B784}"/>
                    </a:ext>
                  </a:extLst>
                </p:cNvPr>
                <p:cNvSpPr/>
                <p:nvPr/>
              </p:nvSpPr>
              <p:spPr>
                <a:xfrm>
                  <a:off x="152401" y="1273546"/>
                  <a:ext cx="7162799" cy="5191619"/>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Arial" panose="020B0604020202020204"/>
                      <a:ea typeface="+mn-ea"/>
                      <a:cs typeface="+mn-cs"/>
                    </a:rPr>
                    <a:t> </a:t>
                  </a:r>
                  <a:r>
                    <a:rPr kumimoji="0" lang="en-US" sz="1600" b="0" i="0" u="none" strike="noStrike" kern="0" cap="none" spc="0" normalizeH="0" baseline="0" noProof="0">
                      <a:ln>
                        <a:noFill/>
                      </a:ln>
                      <a:solidFill>
                        <a:sysClr val="windowText" lastClr="000000"/>
                      </a:solidFill>
                      <a:effectLst/>
                      <a:uLnTx/>
                      <a:uFillTx/>
                      <a:latin typeface="Arial" panose="020B0604020202020204"/>
                      <a:ea typeface="+mn-ea"/>
                      <a:cs typeface="+mn-cs"/>
                    </a:rPr>
                    <a:t>AWS Cloud</a:t>
                  </a:r>
                </a:p>
              </p:txBody>
            </p:sp>
            <p:pic>
              <p:nvPicPr>
                <p:cNvPr id="88" name="Graphic 87">
                  <a:extLst>
                    <a:ext uri="{FF2B5EF4-FFF2-40B4-BE49-F238E27FC236}">
                      <a16:creationId xmlns:a16="http://schemas.microsoft.com/office/drawing/2014/main" id="{EEF809C2-F5DF-4295-BCA1-0C2171768706}"/>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2401" y="1273546"/>
                  <a:ext cx="457200" cy="457200"/>
                </a:xfrm>
                <a:prstGeom prst="rect">
                  <a:avLst/>
                </a:prstGeom>
              </p:spPr>
            </p:pic>
          </p:grpSp>
          <p:sp>
            <p:nvSpPr>
              <p:cNvPr id="77" name="Rectangle 76">
                <a:extLst>
                  <a:ext uri="{FF2B5EF4-FFF2-40B4-BE49-F238E27FC236}">
                    <a16:creationId xmlns:a16="http://schemas.microsoft.com/office/drawing/2014/main" id="{8DE143CC-4DF7-426E-8F9A-37FCCE527142}"/>
                  </a:ext>
                </a:extLst>
              </p:cNvPr>
              <p:cNvSpPr/>
              <p:nvPr/>
            </p:nvSpPr>
            <p:spPr>
              <a:xfrm>
                <a:off x="280551" y="1888174"/>
                <a:ext cx="6715994" cy="4460804"/>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rial" panose="020B0604020202020204"/>
                    <a:ea typeface="+mn-ea"/>
                    <a:cs typeface="+mn-cs"/>
                  </a:rPr>
                  <a:t> Region</a:t>
                </a:r>
              </a:p>
            </p:txBody>
          </p:sp>
          <p:pic>
            <p:nvPicPr>
              <p:cNvPr id="90" name="Graphic 89">
                <a:extLst>
                  <a:ext uri="{FF2B5EF4-FFF2-40B4-BE49-F238E27FC236}">
                    <a16:creationId xmlns:a16="http://schemas.microsoft.com/office/drawing/2014/main" id="{855F8295-55CC-4462-821C-BE9B457EA4D0}"/>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80551" y="1888174"/>
                <a:ext cx="457200" cy="457200"/>
              </a:xfrm>
              <a:prstGeom prst="rect">
                <a:avLst/>
              </a:prstGeom>
            </p:spPr>
          </p:pic>
          <p:grpSp>
            <p:nvGrpSpPr>
              <p:cNvPr id="52" name="Group 51">
                <a:extLst>
                  <a:ext uri="{FF2B5EF4-FFF2-40B4-BE49-F238E27FC236}">
                    <a16:creationId xmlns:a16="http://schemas.microsoft.com/office/drawing/2014/main" id="{02151074-6006-4226-8C63-B9EEECF21964}"/>
                  </a:ext>
                </a:extLst>
              </p:cNvPr>
              <p:cNvGrpSpPr/>
              <p:nvPr/>
            </p:nvGrpSpPr>
            <p:grpSpPr>
              <a:xfrm>
                <a:off x="581948" y="2624640"/>
                <a:ext cx="5971252" cy="3443417"/>
                <a:chOff x="581948" y="2624640"/>
                <a:chExt cx="5971252" cy="3443417"/>
              </a:xfrm>
            </p:grpSpPr>
            <p:sp>
              <p:nvSpPr>
                <p:cNvPr id="6" name="Rectangle 5">
                  <a:extLst>
                    <a:ext uri="{FF2B5EF4-FFF2-40B4-BE49-F238E27FC236}">
                      <a16:creationId xmlns:a16="http://schemas.microsoft.com/office/drawing/2014/main" id="{8A00625C-5F01-45B9-BEB9-66443831D928}"/>
                    </a:ext>
                  </a:extLst>
                </p:cNvPr>
                <p:cNvSpPr/>
                <p:nvPr/>
              </p:nvSpPr>
              <p:spPr>
                <a:xfrm>
                  <a:off x="581948" y="2624640"/>
                  <a:ext cx="5971252" cy="3443417"/>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kumimoji="0" lang="en-US" sz="1600" b="0" i="0" u="none" strike="noStrike" kern="0" cap="none" spc="0" normalizeH="0" baseline="0" noProof="0">
                      <a:ln w="0"/>
                      <a:solidFill>
                        <a:srgbClr val="1D8900"/>
                      </a:solidFill>
                      <a:effectLst/>
                      <a:uLnTx/>
                      <a:uFillTx/>
                      <a:latin typeface="Arial" panose="020B0604020202020204"/>
                      <a:ea typeface="+mn-ea"/>
                      <a:cs typeface="+mn-cs"/>
                    </a:rPr>
                    <a:t> VPC: </a:t>
                  </a:r>
                  <a:r>
                    <a:rPr lang="en-US" sz="1600">
                      <a:solidFill>
                        <a:srgbClr val="1D8900"/>
                      </a:solidFill>
                      <a:latin typeface="Arial" panose="020B0604020202020204"/>
                    </a:rPr>
                    <a:t>10.0.0.0/16</a:t>
                  </a:r>
                </a:p>
              </p:txBody>
            </p:sp>
            <p:pic>
              <p:nvPicPr>
                <p:cNvPr id="92" name="Graphic 91">
                  <a:extLst>
                    <a:ext uri="{FF2B5EF4-FFF2-40B4-BE49-F238E27FC236}">
                      <a16:creationId xmlns:a16="http://schemas.microsoft.com/office/drawing/2014/main" id="{219EF3C6-FA3B-47E7-92FE-CFF1BBF34706}"/>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81948" y="2624640"/>
                  <a:ext cx="457200" cy="457200"/>
                </a:xfrm>
                <a:prstGeom prst="rect">
                  <a:avLst/>
                </a:prstGeom>
              </p:spPr>
            </p:pic>
          </p:grpSp>
          <p:pic>
            <p:nvPicPr>
              <p:cNvPr id="35" name="Graphic 34">
                <a:extLst>
                  <a:ext uri="{FF2B5EF4-FFF2-40B4-BE49-F238E27FC236}">
                    <a16:creationId xmlns:a16="http://schemas.microsoft.com/office/drawing/2014/main" id="{206088EE-C9B4-472D-8C53-195D88601FCA}"/>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801351" y="3324337"/>
                <a:ext cx="469900" cy="469900"/>
              </a:xfrm>
              <a:prstGeom prst="rect">
                <a:avLst/>
              </a:prstGeom>
            </p:spPr>
          </p:pic>
          <p:sp>
            <p:nvSpPr>
              <p:cNvPr id="36" name="TextBox 35">
                <a:extLst>
                  <a:ext uri="{FF2B5EF4-FFF2-40B4-BE49-F238E27FC236}">
                    <a16:creationId xmlns:a16="http://schemas.microsoft.com/office/drawing/2014/main" id="{0F73CB36-2D8B-444F-BBAF-1AC8FE209834}"/>
                  </a:ext>
                </a:extLst>
              </p:cNvPr>
              <p:cNvSpPr txBox="1"/>
              <p:nvPr/>
            </p:nvSpPr>
            <p:spPr>
              <a:xfrm>
                <a:off x="2315463" y="3805760"/>
                <a:ext cx="1395190" cy="584775"/>
              </a:xfrm>
              <a:prstGeom prst="rect">
                <a:avLst/>
              </a:prstGeom>
              <a:noFill/>
            </p:spPr>
            <p:txBody>
              <a:bodyPr wrap="none" rtlCol="0">
                <a:spAutoFit/>
              </a:bodyPr>
              <a:lstStyle/>
              <a:p>
                <a:pPr algn="ctr"/>
                <a:r>
                  <a:rPr lang="en-US" sz="1600">
                    <a:latin typeface="Arial" panose="020B0604020202020204" pitchFamily="34" charset="0"/>
                    <a:ea typeface="Amazon Ember Light" panose="020B0403020204020204" pitchFamily="34" charset="0"/>
                    <a:cs typeface="Arial" panose="020B0604020202020204" pitchFamily="34" charset="0"/>
                  </a:rPr>
                  <a:t>NAT gateway</a:t>
                </a:r>
                <a:br>
                  <a:rPr lang="en-US" sz="1600">
                    <a:latin typeface="Arial" panose="020B0604020202020204" pitchFamily="34" charset="0"/>
                    <a:ea typeface="Amazon Ember Light" panose="020B0403020204020204" pitchFamily="34" charset="0"/>
                    <a:cs typeface="Arial" panose="020B0604020202020204" pitchFamily="34" charset="0"/>
                  </a:rPr>
                </a:br>
                <a:r>
                  <a:rPr lang="en-US" sz="1600">
                    <a:latin typeface="Arial" panose="020B0604020202020204" pitchFamily="34" charset="0"/>
                    <a:ea typeface="Amazon Ember Light" panose="020B0403020204020204" pitchFamily="34" charset="0"/>
                    <a:cs typeface="Arial" panose="020B0604020202020204" pitchFamily="34" charset="0"/>
                  </a:rPr>
                  <a:t>(</a:t>
                </a:r>
                <a:r>
                  <a:rPr lang="en-US" sz="1600" b="1">
                    <a:solidFill>
                      <a:schemeClr val="accent6"/>
                    </a:solidFill>
                    <a:latin typeface="Arial" panose="020B0604020202020204" pitchFamily="34" charset="0"/>
                    <a:ea typeface="Amazon Ember Light" panose="020B0403020204020204" pitchFamily="34" charset="0"/>
                    <a:cs typeface="Arial" panose="020B0604020202020204" pitchFamily="34" charset="0"/>
                  </a:rPr>
                  <a:t>nat-gw-id</a:t>
                </a:r>
                <a:r>
                  <a:rPr lang="en-US" sz="1600">
                    <a:latin typeface="Arial" panose="020B0604020202020204" pitchFamily="34" charset="0"/>
                    <a:ea typeface="Amazon Ember Light" panose="020B0403020204020204" pitchFamily="34" charset="0"/>
                    <a:cs typeface="Arial" panose="020B0604020202020204" pitchFamily="34" charset="0"/>
                  </a:rPr>
                  <a:t>)</a:t>
                </a:r>
              </a:p>
            </p:txBody>
          </p:sp>
          <p:cxnSp>
            <p:nvCxnSpPr>
              <p:cNvPr id="17" name="Straight Arrow Connector 16">
                <a:extLst>
                  <a:ext uri="{FF2B5EF4-FFF2-40B4-BE49-F238E27FC236}">
                    <a16:creationId xmlns:a16="http://schemas.microsoft.com/office/drawing/2014/main" id="{E3DF6FE7-D77B-4BDA-8DDB-40A085315080}"/>
                  </a:ext>
                </a:extLst>
              </p:cNvPr>
              <p:cNvCxnSpPr>
                <a:stCxn id="19" idx="3"/>
              </p:cNvCxnSpPr>
              <p:nvPr/>
            </p:nvCxnSpPr>
            <p:spPr>
              <a:xfrm>
                <a:off x="6796192" y="4371499"/>
                <a:ext cx="92606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9" name="Graphic 18">
                <a:extLst>
                  <a:ext uri="{FF2B5EF4-FFF2-40B4-BE49-F238E27FC236}">
                    <a16:creationId xmlns:a16="http://schemas.microsoft.com/office/drawing/2014/main" id="{0E04E710-C136-4047-9C54-ECAA9EACC9A4}"/>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326292" y="4136549"/>
                <a:ext cx="469900" cy="469900"/>
              </a:xfrm>
              <a:prstGeom prst="rect">
                <a:avLst/>
              </a:prstGeom>
            </p:spPr>
          </p:pic>
          <p:sp>
            <p:nvSpPr>
              <p:cNvPr id="21" name="TextBox 20">
                <a:extLst>
                  <a:ext uri="{FF2B5EF4-FFF2-40B4-BE49-F238E27FC236}">
                    <a16:creationId xmlns:a16="http://schemas.microsoft.com/office/drawing/2014/main" id="{15B59209-36FC-41A3-9E8D-99851701DA26}"/>
                  </a:ext>
                </a:extLst>
              </p:cNvPr>
              <p:cNvSpPr txBox="1"/>
              <p:nvPr/>
            </p:nvSpPr>
            <p:spPr>
              <a:xfrm>
                <a:off x="6092968" y="4599957"/>
                <a:ext cx="941283" cy="830997"/>
              </a:xfrm>
              <a:prstGeom prst="rect">
                <a:avLst/>
              </a:prstGeom>
              <a:solidFill>
                <a:schemeClr val="bg1"/>
              </a:solidFill>
            </p:spPr>
            <p:txBody>
              <a:bodyPr wrap="none" rtlCol="0">
                <a:spAutoFit/>
              </a:bodyPr>
              <a:lstStyle/>
              <a:p>
                <a:pPr algn="ctr"/>
                <a:r>
                  <a:rPr lang="en-US" sz="1600">
                    <a:latin typeface="Arial" panose="020B0604020202020204" pitchFamily="34" charset="0"/>
                    <a:ea typeface="Amazon Ember Light" panose="020B0403020204020204" pitchFamily="34" charset="0"/>
                    <a:cs typeface="Arial" panose="020B0604020202020204" pitchFamily="34" charset="0"/>
                  </a:rPr>
                  <a:t>Internet</a:t>
                </a:r>
                <a:br>
                  <a:rPr lang="en-US" sz="1600">
                    <a:latin typeface="Arial" panose="020B0604020202020204" pitchFamily="34" charset="0"/>
                    <a:ea typeface="Amazon Ember Light" panose="020B0403020204020204" pitchFamily="34" charset="0"/>
                    <a:cs typeface="Arial" panose="020B0604020202020204" pitchFamily="34" charset="0"/>
                  </a:rPr>
                </a:br>
                <a:r>
                  <a:rPr lang="en-US" sz="1600">
                    <a:latin typeface="Arial" panose="020B0604020202020204" pitchFamily="34" charset="0"/>
                    <a:ea typeface="Amazon Ember Light" panose="020B0403020204020204" pitchFamily="34" charset="0"/>
                    <a:cs typeface="Arial" panose="020B0604020202020204" pitchFamily="34" charset="0"/>
                  </a:rPr>
                  <a:t>gateway</a:t>
                </a:r>
              </a:p>
              <a:p>
                <a:pPr algn="ctr"/>
                <a:r>
                  <a:rPr lang="en-US" sz="1600">
                    <a:latin typeface="Arial" panose="020B0604020202020204" pitchFamily="34" charset="0"/>
                    <a:ea typeface="Amazon Ember Light" panose="020B0403020204020204" pitchFamily="34" charset="0"/>
                    <a:cs typeface="Arial" panose="020B0604020202020204" pitchFamily="34" charset="0"/>
                  </a:rPr>
                  <a:t>(</a:t>
                </a:r>
                <a:r>
                  <a:rPr lang="en-US" sz="1600" b="1">
                    <a:solidFill>
                      <a:schemeClr val="accent6"/>
                    </a:solidFill>
                    <a:latin typeface="Arial" panose="020B0604020202020204" pitchFamily="34" charset="0"/>
                    <a:ea typeface="Amazon Ember Light" panose="020B0403020204020204" pitchFamily="34" charset="0"/>
                    <a:cs typeface="Arial" panose="020B0604020202020204" pitchFamily="34" charset="0"/>
                  </a:rPr>
                  <a:t>igw-id</a:t>
                </a:r>
                <a:r>
                  <a:rPr lang="en-US" sz="1600">
                    <a:latin typeface="Arial" panose="020B0604020202020204" pitchFamily="34" charset="0"/>
                    <a:ea typeface="Amazon Ember Light" panose="020B0403020204020204" pitchFamily="34" charset="0"/>
                    <a:cs typeface="Arial" panose="020B0604020202020204" pitchFamily="34" charset="0"/>
                  </a:rPr>
                  <a:t>)</a:t>
                </a:r>
              </a:p>
            </p:txBody>
          </p:sp>
          <p:sp>
            <p:nvSpPr>
              <p:cNvPr id="55" name="TextBox 54">
                <a:extLst>
                  <a:ext uri="{FF2B5EF4-FFF2-40B4-BE49-F238E27FC236}">
                    <a16:creationId xmlns:a16="http://schemas.microsoft.com/office/drawing/2014/main" id="{92831370-8133-41C0-9D66-18759DE820E7}"/>
                  </a:ext>
                </a:extLst>
              </p:cNvPr>
              <p:cNvSpPr txBox="1"/>
              <p:nvPr/>
            </p:nvSpPr>
            <p:spPr>
              <a:xfrm>
                <a:off x="4747717" y="3288754"/>
                <a:ext cx="1266693" cy="584775"/>
              </a:xfrm>
              <a:prstGeom prst="rect">
                <a:avLst/>
              </a:prstGeom>
              <a:noFill/>
            </p:spPr>
            <p:txBody>
              <a:bodyPr wrap="none" rtlCol="0">
                <a:spAutoFit/>
              </a:bodyPr>
              <a:lstStyle/>
              <a:p>
                <a:pPr algn="ctr"/>
                <a:r>
                  <a:rPr lang="en-US" sz="1600">
                    <a:latin typeface="Arial" panose="020B0604020202020204" pitchFamily="34" charset="0"/>
                    <a:ea typeface="Amazon Ember Light" panose="020B0403020204020204" pitchFamily="34" charset="0"/>
                    <a:cs typeface="Arial" panose="020B0604020202020204" pitchFamily="34" charset="0"/>
                  </a:rPr>
                  <a:t>Public route</a:t>
                </a:r>
                <a:br>
                  <a:rPr lang="en-US" sz="1600">
                    <a:latin typeface="Arial" panose="020B0604020202020204" pitchFamily="34" charset="0"/>
                    <a:ea typeface="Amazon Ember Light" panose="020B0403020204020204" pitchFamily="34" charset="0"/>
                    <a:cs typeface="Arial" panose="020B0604020202020204" pitchFamily="34" charset="0"/>
                  </a:rPr>
                </a:br>
                <a:r>
                  <a:rPr lang="en-US" sz="1600">
                    <a:latin typeface="Arial" panose="020B0604020202020204" pitchFamily="34" charset="0"/>
                    <a:ea typeface="Amazon Ember Light" panose="020B0403020204020204" pitchFamily="34" charset="0"/>
                    <a:cs typeface="Arial" panose="020B0604020202020204" pitchFamily="34" charset="0"/>
                  </a:rPr>
                  <a:t>table</a:t>
                </a:r>
              </a:p>
            </p:txBody>
          </p:sp>
          <p:pic>
            <p:nvPicPr>
              <p:cNvPr id="57" name="Graphic 56">
                <a:extLst>
                  <a:ext uri="{FF2B5EF4-FFF2-40B4-BE49-F238E27FC236}">
                    <a16:creationId xmlns:a16="http://schemas.microsoft.com/office/drawing/2014/main" id="{41BBB7EE-D97B-4201-898D-E5953F1C4EFD}"/>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191284" y="4412930"/>
                <a:ext cx="469900" cy="469900"/>
              </a:xfrm>
              <a:prstGeom prst="rect">
                <a:avLst/>
              </a:prstGeom>
            </p:spPr>
          </p:pic>
          <p:pic>
            <p:nvPicPr>
              <p:cNvPr id="38" name="Graphic 37">
                <a:extLst>
                  <a:ext uri="{FF2B5EF4-FFF2-40B4-BE49-F238E27FC236}">
                    <a16:creationId xmlns:a16="http://schemas.microsoft.com/office/drawing/2014/main" id="{C7E6EB43-7027-DD47-87D1-D56617D293D2}"/>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178197" y="3867119"/>
                <a:ext cx="469900" cy="469900"/>
              </a:xfrm>
              <a:prstGeom prst="rect">
                <a:avLst/>
              </a:prstGeom>
            </p:spPr>
          </p:pic>
          <p:sp>
            <p:nvSpPr>
              <p:cNvPr id="39" name="TextBox 38">
                <a:extLst>
                  <a:ext uri="{FF2B5EF4-FFF2-40B4-BE49-F238E27FC236}">
                    <a16:creationId xmlns:a16="http://schemas.microsoft.com/office/drawing/2014/main" id="{FFFDF520-DA70-7544-A803-EB61859E8E2F}"/>
                  </a:ext>
                </a:extLst>
              </p:cNvPr>
              <p:cNvSpPr txBox="1"/>
              <p:nvPr/>
            </p:nvSpPr>
            <p:spPr>
              <a:xfrm>
                <a:off x="4738925" y="4868046"/>
                <a:ext cx="1348446" cy="584775"/>
              </a:xfrm>
              <a:prstGeom prst="rect">
                <a:avLst/>
              </a:prstGeom>
              <a:noFill/>
            </p:spPr>
            <p:txBody>
              <a:bodyPr wrap="none" rtlCol="0">
                <a:spAutoFit/>
              </a:bodyPr>
              <a:lstStyle/>
              <a:p>
                <a:pPr algn="ctr"/>
                <a:r>
                  <a:rPr lang="en-US" sz="1600">
                    <a:latin typeface="Arial" panose="020B0604020202020204" pitchFamily="34" charset="0"/>
                    <a:ea typeface="Amazon Ember Light" panose="020B0403020204020204" pitchFamily="34" charset="0"/>
                    <a:cs typeface="Arial" panose="020B0604020202020204" pitchFamily="34" charset="0"/>
                  </a:rPr>
                  <a:t>Private route</a:t>
                </a:r>
                <a:br>
                  <a:rPr lang="en-US" sz="1600">
                    <a:latin typeface="Arial" panose="020B0604020202020204" pitchFamily="34" charset="0"/>
                    <a:ea typeface="Amazon Ember Light" panose="020B0403020204020204" pitchFamily="34" charset="0"/>
                    <a:cs typeface="Arial" panose="020B0604020202020204" pitchFamily="34" charset="0"/>
                  </a:rPr>
                </a:br>
                <a:r>
                  <a:rPr lang="en-US" sz="1600">
                    <a:latin typeface="Arial" panose="020B0604020202020204" pitchFamily="34" charset="0"/>
                    <a:ea typeface="Amazon Ember Light" panose="020B0403020204020204" pitchFamily="34" charset="0"/>
                    <a:cs typeface="Arial" panose="020B0604020202020204" pitchFamily="34" charset="0"/>
                  </a:rPr>
                  <a:t>table</a:t>
                </a:r>
              </a:p>
            </p:txBody>
          </p:sp>
        </p:grpSp>
        <p:cxnSp>
          <p:nvCxnSpPr>
            <p:cNvPr id="11" name="Elbow Connector 10">
              <a:extLst>
                <a:ext uri="{FF2B5EF4-FFF2-40B4-BE49-F238E27FC236}">
                  <a16:creationId xmlns:a16="http://schemas.microsoft.com/office/drawing/2014/main" id="{923B29B8-2AB8-A377-4527-9B1700E4DFD7}"/>
                </a:ext>
              </a:extLst>
            </p:cNvPr>
            <p:cNvCxnSpPr>
              <a:endCxn id="38" idx="1"/>
            </p:cNvCxnSpPr>
            <p:nvPr/>
          </p:nvCxnSpPr>
          <p:spPr>
            <a:xfrm>
              <a:off x="3328987" y="3406732"/>
              <a:ext cx="1906946" cy="624943"/>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60495D48-53C8-6338-65AA-34B73D8473AA}"/>
                </a:ext>
              </a:extLst>
            </p:cNvPr>
            <p:cNvCxnSpPr>
              <a:cxnSpLocks/>
            </p:cNvCxnSpPr>
            <p:nvPr/>
          </p:nvCxnSpPr>
          <p:spPr>
            <a:xfrm>
              <a:off x="3256741" y="3525371"/>
              <a:ext cx="1908442" cy="917461"/>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B1123F4B-B8CD-87D0-24F3-F51B3663416F}"/>
                </a:ext>
              </a:extLst>
            </p:cNvPr>
            <p:cNvCxnSpPr>
              <a:endCxn id="57" idx="1"/>
            </p:cNvCxnSpPr>
            <p:nvPr/>
          </p:nvCxnSpPr>
          <p:spPr>
            <a:xfrm flipV="1">
              <a:off x="3328987" y="4577486"/>
              <a:ext cx="1920033" cy="804941"/>
            </a:xfrm>
            <a:prstGeom prst="bentConnector3">
              <a:avLst>
                <a:gd name="adj1" fmla="val 59043"/>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325985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BC6734-D75B-C477-9E91-D7374FDB3CE9}"/>
              </a:ext>
            </a:extLst>
          </p:cNvPr>
          <p:cNvSpPr>
            <a:spLocks noGrp="1"/>
          </p:cNvSpPr>
          <p:nvPr>
            <p:ph type="sldNum" sz="quarter" idx="20"/>
          </p:nvPr>
        </p:nvSpPr>
        <p:spPr/>
        <p:txBody>
          <a:bodyPr/>
          <a:lstStyle/>
          <a:p>
            <a:fld id="{930176A1-BCF0-4712-97A6-6B495F55390B}" type="slidenum">
              <a:rPr lang="en-US" smtClean="0"/>
              <a:pPr/>
              <a:t>19</a:t>
            </a:fld>
            <a:endParaRPr lang="en-US"/>
          </a:p>
        </p:txBody>
      </p:sp>
      <p:sp>
        <p:nvSpPr>
          <p:cNvPr id="2" name="Title 1">
            <a:extLst>
              <a:ext uri="{FF2B5EF4-FFF2-40B4-BE49-F238E27FC236}">
                <a16:creationId xmlns:a16="http://schemas.microsoft.com/office/drawing/2014/main" id="{D5795379-A985-4BE4-8180-6181140AF103}"/>
              </a:ext>
            </a:extLst>
          </p:cNvPr>
          <p:cNvSpPr>
            <a:spLocks noGrp="1"/>
          </p:cNvSpPr>
          <p:nvPr>
            <p:ph type="title"/>
          </p:nvPr>
        </p:nvSpPr>
        <p:spPr/>
        <p:txBody>
          <a:bodyPr>
            <a:normAutofit/>
          </a:bodyPr>
          <a:lstStyle/>
          <a:p>
            <a:r>
              <a:rPr lang="en-US" dirty="0"/>
              <a:t>VPC sharing</a:t>
            </a:r>
          </a:p>
        </p:txBody>
      </p:sp>
      <p:grpSp>
        <p:nvGrpSpPr>
          <p:cNvPr id="47" name="Group 46" descr="Architectural diagram showing the VPC account owner within a Region sharing a private and public subnet with other accounts.">
            <a:extLst>
              <a:ext uri="{FF2B5EF4-FFF2-40B4-BE49-F238E27FC236}">
                <a16:creationId xmlns:a16="http://schemas.microsoft.com/office/drawing/2014/main" id="{8928D507-B6E7-472A-9B05-65009D51EEA2}"/>
              </a:ext>
              <a:ext uri="{C183D7F6-B498-43B3-948B-1728B52AA6E4}">
                <adec:decorative xmlns:adec="http://schemas.microsoft.com/office/drawing/2017/decorative" val="0"/>
              </a:ext>
            </a:extLst>
          </p:cNvPr>
          <p:cNvGrpSpPr/>
          <p:nvPr/>
        </p:nvGrpSpPr>
        <p:grpSpPr>
          <a:xfrm>
            <a:off x="354814" y="1519391"/>
            <a:ext cx="11445443" cy="4536851"/>
            <a:chOff x="354814" y="1519391"/>
            <a:chExt cx="11445443" cy="4536851"/>
          </a:xfrm>
        </p:grpSpPr>
        <p:sp>
          <p:nvSpPr>
            <p:cNvPr id="5" name="Rectangle 4">
              <a:extLst>
                <a:ext uri="{FF2B5EF4-FFF2-40B4-BE49-F238E27FC236}">
                  <a16:creationId xmlns:a16="http://schemas.microsoft.com/office/drawing/2014/main" id="{BB9CEDF9-F411-4565-A732-2F7D747567D7}"/>
                </a:ext>
              </a:extLst>
            </p:cNvPr>
            <p:cNvSpPr/>
            <p:nvPr/>
          </p:nvSpPr>
          <p:spPr>
            <a:xfrm>
              <a:off x="1352005" y="2305878"/>
              <a:ext cx="9779821" cy="3379305"/>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0"/>
                  <a:solidFill>
                    <a:srgbClr val="1D8900"/>
                  </a:solidFill>
                  <a:effectLst/>
                  <a:uLnTx/>
                  <a:uFillTx/>
                  <a:ea typeface="+mn-ea"/>
                  <a:cs typeface="+mn-cs"/>
                </a:rPr>
                <a:t> VPC: Account A (owner)</a:t>
              </a:r>
              <a:endParaRPr kumimoji="0" lang="en-US" sz="1200" b="0" i="0" u="none" strike="noStrike" kern="0" cap="none" spc="0" normalizeH="0" baseline="0" noProof="0">
                <a:ln w="0"/>
                <a:solidFill>
                  <a:srgbClr val="1D8900"/>
                </a:solidFill>
                <a:effectLst/>
                <a:uLnTx/>
                <a:uFillTx/>
                <a:ea typeface="+mn-ea"/>
                <a:cs typeface="+mn-cs"/>
              </a:endParaRPr>
            </a:p>
          </p:txBody>
        </p:sp>
        <p:sp>
          <p:nvSpPr>
            <p:cNvPr id="6" name="Rectangle 5">
              <a:extLst>
                <a:ext uri="{FF2B5EF4-FFF2-40B4-BE49-F238E27FC236}">
                  <a16:creationId xmlns:a16="http://schemas.microsoft.com/office/drawing/2014/main" id="{914FA3D9-81D7-4F37-9BA8-19D251FCE9E1}"/>
                </a:ext>
              </a:extLst>
            </p:cNvPr>
            <p:cNvSpPr/>
            <p:nvPr/>
          </p:nvSpPr>
          <p:spPr>
            <a:xfrm>
              <a:off x="1915222" y="2995322"/>
              <a:ext cx="5031344" cy="2530836"/>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   Private subnet</a:t>
              </a:r>
            </a:p>
          </p:txBody>
        </p:sp>
        <p:sp>
          <p:nvSpPr>
            <p:cNvPr id="7" name="Rectangle 6">
              <a:extLst>
                <a:ext uri="{FF2B5EF4-FFF2-40B4-BE49-F238E27FC236}">
                  <a16:creationId xmlns:a16="http://schemas.microsoft.com/office/drawing/2014/main" id="{A8CEAFD7-5858-42EF-8F3C-A2F1452AA583}"/>
                </a:ext>
              </a:extLst>
            </p:cNvPr>
            <p:cNvSpPr/>
            <p:nvPr/>
          </p:nvSpPr>
          <p:spPr>
            <a:xfrm>
              <a:off x="354814" y="1519391"/>
              <a:ext cx="11418085" cy="4536851"/>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ea typeface="+mn-ea"/>
                  <a:cs typeface="+mn-cs"/>
                </a:rPr>
                <a:t> AWS Cloud</a:t>
              </a:r>
            </a:p>
          </p:txBody>
        </p:sp>
        <p:pic>
          <p:nvPicPr>
            <p:cNvPr id="8" name="Graphic 7">
              <a:extLst>
                <a:ext uri="{FF2B5EF4-FFF2-40B4-BE49-F238E27FC236}">
                  <a16:creationId xmlns:a16="http://schemas.microsoft.com/office/drawing/2014/main" id="{3F55B087-CBA9-4E9D-AA59-593056AE7DD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4815" y="1519392"/>
              <a:ext cx="457200" cy="457200"/>
            </a:xfrm>
            <a:prstGeom prst="rect">
              <a:avLst/>
            </a:prstGeom>
          </p:spPr>
        </p:pic>
        <p:pic>
          <p:nvPicPr>
            <p:cNvPr id="9" name="Graphic 8">
              <a:extLst>
                <a:ext uri="{FF2B5EF4-FFF2-40B4-BE49-F238E27FC236}">
                  <a16:creationId xmlns:a16="http://schemas.microsoft.com/office/drawing/2014/main" id="{B7A6B502-5CF5-40D7-926A-197F62F68A1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52006" y="2305878"/>
              <a:ext cx="457200" cy="457200"/>
            </a:xfrm>
            <a:prstGeom prst="rect">
              <a:avLst/>
            </a:prstGeom>
          </p:spPr>
        </p:pic>
        <p:sp>
          <p:nvSpPr>
            <p:cNvPr id="10" name="Rectangle 9">
              <a:extLst>
                <a:ext uri="{FF2B5EF4-FFF2-40B4-BE49-F238E27FC236}">
                  <a16:creationId xmlns:a16="http://schemas.microsoft.com/office/drawing/2014/main" id="{657DF990-E3B3-421F-8F6B-C5DC4F5EEAE2}"/>
                </a:ext>
              </a:extLst>
            </p:cNvPr>
            <p:cNvSpPr/>
            <p:nvPr/>
          </p:nvSpPr>
          <p:spPr>
            <a:xfrm>
              <a:off x="7752572" y="2992963"/>
              <a:ext cx="2902176" cy="2533195"/>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D8900"/>
                  </a:solidFill>
                  <a:effectLst/>
                  <a:uLnTx/>
                  <a:uFillTx/>
                  <a:ea typeface="+mn-ea"/>
                  <a:cs typeface="+mn-cs"/>
                </a:rPr>
                <a:t>   Public subnet</a:t>
              </a:r>
            </a:p>
          </p:txBody>
        </p:sp>
        <p:pic>
          <p:nvPicPr>
            <p:cNvPr id="11" name="Graphic 10">
              <a:extLst>
                <a:ext uri="{FF2B5EF4-FFF2-40B4-BE49-F238E27FC236}">
                  <a16:creationId xmlns:a16="http://schemas.microsoft.com/office/drawing/2014/main" id="{A557C4CD-C616-4DE9-A712-2DD7FB90999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52572" y="2992963"/>
              <a:ext cx="457200" cy="457200"/>
            </a:xfrm>
            <a:prstGeom prst="rect">
              <a:avLst/>
            </a:prstGeom>
          </p:spPr>
        </p:pic>
        <p:pic>
          <p:nvPicPr>
            <p:cNvPr id="12" name="Graphic 11">
              <a:extLst>
                <a:ext uri="{FF2B5EF4-FFF2-40B4-BE49-F238E27FC236}">
                  <a16:creationId xmlns:a16="http://schemas.microsoft.com/office/drawing/2014/main" id="{C292DBA6-F84D-4399-915A-AF1632AE3FC7}"/>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15223" y="2992963"/>
              <a:ext cx="457200" cy="457200"/>
            </a:xfrm>
            <a:prstGeom prst="rect">
              <a:avLst/>
            </a:prstGeom>
          </p:spPr>
        </p:pic>
        <p:sp>
          <p:nvSpPr>
            <p:cNvPr id="13" name="Rectangle 12">
              <a:extLst>
                <a:ext uri="{FF2B5EF4-FFF2-40B4-BE49-F238E27FC236}">
                  <a16:creationId xmlns:a16="http://schemas.microsoft.com/office/drawing/2014/main" id="{8E26A70A-163D-476F-B0E8-3D2EE368188C}"/>
                </a:ext>
              </a:extLst>
            </p:cNvPr>
            <p:cNvSpPr/>
            <p:nvPr/>
          </p:nvSpPr>
          <p:spPr>
            <a:xfrm>
              <a:off x="894804" y="1881809"/>
              <a:ext cx="10621332" cy="3988904"/>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 Region</a:t>
              </a:r>
              <a:endParaRPr kumimoji="0" lang="en-US" sz="1200" b="0" i="0" u="none" strike="noStrike" kern="0" cap="none" spc="0" normalizeH="0" baseline="0" noProof="0">
                <a:ln>
                  <a:noFill/>
                </a:ln>
                <a:solidFill>
                  <a:srgbClr val="007CBC"/>
                </a:solidFill>
                <a:effectLst/>
                <a:uLnTx/>
                <a:uFillTx/>
                <a:ea typeface="+mn-ea"/>
                <a:cs typeface="+mn-cs"/>
              </a:endParaRPr>
            </a:p>
          </p:txBody>
        </p:sp>
        <p:pic>
          <p:nvPicPr>
            <p:cNvPr id="14" name="Graphic 13">
              <a:extLst>
                <a:ext uri="{FF2B5EF4-FFF2-40B4-BE49-F238E27FC236}">
                  <a16:creationId xmlns:a16="http://schemas.microsoft.com/office/drawing/2014/main" id="{D2F0EB7B-8A84-4D69-B0E2-0C53F16B59A6}"/>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94804" y="1881809"/>
              <a:ext cx="457200" cy="457200"/>
            </a:xfrm>
            <a:prstGeom prst="rect">
              <a:avLst/>
            </a:prstGeom>
          </p:spPr>
        </p:pic>
        <p:sp>
          <p:nvSpPr>
            <p:cNvPr id="15" name="Rectangle 14">
              <a:extLst>
                <a:ext uri="{FF2B5EF4-FFF2-40B4-BE49-F238E27FC236}">
                  <a16:creationId xmlns:a16="http://schemas.microsoft.com/office/drawing/2014/main" id="{120769A5-532B-4C86-B349-D2D10B025AD6}"/>
                </a:ext>
              </a:extLst>
            </p:cNvPr>
            <p:cNvSpPr/>
            <p:nvPr/>
          </p:nvSpPr>
          <p:spPr>
            <a:xfrm>
              <a:off x="2043555" y="3794461"/>
              <a:ext cx="2286000" cy="1544148"/>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A6B86"/>
                  </a:solidFill>
                  <a:effectLst/>
                  <a:uLnTx/>
                  <a:uFillTx/>
                  <a:ea typeface="+mn-ea"/>
                  <a:cs typeface="+mn-cs"/>
                </a:rPr>
                <a:t>Account B (participant)</a:t>
              </a:r>
            </a:p>
          </p:txBody>
        </p:sp>
        <p:sp>
          <p:nvSpPr>
            <p:cNvPr id="16" name="Rectangle 15">
              <a:extLst>
                <a:ext uri="{FF2B5EF4-FFF2-40B4-BE49-F238E27FC236}">
                  <a16:creationId xmlns:a16="http://schemas.microsoft.com/office/drawing/2014/main" id="{97CE96BF-7704-4B51-A587-779BE95769A4}"/>
                </a:ext>
              </a:extLst>
            </p:cNvPr>
            <p:cNvSpPr/>
            <p:nvPr/>
          </p:nvSpPr>
          <p:spPr>
            <a:xfrm>
              <a:off x="4498757" y="3794461"/>
              <a:ext cx="2286000" cy="1544148"/>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A6B86"/>
                  </a:solidFill>
                  <a:effectLst/>
                  <a:uLnTx/>
                  <a:uFillTx/>
                  <a:ea typeface="+mn-ea"/>
                  <a:cs typeface="+mn-cs"/>
                </a:rPr>
                <a:t>Account C (participant)</a:t>
              </a:r>
            </a:p>
          </p:txBody>
        </p:sp>
        <p:sp>
          <p:nvSpPr>
            <p:cNvPr id="17" name="Rectangle 16">
              <a:extLst>
                <a:ext uri="{FF2B5EF4-FFF2-40B4-BE49-F238E27FC236}">
                  <a16:creationId xmlns:a16="http://schemas.microsoft.com/office/drawing/2014/main" id="{5747DEBC-7FA9-40AB-8CB2-F8FB522A7A22}"/>
                </a:ext>
              </a:extLst>
            </p:cNvPr>
            <p:cNvSpPr/>
            <p:nvPr/>
          </p:nvSpPr>
          <p:spPr>
            <a:xfrm>
              <a:off x="7898296" y="3487747"/>
              <a:ext cx="2616776" cy="1850862"/>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A6B86"/>
                  </a:solidFill>
                  <a:effectLst/>
                  <a:uLnTx/>
                  <a:uFillTx/>
                  <a:ea typeface="+mn-ea"/>
                  <a:cs typeface="+mn-cs"/>
                </a:rPr>
                <a:t>Account D (participant)</a:t>
              </a:r>
            </a:p>
          </p:txBody>
        </p:sp>
        <p:pic>
          <p:nvPicPr>
            <p:cNvPr id="18" name="Graphic 17">
              <a:extLst>
                <a:ext uri="{FF2B5EF4-FFF2-40B4-BE49-F238E27FC236}">
                  <a16:creationId xmlns:a16="http://schemas.microsoft.com/office/drawing/2014/main" id="{BF9FC100-6087-49ED-9606-484B4331E40E}"/>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402658" y="4376961"/>
              <a:ext cx="469900" cy="469900"/>
            </a:xfrm>
            <a:prstGeom prst="rect">
              <a:avLst/>
            </a:prstGeom>
          </p:spPr>
        </p:pic>
        <p:pic>
          <p:nvPicPr>
            <p:cNvPr id="19" name="Graphic 18">
              <a:extLst>
                <a:ext uri="{FF2B5EF4-FFF2-40B4-BE49-F238E27FC236}">
                  <a16:creationId xmlns:a16="http://schemas.microsoft.com/office/drawing/2014/main" id="{20F6A2AF-0E5A-450C-AF3A-A1814E99B89E}"/>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97082" y="4376961"/>
              <a:ext cx="469900" cy="469900"/>
            </a:xfrm>
            <a:prstGeom prst="rect">
              <a:avLst/>
            </a:prstGeom>
          </p:spPr>
        </p:pic>
        <p:pic>
          <p:nvPicPr>
            <p:cNvPr id="20" name="Graphic 19">
              <a:extLst>
                <a:ext uri="{FF2B5EF4-FFF2-40B4-BE49-F238E27FC236}">
                  <a16:creationId xmlns:a16="http://schemas.microsoft.com/office/drawing/2014/main" id="{06D08CB8-AF8E-4891-966A-BA8DC1A009E2}"/>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47058" y="4376961"/>
              <a:ext cx="469900" cy="469900"/>
            </a:xfrm>
            <a:prstGeom prst="rect">
              <a:avLst/>
            </a:prstGeom>
          </p:spPr>
        </p:pic>
        <p:pic>
          <p:nvPicPr>
            <p:cNvPr id="21" name="Graphic 20">
              <a:extLst>
                <a:ext uri="{FF2B5EF4-FFF2-40B4-BE49-F238E27FC236}">
                  <a16:creationId xmlns:a16="http://schemas.microsoft.com/office/drawing/2014/main" id="{858F7705-CA2D-4944-B3D9-E25431C5989B}"/>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471528" y="4575741"/>
              <a:ext cx="469900" cy="469900"/>
            </a:xfrm>
            <a:prstGeom prst="rect">
              <a:avLst/>
            </a:prstGeom>
          </p:spPr>
        </p:pic>
        <p:pic>
          <p:nvPicPr>
            <p:cNvPr id="22" name="Graphic 21">
              <a:extLst>
                <a:ext uri="{FF2B5EF4-FFF2-40B4-BE49-F238E27FC236}">
                  <a16:creationId xmlns:a16="http://schemas.microsoft.com/office/drawing/2014/main" id="{B89AF046-6BEF-4463-925E-62E4EE6E4341}"/>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67974" y="4376961"/>
              <a:ext cx="469900" cy="469900"/>
            </a:xfrm>
            <a:prstGeom prst="rect">
              <a:avLst/>
            </a:prstGeom>
          </p:spPr>
        </p:pic>
        <p:pic>
          <p:nvPicPr>
            <p:cNvPr id="23" name="Graphic 22">
              <a:extLst>
                <a:ext uri="{FF2B5EF4-FFF2-40B4-BE49-F238E27FC236}">
                  <a16:creationId xmlns:a16="http://schemas.microsoft.com/office/drawing/2014/main" id="{3872516F-9891-4DB2-BF35-5CC89B0DD709}"/>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718066" y="4376961"/>
              <a:ext cx="457200" cy="457200"/>
            </a:xfrm>
            <a:prstGeom prst="rect">
              <a:avLst/>
            </a:prstGeom>
          </p:spPr>
        </p:pic>
        <p:pic>
          <p:nvPicPr>
            <p:cNvPr id="24" name="Graphic 23">
              <a:extLst>
                <a:ext uri="{FF2B5EF4-FFF2-40B4-BE49-F238E27FC236}">
                  <a16:creationId xmlns:a16="http://schemas.microsoft.com/office/drawing/2014/main" id="{811D71FB-B7F8-4162-BDED-D5A1C6B9FE10}"/>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105591" y="2646789"/>
              <a:ext cx="469900" cy="469900"/>
            </a:xfrm>
            <a:prstGeom prst="rect">
              <a:avLst/>
            </a:prstGeom>
          </p:spPr>
        </p:pic>
        <p:pic>
          <p:nvPicPr>
            <p:cNvPr id="25" name="Graphic 24">
              <a:extLst>
                <a:ext uri="{FF2B5EF4-FFF2-40B4-BE49-F238E27FC236}">
                  <a16:creationId xmlns:a16="http://schemas.microsoft.com/office/drawing/2014/main" id="{D5BDAF41-CFAB-42CB-A68F-580322ED85CB}"/>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899382" y="3711696"/>
              <a:ext cx="469900" cy="469900"/>
            </a:xfrm>
            <a:prstGeom prst="rect">
              <a:avLst/>
            </a:prstGeom>
          </p:spPr>
        </p:pic>
        <p:pic>
          <p:nvPicPr>
            <p:cNvPr id="26" name="Graphic 25">
              <a:extLst>
                <a:ext uri="{FF2B5EF4-FFF2-40B4-BE49-F238E27FC236}">
                  <a16:creationId xmlns:a16="http://schemas.microsoft.com/office/drawing/2014/main" id="{DB01743B-DE01-488C-931A-6F8ECE2BE283}"/>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463613" y="3821553"/>
              <a:ext cx="469900" cy="469900"/>
            </a:xfrm>
            <a:prstGeom prst="rect">
              <a:avLst/>
            </a:prstGeom>
          </p:spPr>
        </p:pic>
        <p:sp>
          <p:nvSpPr>
            <p:cNvPr id="27" name="TextBox 26">
              <a:extLst>
                <a:ext uri="{FF2B5EF4-FFF2-40B4-BE49-F238E27FC236}">
                  <a16:creationId xmlns:a16="http://schemas.microsoft.com/office/drawing/2014/main" id="{D6FE45DC-FE35-47A1-90D3-C361AAC47847}"/>
                </a:ext>
              </a:extLst>
            </p:cNvPr>
            <p:cNvSpPr txBox="1"/>
            <p:nvPr/>
          </p:nvSpPr>
          <p:spPr>
            <a:xfrm>
              <a:off x="2174180" y="4800347"/>
              <a:ext cx="926856"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t>EC2 </a:t>
              </a:r>
              <a:b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t>instance</a:t>
              </a:r>
            </a:p>
          </p:txBody>
        </p:sp>
        <p:sp>
          <p:nvSpPr>
            <p:cNvPr id="28" name="TextBox 27">
              <a:extLst>
                <a:ext uri="{FF2B5EF4-FFF2-40B4-BE49-F238E27FC236}">
                  <a16:creationId xmlns:a16="http://schemas.microsoft.com/office/drawing/2014/main" id="{190B025B-F832-4F84-AA36-E78E407695AE}"/>
                </a:ext>
              </a:extLst>
            </p:cNvPr>
            <p:cNvSpPr txBox="1"/>
            <p:nvPr/>
          </p:nvSpPr>
          <p:spPr>
            <a:xfrm>
              <a:off x="3268604" y="4800347"/>
              <a:ext cx="926856"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t>EC2 </a:t>
              </a:r>
              <a:b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t>instance</a:t>
              </a:r>
            </a:p>
          </p:txBody>
        </p:sp>
        <p:sp>
          <p:nvSpPr>
            <p:cNvPr id="29" name="TextBox 28">
              <a:extLst>
                <a:ext uri="{FF2B5EF4-FFF2-40B4-BE49-F238E27FC236}">
                  <a16:creationId xmlns:a16="http://schemas.microsoft.com/office/drawing/2014/main" id="{FF4249C7-8223-42FD-95FA-562417144597}"/>
                </a:ext>
              </a:extLst>
            </p:cNvPr>
            <p:cNvSpPr txBox="1"/>
            <p:nvPr/>
          </p:nvSpPr>
          <p:spPr>
            <a:xfrm>
              <a:off x="4618580" y="4800347"/>
              <a:ext cx="926856"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t>EC2 </a:t>
              </a:r>
              <a:b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t>instance</a:t>
              </a:r>
            </a:p>
          </p:txBody>
        </p:sp>
        <p:sp>
          <p:nvSpPr>
            <p:cNvPr id="30" name="TextBox 29">
              <a:extLst>
                <a:ext uri="{FF2B5EF4-FFF2-40B4-BE49-F238E27FC236}">
                  <a16:creationId xmlns:a16="http://schemas.microsoft.com/office/drawing/2014/main" id="{E8C38EEE-81AE-4F95-97E8-469CE802112A}"/>
                </a:ext>
              </a:extLst>
            </p:cNvPr>
            <p:cNvSpPr txBox="1"/>
            <p:nvPr/>
          </p:nvSpPr>
          <p:spPr>
            <a:xfrm>
              <a:off x="5739496" y="4800347"/>
              <a:ext cx="926856"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t>RDS </a:t>
              </a:r>
              <a:b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t>instance</a:t>
              </a:r>
            </a:p>
          </p:txBody>
        </p:sp>
        <p:sp>
          <p:nvSpPr>
            <p:cNvPr id="31" name="TextBox 30">
              <a:extLst>
                <a:ext uri="{FF2B5EF4-FFF2-40B4-BE49-F238E27FC236}">
                  <a16:creationId xmlns:a16="http://schemas.microsoft.com/office/drawing/2014/main" id="{2A0F7AEF-C5E8-49BF-8D98-8BF38221F5E1}"/>
                </a:ext>
              </a:extLst>
            </p:cNvPr>
            <p:cNvSpPr txBox="1"/>
            <p:nvPr/>
          </p:nvSpPr>
          <p:spPr>
            <a:xfrm>
              <a:off x="8038667" y="4999127"/>
              <a:ext cx="133562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t>EC2 instance</a:t>
              </a:r>
            </a:p>
          </p:txBody>
        </p:sp>
        <p:sp>
          <p:nvSpPr>
            <p:cNvPr id="32" name="TextBox 31">
              <a:extLst>
                <a:ext uri="{FF2B5EF4-FFF2-40B4-BE49-F238E27FC236}">
                  <a16:creationId xmlns:a16="http://schemas.microsoft.com/office/drawing/2014/main" id="{70C20852-137B-46DF-9A6F-FA7BC77C1B3E}"/>
                </a:ext>
              </a:extLst>
            </p:cNvPr>
            <p:cNvSpPr txBox="1"/>
            <p:nvPr/>
          </p:nvSpPr>
          <p:spPr>
            <a:xfrm>
              <a:off x="9484040" y="4800347"/>
              <a:ext cx="925253"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t>Amazon</a:t>
              </a:r>
              <a:b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t>Redshift</a:t>
              </a:r>
            </a:p>
          </p:txBody>
        </p:sp>
        <p:sp>
          <p:nvSpPr>
            <p:cNvPr id="33" name="TextBox 32">
              <a:extLst>
                <a:ext uri="{FF2B5EF4-FFF2-40B4-BE49-F238E27FC236}">
                  <a16:creationId xmlns:a16="http://schemas.microsoft.com/office/drawing/2014/main" id="{E38B37FB-F23F-4CCA-9D2F-C2396738FE54}"/>
                </a:ext>
              </a:extLst>
            </p:cNvPr>
            <p:cNvSpPr txBox="1"/>
            <p:nvPr/>
          </p:nvSpPr>
          <p:spPr>
            <a:xfrm>
              <a:off x="8008310" y="4267492"/>
              <a:ext cx="1380506"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t>NAT gateway</a:t>
              </a:r>
            </a:p>
          </p:txBody>
        </p:sp>
        <p:sp>
          <p:nvSpPr>
            <p:cNvPr id="34" name="TextBox 33">
              <a:extLst>
                <a:ext uri="{FF2B5EF4-FFF2-40B4-BE49-F238E27FC236}">
                  <a16:creationId xmlns:a16="http://schemas.microsoft.com/office/drawing/2014/main" id="{67025617-50C7-4817-BFD4-B159A9DED520}"/>
                </a:ext>
              </a:extLst>
            </p:cNvPr>
            <p:cNvSpPr txBox="1"/>
            <p:nvPr/>
          </p:nvSpPr>
          <p:spPr>
            <a:xfrm>
              <a:off x="10639873" y="4186977"/>
              <a:ext cx="1160384"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t>Internet gateway</a:t>
              </a:r>
            </a:p>
          </p:txBody>
        </p:sp>
        <p:cxnSp>
          <p:nvCxnSpPr>
            <p:cNvPr id="38" name="Connector: Elbow 37">
              <a:extLst>
                <a:ext uri="{FF2B5EF4-FFF2-40B4-BE49-F238E27FC236}">
                  <a16:creationId xmlns:a16="http://schemas.microsoft.com/office/drawing/2014/main" id="{4D2231EF-EA3A-480B-8B30-5F630EE4EA22}"/>
                </a:ext>
              </a:extLst>
            </p:cNvPr>
            <p:cNvCxnSpPr>
              <a:stCxn id="6" idx="0"/>
              <a:endCxn id="24" idx="1"/>
            </p:cNvCxnSpPr>
            <p:nvPr/>
          </p:nvCxnSpPr>
          <p:spPr>
            <a:xfrm rot="5400000" flipH="1" flipV="1">
              <a:off x="5711451" y="1601183"/>
              <a:ext cx="113583" cy="267469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188D6986-9644-433C-BCDD-7F984207EB09}"/>
                </a:ext>
              </a:extLst>
            </p:cNvPr>
            <p:cNvCxnSpPr>
              <a:stCxn id="10" idx="0"/>
              <a:endCxn id="24" idx="3"/>
            </p:cNvCxnSpPr>
            <p:nvPr/>
          </p:nvCxnSpPr>
          <p:spPr>
            <a:xfrm rot="16200000" flipV="1">
              <a:off x="8333964" y="2123266"/>
              <a:ext cx="111224" cy="162816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F852DF7D-F52C-4F65-9B83-0D9E24756865}"/>
                </a:ext>
              </a:extLst>
            </p:cNvPr>
            <p:cNvCxnSpPr>
              <a:stCxn id="24" idx="0"/>
              <a:endCxn id="25" idx="1"/>
            </p:cNvCxnSpPr>
            <p:nvPr/>
          </p:nvCxnSpPr>
          <p:spPr>
            <a:xfrm rot="16200000" flipH="1">
              <a:off x="8470032" y="1517297"/>
              <a:ext cx="1299857" cy="3558841"/>
            </a:xfrm>
            <a:prstGeom prst="bentConnector4">
              <a:avLst>
                <a:gd name="adj1" fmla="val -17587"/>
                <a:gd name="adj2" fmla="val 95752"/>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DC2EDA2-3AA9-4E7C-BBD4-AFF84C195470}"/>
                </a:ext>
              </a:extLst>
            </p:cNvPr>
            <p:cNvSpPr txBox="1"/>
            <p:nvPr/>
          </p:nvSpPr>
          <p:spPr>
            <a:xfrm>
              <a:off x="6945204" y="3122813"/>
              <a:ext cx="787395"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t>Router</a:t>
              </a:r>
            </a:p>
          </p:txBody>
        </p:sp>
      </p:grpSp>
    </p:spTree>
    <p:custDataLst>
      <p:tags r:id="rId1"/>
    </p:custDataLst>
    <p:extLst>
      <p:ext uri="{BB962C8B-B14F-4D97-AF65-F5344CB8AC3E}">
        <p14:creationId xmlns:p14="http://schemas.microsoft.com/office/powerpoint/2010/main" val="1780436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Section 1: Networking basics</a:t>
            </a:r>
          </a:p>
        </p:txBody>
      </p:sp>
      <p:sp>
        <p:nvSpPr>
          <p:cNvPr id="5" name="Subtitle 4">
            <a:extLst>
              <a:ext uri="{FF2B5EF4-FFF2-40B4-BE49-F238E27FC236}">
                <a16:creationId xmlns:a16="http://schemas.microsoft.com/office/drawing/2014/main" id="{6DF27386-64F2-DD9F-114A-B84DFEB2F66D}"/>
              </a:ext>
            </a:extLst>
          </p:cNvPr>
          <p:cNvSpPr>
            <a:spLocks noGrp="1"/>
          </p:cNvSpPr>
          <p:nvPr>
            <p:ph type="subTitle" idx="1"/>
          </p:nvPr>
        </p:nvSpPr>
        <p:spPr/>
        <p:txBody>
          <a:bodyPr/>
          <a:lstStyle/>
          <a:p>
            <a:endParaRPr lang="en-US"/>
          </a:p>
        </p:txBody>
      </p:sp>
    </p:spTree>
    <p:custDataLst>
      <p:tags r:id="rId1"/>
    </p:custDataLst>
    <p:extLst>
      <p:ext uri="{BB962C8B-B14F-4D97-AF65-F5344CB8AC3E}">
        <p14:creationId xmlns:p14="http://schemas.microsoft.com/office/powerpoint/2010/main" val="3675262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F63EC-136F-4582-B457-CE2781C4D396}"/>
              </a:ext>
            </a:extLst>
          </p:cNvPr>
          <p:cNvSpPr>
            <a:spLocks noGrp="1"/>
          </p:cNvSpPr>
          <p:nvPr>
            <p:ph type="title"/>
          </p:nvPr>
        </p:nvSpPr>
        <p:spPr/>
        <p:txBody>
          <a:bodyPr>
            <a:normAutofit/>
          </a:bodyPr>
          <a:lstStyle/>
          <a:p>
            <a:r>
              <a:rPr lang="en-US"/>
              <a:t>VPC peering</a:t>
            </a:r>
          </a:p>
        </p:txBody>
      </p:sp>
      <p:sp>
        <p:nvSpPr>
          <p:cNvPr id="37" name="TextBox 36">
            <a:extLst>
              <a:ext uri="{FF2B5EF4-FFF2-40B4-BE49-F238E27FC236}">
                <a16:creationId xmlns:a16="http://schemas.microsoft.com/office/drawing/2014/main" id="{C8D41C8C-7CC9-476E-94B1-8C1CB1DAFCE9}"/>
              </a:ext>
            </a:extLst>
          </p:cNvPr>
          <p:cNvSpPr txBox="1"/>
          <p:nvPr/>
        </p:nvSpPr>
        <p:spPr>
          <a:xfrm>
            <a:off x="7627004" y="1446438"/>
            <a:ext cx="4145896" cy="4524315"/>
          </a:xfrm>
          <a:prstGeom prst="rect">
            <a:avLst/>
          </a:prstGeom>
          <a:noFill/>
        </p:spPr>
        <p:txBody>
          <a:bodyPr wrap="square" rtlCol="0">
            <a:spAutoFit/>
          </a:bodyPr>
          <a:lstStyle/>
          <a:p>
            <a:r>
              <a:rPr lang="en-US" sz="2400">
                <a:ea typeface="Amazon Ember Light" panose="020B0403020204020204" pitchFamily="34" charset="0"/>
                <a:cs typeface="Amazon Ember Light" panose="020B0403020204020204" pitchFamily="34" charset="0"/>
              </a:rPr>
              <a:t>You can connect VPCs in your own AWS account, between AWS accounts, or between AWS Regions.</a:t>
            </a:r>
          </a:p>
          <a:p>
            <a:endParaRPr lang="en-US" sz="2400">
              <a:ea typeface="Amazon Ember Light" panose="020B0403020204020204" pitchFamily="34" charset="0"/>
              <a:cs typeface="Amazon Ember Light" panose="020B0403020204020204" pitchFamily="34" charset="0"/>
            </a:endParaRPr>
          </a:p>
          <a:p>
            <a:r>
              <a:rPr lang="en-US" sz="2400">
                <a:ea typeface="Amazon Ember Light" panose="020B0403020204020204" pitchFamily="34" charset="0"/>
                <a:cs typeface="Amazon Ember Light" panose="020B0403020204020204" pitchFamily="34" charset="0"/>
              </a:rPr>
              <a:t>Restrictions:</a:t>
            </a:r>
          </a:p>
          <a:p>
            <a:pPr marL="457200" indent="-457200">
              <a:buFont typeface="Arial" panose="020B0604020202020204" pitchFamily="34" charset="0"/>
              <a:buChar char="•"/>
            </a:pPr>
            <a:r>
              <a:rPr lang="en-US" sz="2400">
                <a:ea typeface="Amazon Ember Light" panose="020B0403020204020204" pitchFamily="34" charset="0"/>
                <a:cs typeface="Amazon Ember Light" panose="020B0403020204020204" pitchFamily="34" charset="0"/>
              </a:rPr>
              <a:t>IP spaces cannot overlap.</a:t>
            </a:r>
          </a:p>
          <a:p>
            <a:pPr marL="457200" indent="-457200">
              <a:buFont typeface="Arial" panose="020B0604020202020204" pitchFamily="34" charset="0"/>
              <a:buChar char="•"/>
            </a:pPr>
            <a:r>
              <a:rPr lang="en-US" sz="2400">
                <a:ea typeface="Amazon Ember Light" panose="020B0403020204020204" pitchFamily="34" charset="0"/>
                <a:cs typeface="Amazon Ember Light" panose="020B0403020204020204" pitchFamily="34" charset="0"/>
              </a:rPr>
              <a:t>Transitive peering is not supported.</a:t>
            </a:r>
          </a:p>
          <a:p>
            <a:pPr marL="457200" indent="-457200">
              <a:buFont typeface="Arial" panose="020B0604020202020204" pitchFamily="34" charset="0"/>
              <a:buChar char="•"/>
            </a:pPr>
            <a:r>
              <a:rPr lang="en-US" sz="2400">
                <a:ea typeface="Amazon Ember Light" panose="020B0403020204020204" pitchFamily="34" charset="0"/>
                <a:cs typeface="Amazon Ember Light" panose="020B0403020204020204" pitchFamily="34" charset="0"/>
              </a:rPr>
              <a:t>You can only have one peering resource between the same two VPCs.</a:t>
            </a:r>
          </a:p>
        </p:txBody>
      </p:sp>
      <p:grpSp>
        <p:nvGrpSpPr>
          <p:cNvPr id="5" name="Group 4" descr="Architecture diagram of two VPCs that are connected through a peering connection.">
            <a:extLst>
              <a:ext uri="{FF2B5EF4-FFF2-40B4-BE49-F238E27FC236}">
                <a16:creationId xmlns:a16="http://schemas.microsoft.com/office/drawing/2014/main" id="{4134AAC0-5541-4097-9A07-F907934D87B7}"/>
              </a:ext>
            </a:extLst>
          </p:cNvPr>
          <p:cNvGrpSpPr/>
          <p:nvPr/>
        </p:nvGrpSpPr>
        <p:grpSpPr>
          <a:xfrm>
            <a:off x="152401" y="1273546"/>
            <a:ext cx="7135090" cy="3091565"/>
            <a:chOff x="152401" y="1273546"/>
            <a:chExt cx="7135090" cy="3091565"/>
          </a:xfrm>
        </p:grpSpPr>
        <p:sp>
          <p:nvSpPr>
            <p:cNvPr id="14" name="Rectangle 13">
              <a:extLst>
                <a:ext uri="{FF2B5EF4-FFF2-40B4-BE49-F238E27FC236}">
                  <a16:creationId xmlns:a16="http://schemas.microsoft.com/office/drawing/2014/main" id="{5B37966B-0F00-4BB1-A87C-80D08B64C7C9}"/>
                </a:ext>
              </a:extLst>
            </p:cNvPr>
            <p:cNvSpPr/>
            <p:nvPr/>
          </p:nvSpPr>
          <p:spPr>
            <a:xfrm>
              <a:off x="152402" y="1273547"/>
              <a:ext cx="7135089" cy="3091564"/>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ea typeface="+mn-ea"/>
                  <a:cs typeface="+mn-cs"/>
                </a:rPr>
                <a:t> </a:t>
              </a:r>
              <a:r>
                <a:rPr kumimoji="0" lang="en-US" sz="1600" b="0" i="0" u="none" strike="noStrike" kern="0" cap="none" spc="0" normalizeH="0" baseline="0" noProof="0">
                  <a:ln>
                    <a:noFill/>
                  </a:ln>
                  <a:solidFill>
                    <a:sysClr val="windowText" lastClr="000000"/>
                  </a:solidFill>
                  <a:effectLst/>
                  <a:uLnTx/>
                  <a:uFillTx/>
                  <a:ea typeface="+mn-ea"/>
                  <a:cs typeface="+mn-cs"/>
                </a:rPr>
                <a:t>AWS Cloud</a:t>
              </a:r>
            </a:p>
          </p:txBody>
        </p:sp>
        <p:pic>
          <p:nvPicPr>
            <p:cNvPr id="15" name="Graphic 14">
              <a:extLst>
                <a:ext uri="{FF2B5EF4-FFF2-40B4-BE49-F238E27FC236}">
                  <a16:creationId xmlns:a16="http://schemas.microsoft.com/office/drawing/2014/main" id="{3374C39C-0284-45E0-B4B8-97150E47943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2401" y="1273546"/>
              <a:ext cx="457200" cy="457200"/>
            </a:xfrm>
            <a:prstGeom prst="rect">
              <a:avLst/>
            </a:prstGeom>
          </p:spPr>
        </p:pic>
        <p:sp>
          <p:nvSpPr>
            <p:cNvPr id="18" name="Rectangle 17">
              <a:extLst>
                <a:ext uri="{FF2B5EF4-FFF2-40B4-BE49-F238E27FC236}">
                  <a16:creationId xmlns:a16="http://schemas.microsoft.com/office/drawing/2014/main" id="{88119CF5-13B1-4719-AC5E-D9F924ECB889}"/>
                </a:ext>
              </a:extLst>
            </p:cNvPr>
            <p:cNvSpPr/>
            <p:nvPr/>
          </p:nvSpPr>
          <p:spPr>
            <a:xfrm>
              <a:off x="498819" y="2139727"/>
              <a:ext cx="2576888" cy="1559433"/>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kumimoji="0" lang="en-US" sz="1600" b="0" i="0" u="none" strike="noStrike" kern="0" cap="none" spc="0" normalizeH="0" baseline="0" noProof="0">
                  <a:ln w="0"/>
                  <a:solidFill>
                    <a:srgbClr val="1D8900"/>
                  </a:solidFill>
                  <a:effectLst/>
                  <a:uLnTx/>
                  <a:uFillTx/>
                </a:rPr>
                <a:t> VPC A: </a:t>
              </a:r>
              <a:r>
                <a:rPr lang="en-US" sz="1600">
                  <a:solidFill>
                    <a:srgbClr val="1D8900"/>
                  </a:solidFill>
                </a:rPr>
                <a:t>10.0.0.0/16</a:t>
              </a:r>
            </a:p>
          </p:txBody>
        </p:sp>
        <p:pic>
          <p:nvPicPr>
            <p:cNvPr id="19" name="Graphic 18">
              <a:extLst>
                <a:ext uri="{FF2B5EF4-FFF2-40B4-BE49-F238E27FC236}">
                  <a16:creationId xmlns:a16="http://schemas.microsoft.com/office/drawing/2014/main" id="{98E76929-3177-4E44-8CDE-35BCC42FE15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8818" y="2139727"/>
              <a:ext cx="457200" cy="457200"/>
            </a:xfrm>
            <a:prstGeom prst="rect">
              <a:avLst/>
            </a:prstGeom>
          </p:spPr>
        </p:pic>
        <p:sp>
          <p:nvSpPr>
            <p:cNvPr id="30" name="Rectangle 29">
              <a:extLst>
                <a:ext uri="{FF2B5EF4-FFF2-40B4-BE49-F238E27FC236}">
                  <a16:creationId xmlns:a16="http://schemas.microsoft.com/office/drawing/2014/main" id="{F9B80223-4594-4D80-9288-E683667EF703}"/>
                </a:ext>
              </a:extLst>
            </p:cNvPr>
            <p:cNvSpPr/>
            <p:nvPr/>
          </p:nvSpPr>
          <p:spPr>
            <a:xfrm>
              <a:off x="4360162" y="2139727"/>
              <a:ext cx="2576888" cy="1559433"/>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kumimoji="0" lang="en-US" sz="1600" b="0" i="0" u="none" strike="noStrike" kern="0" cap="none" spc="0" normalizeH="0" baseline="0" noProof="0">
                  <a:ln w="0"/>
                  <a:solidFill>
                    <a:srgbClr val="1D8900"/>
                  </a:solidFill>
                  <a:effectLst/>
                  <a:uLnTx/>
                  <a:uFillTx/>
                </a:rPr>
                <a:t> VPC B: </a:t>
              </a:r>
              <a:r>
                <a:rPr lang="en-US" sz="1600">
                  <a:solidFill>
                    <a:srgbClr val="1D8900"/>
                  </a:solidFill>
                </a:rPr>
                <a:t>10.3.0.0/16</a:t>
              </a:r>
            </a:p>
          </p:txBody>
        </p:sp>
        <p:pic>
          <p:nvPicPr>
            <p:cNvPr id="31" name="Graphic 30">
              <a:extLst>
                <a:ext uri="{FF2B5EF4-FFF2-40B4-BE49-F238E27FC236}">
                  <a16:creationId xmlns:a16="http://schemas.microsoft.com/office/drawing/2014/main" id="{D58A8E1C-73CD-47D1-BFD9-50832017633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60162" y="2139727"/>
              <a:ext cx="457200" cy="457200"/>
            </a:xfrm>
            <a:prstGeom prst="rect">
              <a:avLst/>
            </a:prstGeom>
          </p:spPr>
        </p:pic>
        <p:pic>
          <p:nvPicPr>
            <p:cNvPr id="33" name="Graphic 32">
              <a:extLst>
                <a:ext uri="{FF2B5EF4-FFF2-40B4-BE49-F238E27FC236}">
                  <a16:creationId xmlns:a16="http://schemas.microsoft.com/office/drawing/2014/main" id="{633A5CA8-07E5-41C0-9DB7-0974F22ADEF4}"/>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82984" y="2683409"/>
              <a:ext cx="469900" cy="469900"/>
            </a:xfrm>
            <a:prstGeom prst="rect">
              <a:avLst/>
            </a:prstGeom>
          </p:spPr>
        </p:pic>
        <p:sp>
          <p:nvSpPr>
            <p:cNvPr id="34" name="TextBox 33">
              <a:extLst>
                <a:ext uri="{FF2B5EF4-FFF2-40B4-BE49-F238E27FC236}">
                  <a16:creationId xmlns:a16="http://schemas.microsoft.com/office/drawing/2014/main" id="{1BC3BF46-1874-4E57-A462-82F6EB0020D9}"/>
                </a:ext>
              </a:extLst>
            </p:cNvPr>
            <p:cNvSpPr txBox="1"/>
            <p:nvPr/>
          </p:nvSpPr>
          <p:spPr>
            <a:xfrm>
              <a:off x="3127870" y="3176343"/>
              <a:ext cx="1180130" cy="830997"/>
            </a:xfrm>
            <a:prstGeom prst="rect">
              <a:avLst/>
            </a:prstGeom>
            <a:noFill/>
          </p:spPr>
          <p:txBody>
            <a:bodyPr wrap="none" rtlCol="0">
              <a:spAutoFit/>
            </a:bodyPr>
            <a:lstStyle/>
            <a:p>
              <a:pPr algn="ctr"/>
              <a:r>
                <a:rPr lang="en-US" sz="1600">
                  <a:ea typeface="Amazon Ember Light" panose="020B0403020204020204" pitchFamily="34" charset="0"/>
                  <a:cs typeface="Arial" panose="020B0604020202020204" pitchFamily="34" charset="0"/>
                </a:rPr>
                <a:t>Peering</a:t>
              </a:r>
              <a:br>
                <a:rPr lang="en-US" sz="1600">
                  <a:ea typeface="Amazon Ember Light" panose="020B0403020204020204" pitchFamily="34" charset="0"/>
                  <a:cs typeface="Arial" panose="020B0604020202020204" pitchFamily="34" charset="0"/>
                </a:rPr>
              </a:br>
              <a:r>
                <a:rPr lang="en-US" sz="1600">
                  <a:ea typeface="Amazon Ember Light" panose="020B0403020204020204" pitchFamily="34" charset="0"/>
                  <a:cs typeface="Arial" panose="020B0604020202020204" pitchFamily="34" charset="0"/>
                </a:rPr>
                <a:t>connection</a:t>
              </a:r>
              <a:br>
                <a:rPr lang="en-US" sz="1600">
                  <a:ea typeface="Amazon Ember Light" panose="020B0403020204020204" pitchFamily="34" charset="0"/>
                  <a:cs typeface="Arial" panose="020B0604020202020204" pitchFamily="34" charset="0"/>
                </a:rPr>
              </a:br>
              <a:r>
                <a:rPr lang="en-US" sz="1600">
                  <a:ea typeface="Amazon Ember Light" panose="020B0403020204020204" pitchFamily="34" charset="0"/>
                  <a:cs typeface="Arial" panose="020B0604020202020204" pitchFamily="34" charset="0"/>
                </a:rPr>
                <a:t>(</a:t>
              </a:r>
              <a:r>
                <a:rPr lang="en-US" sz="1600">
                  <a:solidFill>
                    <a:schemeClr val="accent6"/>
                  </a:solidFill>
                  <a:ea typeface="Amazon Ember Light" panose="020B0403020204020204" pitchFamily="34" charset="0"/>
                  <a:cs typeface="Arial" panose="020B0604020202020204" pitchFamily="34" charset="0"/>
                </a:rPr>
                <a:t>pcx-id</a:t>
              </a:r>
              <a:r>
                <a:rPr lang="en-US" sz="1600">
                  <a:ea typeface="Amazon Ember Light" panose="020B0403020204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4EC89B9B-BE69-4C2B-AC4C-4C1630B73354}"/>
                </a:ext>
              </a:extLst>
            </p:cNvPr>
            <p:cNvCxnSpPr>
              <a:cxnSpLocks/>
              <a:stCxn id="18" idx="3"/>
              <a:endCxn id="30" idx="1"/>
            </p:cNvCxnSpPr>
            <p:nvPr/>
          </p:nvCxnSpPr>
          <p:spPr>
            <a:xfrm>
              <a:off x="3075707" y="2919444"/>
              <a:ext cx="128445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1266A30-9FAB-404B-8C2F-F73518305A57}"/>
              </a:ext>
            </a:extLst>
          </p:cNvPr>
          <p:cNvSpPr txBox="1"/>
          <p:nvPr/>
        </p:nvSpPr>
        <p:spPr>
          <a:xfrm>
            <a:off x="555991" y="4703272"/>
            <a:ext cx="2436886" cy="369332"/>
          </a:xfrm>
          <a:prstGeom prst="rect">
            <a:avLst/>
          </a:prstGeom>
          <a:noFill/>
        </p:spPr>
        <p:txBody>
          <a:bodyPr wrap="none" rtlCol="0">
            <a:spAutoFit/>
          </a:bodyPr>
          <a:lstStyle/>
          <a:p>
            <a:pPr algn="ctr"/>
            <a:r>
              <a:rPr lang="en-US">
                <a:ea typeface="Amazon Ember" panose="020B0603020204020204" pitchFamily="34" charset="0"/>
                <a:cs typeface="Amazon Ember" panose="020B0603020204020204" pitchFamily="34" charset="0"/>
              </a:rPr>
              <a:t>Route Table for VPC A</a:t>
            </a:r>
          </a:p>
        </p:txBody>
      </p:sp>
      <p:graphicFrame>
        <p:nvGraphicFramePr>
          <p:cNvPr id="10" name="Table 9">
            <a:extLst>
              <a:ext uri="{FF2B5EF4-FFF2-40B4-BE49-F238E27FC236}">
                <a16:creationId xmlns:a16="http://schemas.microsoft.com/office/drawing/2014/main" id="{A252976E-784B-47F7-9919-C7BB5B50C80A}"/>
              </a:ext>
            </a:extLst>
          </p:cNvPr>
          <p:cNvGraphicFramePr>
            <a:graphicFrameLocks noGrp="1"/>
          </p:cNvGraphicFramePr>
          <p:nvPr/>
        </p:nvGraphicFramePr>
        <p:xfrm>
          <a:off x="473159" y="5080417"/>
          <a:ext cx="2602548" cy="1112520"/>
        </p:xfrm>
        <a:graphic>
          <a:graphicData uri="http://schemas.openxmlformats.org/drawingml/2006/table">
            <a:tbl>
              <a:tblPr firstRow="1" bandRow="1">
                <a:tableStyleId>{2D5ABB26-0587-4C30-8999-92F81FD0307C}</a:tableStyleId>
              </a:tblPr>
              <a:tblGrid>
                <a:gridCol w="1762443">
                  <a:extLst>
                    <a:ext uri="{9D8B030D-6E8A-4147-A177-3AD203B41FA5}">
                      <a16:colId xmlns:a16="http://schemas.microsoft.com/office/drawing/2014/main" val="3829441895"/>
                    </a:ext>
                  </a:extLst>
                </a:gridCol>
                <a:gridCol w="840105">
                  <a:extLst>
                    <a:ext uri="{9D8B030D-6E8A-4147-A177-3AD203B41FA5}">
                      <a16:colId xmlns:a16="http://schemas.microsoft.com/office/drawing/2014/main" val="3130759443"/>
                    </a:ext>
                  </a:extLst>
                </a:gridCol>
              </a:tblGrid>
              <a:tr h="370840">
                <a:tc>
                  <a:txBody>
                    <a:bodyPr/>
                    <a:lstStyle/>
                    <a:p>
                      <a:r>
                        <a:rPr lang="en-US" sz="1600" b="1"/>
                        <a:t>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r>
                        <a:rPr lang="en-US" sz="1600"/>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r>
                        <a:rPr lang="en-US" sz="1600">
                          <a:solidFill>
                            <a:schemeClr val="accent6"/>
                          </a:solidFill>
                        </a:rPr>
                        <a:t>10.3.0.0/16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solidFill>
                            <a:schemeClr val="accent6"/>
                          </a:solidFill>
                        </a:rPr>
                        <a:t>pcx-id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sp>
        <p:nvSpPr>
          <p:cNvPr id="39" name="TextBox 38">
            <a:extLst>
              <a:ext uri="{FF2B5EF4-FFF2-40B4-BE49-F238E27FC236}">
                <a16:creationId xmlns:a16="http://schemas.microsoft.com/office/drawing/2014/main" id="{163D78C3-EA3C-498D-A147-3FB357A48416}"/>
              </a:ext>
            </a:extLst>
          </p:cNvPr>
          <p:cNvSpPr txBox="1"/>
          <p:nvPr/>
        </p:nvSpPr>
        <p:spPr>
          <a:xfrm>
            <a:off x="4347247" y="4703272"/>
            <a:ext cx="2430474" cy="369332"/>
          </a:xfrm>
          <a:prstGeom prst="rect">
            <a:avLst/>
          </a:prstGeom>
          <a:noFill/>
        </p:spPr>
        <p:txBody>
          <a:bodyPr wrap="none" rtlCol="0">
            <a:spAutoFit/>
          </a:bodyPr>
          <a:lstStyle/>
          <a:p>
            <a:pPr algn="ctr"/>
            <a:r>
              <a:rPr lang="en-US">
                <a:ea typeface="Amazon Ember" panose="020B0603020204020204" pitchFamily="34" charset="0"/>
                <a:cs typeface="Amazon Ember" panose="020B0603020204020204" pitchFamily="34" charset="0"/>
              </a:rPr>
              <a:t>Route Table for VPC B</a:t>
            </a:r>
          </a:p>
        </p:txBody>
      </p:sp>
      <p:graphicFrame>
        <p:nvGraphicFramePr>
          <p:cNvPr id="38" name="Table 37">
            <a:extLst>
              <a:ext uri="{FF2B5EF4-FFF2-40B4-BE49-F238E27FC236}">
                <a16:creationId xmlns:a16="http://schemas.microsoft.com/office/drawing/2014/main" id="{774AEF22-E6C7-4512-B93C-E288AF30C2B0}"/>
              </a:ext>
            </a:extLst>
          </p:cNvPr>
          <p:cNvGraphicFramePr>
            <a:graphicFrameLocks noGrp="1"/>
          </p:cNvGraphicFramePr>
          <p:nvPr/>
        </p:nvGraphicFramePr>
        <p:xfrm>
          <a:off x="4261209" y="5080417"/>
          <a:ext cx="2602548" cy="1112520"/>
        </p:xfrm>
        <a:graphic>
          <a:graphicData uri="http://schemas.openxmlformats.org/drawingml/2006/table">
            <a:tbl>
              <a:tblPr firstRow="1" bandRow="1">
                <a:tableStyleId>{2D5ABB26-0587-4C30-8999-92F81FD0307C}</a:tableStyleId>
              </a:tblPr>
              <a:tblGrid>
                <a:gridCol w="1762443">
                  <a:extLst>
                    <a:ext uri="{9D8B030D-6E8A-4147-A177-3AD203B41FA5}">
                      <a16:colId xmlns:a16="http://schemas.microsoft.com/office/drawing/2014/main" val="3829441895"/>
                    </a:ext>
                  </a:extLst>
                </a:gridCol>
                <a:gridCol w="840105">
                  <a:extLst>
                    <a:ext uri="{9D8B030D-6E8A-4147-A177-3AD203B41FA5}">
                      <a16:colId xmlns:a16="http://schemas.microsoft.com/office/drawing/2014/main" val="3130759443"/>
                    </a:ext>
                  </a:extLst>
                </a:gridCol>
              </a:tblGrid>
              <a:tr h="370840">
                <a:tc>
                  <a:txBody>
                    <a:bodyPr/>
                    <a:lstStyle/>
                    <a:p>
                      <a:r>
                        <a:rPr lang="en-US" sz="1600" b="1"/>
                        <a:t>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r>
                        <a:rPr lang="en-US" sz="1600"/>
                        <a:t>10.3.0.0/16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r>
                        <a:rPr lang="en-US" sz="1600">
                          <a:solidFill>
                            <a:schemeClr val="accent6"/>
                          </a:solidFill>
                        </a:rPr>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solidFill>
                            <a:schemeClr val="accent6"/>
                          </a:solidFill>
                        </a:rPr>
                        <a:t>pcx-id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sp>
        <p:nvSpPr>
          <p:cNvPr id="4" name="Slide Number Placeholder 3">
            <a:extLst>
              <a:ext uri="{FF2B5EF4-FFF2-40B4-BE49-F238E27FC236}">
                <a16:creationId xmlns:a16="http://schemas.microsoft.com/office/drawing/2014/main" id="{143201FE-9B3B-44A9-51B3-338820FACAD6}"/>
              </a:ext>
            </a:extLst>
          </p:cNvPr>
          <p:cNvSpPr>
            <a:spLocks noGrp="1"/>
          </p:cNvSpPr>
          <p:nvPr>
            <p:ph type="sldNum" sz="quarter" idx="20"/>
          </p:nvPr>
        </p:nvSpPr>
        <p:spPr/>
        <p:txBody>
          <a:bodyPr/>
          <a:lstStyle/>
          <a:p>
            <a:fld id="{930176A1-BCF0-4712-97A6-6B495F55390B}" type="slidenum">
              <a:rPr lang="en-US" smtClean="0"/>
              <a:pPr/>
              <a:t>20</a:t>
            </a:fld>
            <a:endParaRPr lang="en-US"/>
          </a:p>
        </p:txBody>
      </p:sp>
    </p:spTree>
    <p:custDataLst>
      <p:tags r:id="rId1"/>
    </p:custDataLst>
    <p:extLst>
      <p:ext uri="{BB962C8B-B14F-4D97-AF65-F5344CB8AC3E}">
        <p14:creationId xmlns:p14="http://schemas.microsoft.com/office/powerpoint/2010/main" val="297308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57FB54E-9857-4297-A70C-1981FE7EFCD0}"/>
              </a:ext>
            </a:extLst>
          </p:cNvPr>
          <p:cNvSpPr>
            <a:spLocks noGrp="1"/>
          </p:cNvSpPr>
          <p:nvPr>
            <p:ph type="sldNum" sz="quarter" idx="20"/>
          </p:nvPr>
        </p:nvSpPr>
        <p:spPr/>
        <p:txBody>
          <a:bodyPr/>
          <a:lstStyle/>
          <a:p>
            <a:fld id="{930176A1-BCF0-4712-97A6-6B495F55390B}" type="slidenum">
              <a:rPr lang="en-US" smtClean="0"/>
              <a:pPr/>
              <a:t>21</a:t>
            </a:fld>
            <a:endParaRPr lang="en-US"/>
          </a:p>
        </p:txBody>
      </p:sp>
      <p:sp>
        <p:nvSpPr>
          <p:cNvPr id="2" name="Title 1"/>
          <p:cNvSpPr>
            <a:spLocks noGrp="1"/>
          </p:cNvSpPr>
          <p:nvPr>
            <p:ph type="title"/>
          </p:nvPr>
        </p:nvSpPr>
        <p:spPr/>
        <p:txBody>
          <a:bodyPr>
            <a:normAutofit/>
          </a:bodyPr>
          <a:lstStyle/>
          <a:p>
            <a:r>
              <a:rPr lang="en-US"/>
              <a:t>AWS Site-to-Site VPN</a:t>
            </a:r>
          </a:p>
        </p:txBody>
      </p:sp>
      <p:sp>
        <p:nvSpPr>
          <p:cNvPr id="74" name="TextBox 73">
            <a:extLst>
              <a:ext uri="{FF2B5EF4-FFF2-40B4-BE49-F238E27FC236}">
                <a16:creationId xmlns:a16="http://schemas.microsoft.com/office/drawing/2014/main" id="{EA1EF6A5-5B99-423D-ABAA-D27F5A003AC9}"/>
              </a:ext>
            </a:extLst>
          </p:cNvPr>
          <p:cNvSpPr txBox="1"/>
          <p:nvPr/>
        </p:nvSpPr>
        <p:spPr>
          <a:xfrm>
            <a:off x="9743726" y="1554050"/>
            <a:ext cx="2435282" cy="338554"/>
          </a:xfrm>
          <a:prstGeom prst="rect">
            <a:avLst/>
          </a:prstGeom>
          <a:noFill/>
        </p:spPr>
        <p:txBody>
          <a:bodyPr wrap="none" rtlCol="0">
            <a:spAutoFit/>
          </a:bodyPr>
          <a:lstStyle/>
          <a:p>
            <a:pPr algn="ctr"/>
            <a:r>
              <a:rPr lang="en-US" sz="1600">
                <a:ea typeface="Amazon Ember" panose="020B0603020204020204" pitchFamily="34" charset="0"/>
                <a:cs typeface="Amazon Ember" panose="020B0603020204020204" pitchFamily="34" charset="0"/>
              </a:rPr>
              <a:t>Public subnet route table</a:t>
            </a:r>
          </a:p>
        </p:txBody>
      </p:sp>
      <p:graphicFrame>
        <p:nvGraphicFramePr>
          <p:cNvPr id="72" name="Table 71">
            <a:extLst>
              <a:ext uri="{FF2B5EF4-FFF2-40B4-BE49-F238E27FC236}">
                <a16:creationId xmlns:a16="http://schemas.microsoft.com/office/drawing/2014/main" id="{9B41B08F-F55A-48CF-81E0-BF6425331F69}"/>
              </a:ext>
            </a:extLst>
          </p:cNvPr>
          <p:cNvGraphicFramePr>
            <a:graphicFrameLocks noGrp="1"/>
          </p:cNvGraphicFramePr>
          <p:nvPr/>
        </p:nvGraphicFramePr>
        <p:xfrm>
          <a:off x="9763503" y="1912542"/>
          <a:ext cx="2395728" cy="1112520"/>
        </p:xfrm>
        <a:graphic>
          <a:graphicData uri="http://schemas.openxmlformats.org/drawingml/2006/table">
            <a:tbl>
              <a:tblPr firstRow="1" bandRow="1">
                <a:tableStyleId>{2D5ABB26-0587-4C30-8999-92F81FD0307C}</a:tableStyleId>
              </a:tblPr>
              <a:tblGrid>
                <a:gridCol w="1465583">
                  <a:extLst>
                    <a:ext uri="{9D8B030D-6E8A-4147-A177-3AD203B41FA5}">
                      <a16:colId xmlns:a16="http://schemas.microsoft.com/office/drawing/2014/main" val="3829441895"/>
                    </a:ext>
                  </a:extLst>
                </a:gridCol>
                <a:gridCol w="930145">
                  <a:extLst>
                    <a:ext uri="{9D8B030D-6E8A-4147-A177-3AD203B41FA5}">
                      <a16:colId xmlns:a16="http://schemas.microsoft.com/office/drawing/2014/main" val="3130759443"/>
                    </a:ext>
                  </a:extLst>
                </a:gridCol>
              </a:tblGrid>
              <a:tr h="370840">
                <a:tc>
                  <a:txBody>
                    <a:bodyPr/>
                    <a:lstStyle/>
                    <a:p>
                      <a:r>
                        <a:rPr lang="en-US" sz="1600" b="1"/>
                        <a:t>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r>
                        <a:rPr lang="en-US" sz="1600"/>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r>
                        <a:rPr lang="en-US" sz="1600">
                          <a:solidFill>
                            <a:schemeClr val="tx1"/>
                          </a:solidFill>
                        </a:rPr>
                        <a:t>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solidFill>
                            <a:schemeClr val="tx1"/>
                          </a:solidFill>
                        </a:rPr>
                        <a:t>igw-id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sp>
        <p:nvSpPr>
          <p:cNvPr id="75" name="TextBox 74">
            <a:extLst>
              <a:ext uri="{FF2B5EF4-FFF2-40B4-BE49-F238E27FC236}">
                <a16:creationId xmlns:a16="http://schemas.microsoft.com/office/drawing/2014/main" id="{302C8053-039C-4ED0-B783-A6E0799FD6BC}"/>
              </a:ext>
            </a:extLst>
          </p:cNvPr>
          <p:cNvSpPr txBox="1"/>
          <p:nvPr/>
        </p:nvSpPr>
        <p:spPr>
          <a:xfrm>
            <a:off x="9626877" y="3393882"/>
            <a:ext cx="2513830" cy="338554"/>
          </a:xfrm>
          <a:prstGeom prst="rect">
            <a:avLst/>
          </a:prstGeom>
          <a:noFill/>
        </p:spPr>
        <p:txBody>
          <a:bodyPr wrap="none" rtlCol="0">
            <a:spAutoFit/>
          </a:bodyPr>
          <a:lstStyle/>
          <a:p>
            <a:pPr algn="ctr"/>
            <a:r>
              <a:rPr lang="en-US" sz="1600">
                <a:ea typeface="Amazon Ember" panose="020B0603020204020204" pitchFamily="34" charset="0"/>
                <a:cs typeface="Amazon Ember" panose="020B0603020204020204" pitchFamily="34" charset="0"/>
              </a:rPr>
              <a:t>Private subnet route table</a:t>
            </a:r>
          </a:p>
        </p:txBody>
      </p:sp>
      <p:graphicFrame>
        <p:nvGraphicFramePr>
          <p:cNvPr id="73" name="Table 72">
            <a:extLst>
              <a:ext uri="{FF2B5EF4-FFF2-40B4-BE49-F238E27FC236}">
                <a16:creationId xmlns:a16="http://schemas.microsoft.com/office/drawing/2014/main" id="{C8BBDE86-412C-48CD-A98A-295FF0815C8F}"/>
              </a:ext>
            </a:extLst>
          </p:cNvPr>
          <p:cNvGraphicFramePr>
            <a:graphicFrameLocks noGrp="1"/>
          </p:cNvGraphicFramePr>
          <p:nvPr/>
        </p:nvGraphicFramePr>
        <p:xfrm>
          <a:off x="9582518" y="3729518"/>
          <a:ext cx="2602548" cy="1112520"/>
        </p:xfrm>
        <a:graphic>
          <a:graphicData uri="http://schemas.openxmlformats.org/drawingml/2006/table">
            <a:tbl>
              <a:tblPr firstRow="1" bandRow="1">
                <a:tableStyleId>{2D5ABB26-0587-4C30-8999-92F81FD0307C}</a:tableStyleId>
              </a:tblPr>
              <a:tblGrid>
                <a:gridCol w="1762443">
                  <a:extLst>
                    <a:ext uri="{9D8B030D-6E8A-4147-A177-3AD203B41FA5}">
                      <a16:colId xmlns:a16="http://schemas.microsoft.com/office/drawing/2014/main" val="3829441895"/>
                    </a:ext>
                  </a:extLst>
                </a:gridCol>
                <a:gridCol w="840105">
                  <a:extLst>
                    <a:ext uri="{9D8B030D-6E8A-4147-A177-3AD203B41FA5}">
                      <a16:colId xmlns:a16="http://schemas.microsoft.com/office/drawing/2014/main" val="3130759443"/>
                    </a:ext>
                  </a:extLst>
                </a:gridCol>
              </a:tblGrid>
              <a:tr h="370840">
                <a:tc>
                  <a:txBody>
                    <a:bodyPr/>
                    <a:lstStyle/>
                    <a:p>
                      <a:r>
                        <a:rPr lang="en-US" sz="1600" b="1"/>
                        <a:t>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r>
                        <a:rPr lang="en-US" sz="1600"/>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r>
                        <a:rPr lang="en-US" sz="1600">
                          <a:solidFill>
                            <a:schemeClr val="accent6"/>
                          </a:solidFill>
                        </a:rPr>
                        <a:t>192.168.10.0/24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solidFill>
                            <a:schemeClr val="accent6"/>
                          </a:solidFill>
                        </a:rPr>
                        <a:t>vgw-id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grpSp>
        <p:nvGrpSpPr>
          <p:cNvPr id="38" name="Group 37" descr="VPC in AWS Cloud with two subnets. there is a two-way arrow between the instance in the private subnet and the route table, between the route table and the VPN gateway, between the VPN gateway and the VPN connection in the internet cloud, between the VPN connection and the customer gateway, and between the customer gateway and the corporate data center.">
            <a:extLst>
              <a:ext uri="{FF2B5EF4-FFF2-40B4-BE49-F238E27FC236}">
                <a16:creationId xmlns:a16="http://schemas.microsoft.com/office/drawing/2014/main" id="{0E115769-18F6-AE6A-7063-868B96384EED}"/>
              </a:ext>
            </a:extLst>
          </p:cNvPr>
          <p:cNvGrpSpPr/>
          <p:nvPr/>
        </p:nvGrpSpPr>
        <p:grpSpPr>
          <a:xfrm>
            <a:off x="238350" y="1253822"/>
            <a:ext cx="10631765" cy="5467338"/>
            <a:chOff x="238350" y="1253822"/>
            <a:chExt cx="10631765" cy="5467338"/>
          </a:xfrm>
        </p:grpSpPr>
        <p:grpSp>
          <p:nvGrpSpPr>
            <p:cNvPr id="16" name="Group 15" descr="architecture diagram of a vpc in aws cloud with two subnets. there is a two-way arrow between the instance in the private subnet and the route table, between the route table and the vpn gateway, between the vpn gateway and the vpn connection in the internet cloud, between the vpn connection and the customer gateway, and between the customer gateway and the corporate data center.">
              <a:extLst>
                <a:ext uri="{FF2B5EF4-FFF2-40B4-BE49-F238E27FC236}">
                  <a16:creationId xmlns:a16="http://schemas.microsoft.com/office/drawing/2014/main" id="{51BA1797-C66C-4F12-8F53-48A8CE63A9D3}"/>
                </a:ext>
              </a:extLst>
            </p:cNvPr>
            <p:cNvGrpSpPr/>
            <p:nvPr/>
          </p:nvGrpSpPr>
          <p:grpSpPr>
            <a:xfrm>
              <a:off x="238350" y="1253822"/>
              <a:ext cx="10631765" cy="5467338"/>
              <a:chOff x="152401" y="1273546"/>
              <a:chExt cx="10631765" cy="5467338"/>
            </a:xfrm>
          </p:grpSpPr>
          <p:grpSp>
            <p:nvGrpSpPr>
              <p:cNvPr id="10" name="Group 9">
                <a:extLst>
                  <a:ext uri="{FF2B5EF4-FFF2-40B4-BE49-F238E27FC236}">
                    <a16:creationId xmlns:a16="http://schemas.microsoft.com/office/drawing/2014/main" id="{32626BBF-0213-41E5-9009-3CB8789B54D6}"/>
                  </a:ext>
                </a:extLst>
              </p:cNvPr>
              <p:cNvGrpSpPr/>
              <p:nvPr/>
            </p:nvGrpSpPr>
            <p:grpSpPr>
              <a:xfrm>
                <a:off x="7117163" y="2441760"/>
                <a:ext cx="3667003" cy="4299124"/>
                <a:chOff x="7117163" y="2441760"/>
                <a:chExt cx="3667003" cy="4299124"/>
              </a:xfrm>
            </p:grpSpPr>
            <p:grpSp>
              <p:nvGrpSpPr>
                <p:cNvPr id="9" name="Group 8">
                  <a:extLst>
                    <a:ext uri="{FF2B5EF4-FFF2-40B4-BE49-F238E27FC236}">
                      <a16:creationId xmlns:a16="http://schemas.microsoft.com/office/drawing/2014/main" id="{068BC141-1EDF-4443-AB63-BE57D07596C2}"/>
                    </a:ext>
                  </a:extLst>
                </p:cNvPr>
                <p:cNvGrpSpPr/>
                <p:nvPr/>
              </p:nvGrpSpPr>
              <p:grpSpPr>
                <a:xfrm>
                  <a:off x="7117163" y="2441760"/>
                  <a:ext cx="2464833" cy="1633047"/>
                  <a:chOff x="7117163" y="2441760"/>
                  <a:chExt cx="2464833" cy="1633047"/>
                </a:xfrm>
              </p:grpSpPr>
              <p:sp>
                <p:nvSpPr>
                  <p:cNvPr id="27" name="TextBox 26">
                    <a:extLst>
                      <a:ext uri="{FF2B5EF4-FFF2-40B4-BE49-F238E27FC236}">
                        <a16:creationId xmlns:a16="http://schemas.microsoft.com/office/drawing/2014/main" id="{CED54EEC-457B-4353-B8BF-A55C8F98C39B}"/>
                      </a:ext>
                    </a:extLst>
                  </p:cNvPr>
                  <p:cNvSpPr txBox="1"/>
                  <p:nvPr/>
                </p:nvSpPr>
                <p:spPr>
                  <a:xfrm>
                    <a:off x="7308242" y="3736253"/>
                    <a:ext cx="898003" cy="338554"/>
                  </a:xfrm>
                  <a:prstGeom prst="rect">
                    <a:avLst/>
                  </a:prstGeom>
                  <a:noFill/>
                </p:spPr>
                <p:txBody>
                  <a:bodyPr wrap="none" rtlCol="0">
                    <a:spAutoFit/>
                  </a:bodyPr>
                  <a:lstStyle/>
                  <a:p>
                    <a:pPr algn="ctr"/>
                    <a:r>
                      <a:rPr lang="en-US" sz="1600">
                        <a:ea typeface="Amazon Ember Light" panose="020B0403020204020204" pitchFamily="34" charset="0"/>
                        <a:cs typeface="Arial" panose="020B0604020202020204" pitchFamily="34" charset="0"/>
                      </a:rPr>
                      <a:t>Internet</a:t>
                    </a:r>
                  </a:p>
                </p:txBody>
              </p:sp>
              <p:grpSp>
                <p:nvGrpSpPr>
                  <p:cNvPr id="6" name="Group 5">
                    <a:extLst>
                      <a:ext uri="{FF2B5EF4-FFF2-40B4-BE49-F238E27FC236}">
                        <a16:creationId xmlns:a16="http://schemas.microsoft.com/office/drawing/2014/main" id="{66A56D04-7A34-46FC-A182-3BFCDE4C4D38}"/>
                      </a:ext>
                    </a:extLst>
                  </p:cNvPr>
                  <p:cNvGrpSpPr/>
                  <p:nvPr/>
                </p:nvGrpSpPr>
                <p:grpSpPr>
                  <a:xfrm>
                    <a:off x="7117163" y="2441760"/>
                    <a:ext cx="1280160" cy="1280160"/>
                    <a:chOff x="7117163" y="2441760"/>
                    <a:chExt cx="1280160" cy="1280160"/>
                  </a:xfrm>
                </p:grpSpPr>
                <p:pic>
                  <p:nvPicPr>
                    <p:cNvPr id="23" name="Graphic 22">
                      <a:extLst>
                        <a:ext uri="{FF2B5EF4-FFF2-40B4-BE49-F238E27FC236}">
                          <a16:creationId xmlns:a16="http://schemas.microsoft.com/office/drawing/2014/main" id="{B516D8AF-D464-463C-9BD3-220CBA8A110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17163" y="2441760"/>
                      <a:ext cx="1280160" cy="1280160"/>
                    </a:xfrm>
                    <a:prstGeom prst="rect">
                      <a:avLst/>
                    </a:prstGeom>
                  </p:spPr>
                </p:pic>
                <p:pic>
                  <p:nvPicPr>
                    <p:cNvPr id="50" name="Graphic 49">
                      <a:extLst>
                        <a:ext uri="{FF2B5EF4-FFF2-40B4-BE49-F238E27FC236}">
                          <a16:creationId xmlns:a16="http://schemas.microsoft.com/office/drawing/2014/main" id="{72427473-839F-4A6D-8827-EC6397FCB0B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57243" y="2723201"/>
                      <a:ext cx="469900" cy="469900"/>
                    </a:xfrm>
                    <a:prstGeom prst="rect">
                      <a:avLst/>
                    </a:prstGeom>
                  </p:spPr>
                </p:pic>
              </p:grpSp>
              <p:sp>
                <p:nvSpPr>
                  <p:cNvPr id="51" name="TextBox 50">
                    <a:extLst>
                      <a:ext uri="{FF2B5EF4-FFF2-40B4-BE49-F238E27FC236}">
                        <a16:creationId xmlns:a16="http://schemas.microsoft.com/office/drawing/2014/main" id="{E9C16B08-29F3-42ED-AC6D-93F445230820}"/>
                      </a:ext>
                    </a:extLst>
                  </p:cNvPr>
                  <p:cNvSpPr txBox="1"/>
                  <p:nvPr/>
                </p:nvSpPr>
                <p:spPr>
                  <a:xfrm>
                    <a:off x="8318509" y="2658475"/>
                    <a:ext cx="1263487" cy="830997"/>
                  </a:xfrm>
                  <a:prstGeom prst="rect">
                    <a:avLst/>
                  </a:prstGeom>
                  <a:noFill/>
                </p:spPr>
                <p:txBody>
                  <a:bodyPr wrap="none" rtlCol="0">
                    <a:spAutoFit/>
                  </a:bodyPr>
                  <a:lstStyle/>
                  <a:p>
                    <a:r>
                      <a:rPr lang="en-US" sz="1600">
                        <a:ea typeface="Amazon Ember Light" panose="020B0403020204020204" pitchFamily="34" charset="0"/>
                        <a:cs typeface="Arial" panose="020B0604020202020204" pitchFamily="34" charset="0"/>
                      </a:rPr>
                      <a:t>Site-to-Site </a:t>
                    </a:r>
                    <a:br>
                      <a:rPr lang="en-US" sz="1600">
                        <a:ea typeface="Amazon Ember Light" panose="020B0403020204020204" pitchFamily="34" charset="0"/>
                        <a:cs typeface="Arial" panose="020B0604020202020204" pitchFamily="34" charset="0"/>
                      </a:rPr>
                    </a:br>
                    <a:r>
                      <a:rPr lang="en-US" sz="1600">
                        <a:ea typeface="Amazon Ember Light" panose="020B0403020204020204" pitchFamily="34" charset="0"/>
                        <a:cs typeface="Arial" panose="020B0604020202020204" pitchFamily="34" charset="0"/>
                      </a:rPr>
                      <a:t>VPN </a:t>
                    </a:r>
                    <a:br>
                      <a:rPr lang="en-US" sz="1600">
                        <a:ea typeface="Amazon Ember Light" panose="020B0403020204020204" pitchFamily="34" charset="0"/>
                        <a:cs typeface="Arial" panose="020B0604020202020204" pitchFamily="34" charset="0"/>
                      </a:rPr>
                    </a:br>
                    <a:r>
                      <a:rPr lang="en-US" sz="1600">
                        <a:ea typeface="Amazon Ember Light" panose="020B0403020204020204" pitchFamily="34" charset="0"/>
                        <a:cs typeface="Arial" panose="020B0604020202020204" pitchFamily="34" charset="0"/>
                      </a:rPr>
                      <a:t>connection</a:t>
                    </a:r>
                  </a:p>
                </p:txBody>
              </p:sp>
            </p:grpSp>
            <p:grpSp>
              <p:nvGrpSpPr>
                <p:cNvPr id="76" name="Group 75">
                  <a:extLst>
                    <a:ext uri="{FF2B5EF4-FFF2-40B4-BE49-F238E27FC236}">
                      <a16:creationId xmlns:a16="http://schemas.microsoft.com/office/drawing/2014/main" id="{E84A5ADA-0C8B-4936-B737-68E47ABD5DA9}"/>
                    </a:ext>
                  </a:extLst>
                </p:cNvPr>
                <p:cNvGrpSpPr/>
                <p:nvPr/>
              </p:nvGrpSpPr>
              <p:grpSpPr>
                <a:xfrm>
                  <a:off x="7826977" y="4130881"/>
                  <a:ext cx="1434946" cy="1062989"/>
                  <a:chOff x="7826977" y="4130881"/>
                  <a:chExt cx="1434946" cy="1062989"/>
                </a:xfrm>
              </p:grpSpPr>
              <p:pic>
                <p:nvPicPr>
                  <p:cNvPr id="52" name="Graphic 51">
                    <a:extLst>
                      <a:ext uri="{FF2B5EF4-FFF2-40B4-BE49-F238E27FC236}">
                        <a16:creationId xmlns:a16="http://schemas.microsoft.com/office/drawing/2014/main" id="{FA3FFBC3-8D49-464C-996E-46619FA737ED}"/>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37382" y="4130881"/>
                    <a:ext cx="469900" cy="469900"/>
                  </a:xfrm>
                  <a:prstGeom prst="rect">
                    <a:avLst/>
                  </a:prstGeom>
                </p:spPr>
              </p:pic>
              <p:sp>
                <p:nvSpPr>
                  <p:cNvPr id="54" name="TextBox 53">
                    <a:extLst>
                      <a:ext uri="{FF2B5EF4-FFF2-40B4-BE49-F238E27FC236}">
                        <a16:creationId xmlns:a16="http://schemas.microsoft.com/office/drawing/2014/main" id="{C1AEE5AE-BCBA-42F1-B302-67B99A6EC1BA}"/>
                      </a:ext>
                    </a:extLst>
                  </p:cNvPr>
                  <p:cNvSpPr txBox="1"/>
                  <p:nvPr/>
                </p:nvSpPr>
                <p:spPr>
                  <a:xfrm>
                    <a:off x="7826977" y="4609095"/>
                    <a:ext cx="1434946" cy="584775"/>
                  </a:xfrm>
                  <a:prstGeom prst="rect">
                    <a:avLst/>
                  </a:prstGeom>
                  <a:noFill/>
                </p:spPr>
                <p:txBody>
                  <a:bodyPr wrap="square" rtlCol="0">
                    <a:spAutoFit/>
                  </a:bodyPr>
                  <a:lstStyle/>
                  <a:p>
                    <a:pPr algn="ctr"/>
                    <a:r>
                      <a:rPr lang="en-US" sz="1600">
                        <a:ea typeface="Amazon Ember Light" panose="020B0403020204020204" pitchFamily="34" charset="0"/>
                        <a:cs typeface="Arial" panose="020B0604020202020204" pitchFamily="34" charset="0"/>
                      </a:rPr>
                      <a:t>Customer gateway</a:t>
                    </a:r>
                  </a:p>
                </p:txBody>
              </p:sp>
            </p:grpSp>
            <p:grpSp>
              <p:nvGrpSpPr>
                <p:cNvPr id="77" name="Group 76">
                  <a:extLst>
                    <a:ext uri="{FF2B5EF4-FFF2-40B4-BE49-F238E27FC236}">
                      <a16:creationId xmlns:a16="http://schemas.microsoft.com/office/drawing/2014/main" id="{17E943C9-6527-4553-BBE5-85C2577BADA5}"/>
                    </a:ext>
                  </a:extLst>
                </p:cNvPr>
                <p:cNvGrpSpPr/>
                <p:nvPr/>
              </p:nvGrpSpPr>
              <p:grpSpPr>
                <a:xfrm>
                  <a:off x="8544450" y="5191758"/>
                  <a:ext cx="2239716" cy="1549126"/>
                  <a:chOff x="8544450" y="5004083"/>
                  <a:chExt cx="2239716" cy="1549126"/>
                </a:xfrm>
              </p:grpSpPr>
              <p:sp>
                <p:nvSpPr>
                  <p:cNvPr id="57" name="TextBox 56">
                    <a:extLst>
                      <a:ext uri="{FF2B5EF4-FFF2-40B4-BE49-F238E27FC236}">
                        <a16:creationId xmlns:a16="http://schemas.microsoft.com/office/drawing/2014/main" id="{6A1B03FC-5C22-48F1-9120-18A8AC1EBD9A}"/>
                      </a:ext>
                    </a:extLst>
                  </p:cNvPr>
                  <p:cNvSpPr txBox="1"/>
                  <p:nvPr/>
                </p:nvSpPr>
                <p:spPr>
                  <a:xfrm>
                    <a:off x="8544450" y="5968434"/>
                    <a:ext cx="2239716" cy="584775"/>
                  </a:xfrm>
                  <a:prstGeom prst="rect">
                    <a:avLst/>
                  </a:prstGeom>
                  <a:noFill/>
                </p:spPr>
                <p:txBody>
                  <a:bodyPr wrap="none" rtlCol="0">
                    <a:spAutoFit/>
                  </a:bodyPr>
                  <a:lstStyle/>
                  <a:p>
                    <a:pPr algn="ctr"/>
                    <a:r>
                      <a:rPr lang="en-US" sz="1600">
                        <a:ea typeface="Amazon Ember Light" panose="020B0403020204020204" pitchFamily="34" charset="0"/>
                        <a:cs typeface="Arial" panose="020B0604020202020204" pitchFamily="34" charset="0"/>
                      </a:rPr>
                      <a:t>Corporate data center:</a:t>
                    </a:r>
                    <a:br>
                      <a:rPr lang="en-US" sz="1600">
                        <a:ea typeface="Amazon Ember Light" panose="020B0403020204020204" pitchFamily="34" charset="0"/>
                        <a:cs typeface="Arial" panose="020B0604020202020204" pitchFamily="34" charset="0"/>
                      </a:rPr>
                    </a:br>
                    <a:r>
                      <a:rPr lang="en-US" sz="1600">
                        <a:solidFill>
                          <a:schemeClr val="accent6"/>
                        </a:solidFill>
                        <a:ea typeface="Amazon Ember Light" panose="020B0403020204020204" pitchFamily="34" charset="0"/>
                        <a:cs typeface="Arial" panose="020B0604020202020204" pitchFamily="34" charset="0"/>
                      </a:rPr>
                      <a:t>192.168.10.0/24</a:t>
                    </a:r>
                  </a:p>
                </p:txBody>
              </p:sp>
              <p:pic>
                <p:nvPicPr>
                  <p:cNvPr id="58" name="Graphic 57">
                    <a:extLst>
                      <a:ext uri="{FF2B5EF4-FFF2-40B4-BE49-F238E27FC236}">
                        <a16:creationId xmlns:a16="http://schemas.microsoft.com/office/drawing/2014/main" id="{A8F1D948-9D27-43FE-8003-0C05D4FA83A9}"/>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207108" y="5004083"/>
                    <a:ext cx="914400" cy="986166"/>
                  </a:xfrm>
                  <a:prstGeom prst="rect">
                    <a:avLst/>
                  </a:prstGeom>
                </p:spPr>
              </p:pic>
            </p:grpSp>
          </p:grpSp>
          <p:grpSp>
            <p:nvGrpSpPr>
              <p:cNvPr id="4" name="Group 3">
                <a:extLst>
                  <a:ext uri="{FF2B5EF4-FFF2-40B4-BE49-F238E27FC236}">
                    <a16:creationId xmlns:a16="http://schemas.microsoft.com/office/drawing/2014/main" id="{F889269D-2DAE-45F9-AC7E-423B83363892}"/>
                  </a:ext>
                </a:extLst>
              </p:cNvPr>
              <p:cNvGrpSpPr/>
              <p:nvPr/>
            </p:nvGrpSpPr>
            <p:grpSpPr>
              <a:xfrm>
                <a:off x="152401" y="1273546"/>
                <a:ext cx="6701095" cy="5191619"/>
                <a:chOff x="152401" y="1273546"/>
                <a:chExt cx="6701095" cy="5191619"/>
              </a:xfrm>
            </p:grpSpPr>
            <p:sp>
              <p:nvSpPr>
                <p:cNvPr id="8" name="Rectangle 7">
                  <a:extLst>
                    <a:ext uri="{FF2B5EF4-FFF2-40B4-BE49-F238E27FC236}">
                      <a16:creationId xmlns:a16="http://schemas.microsoft.com/office/drawing/2014/main" id="{7C76DE27-2F19-4E6C-BFDC-621A4B422AE3}"/>
                    </a:ext>
                  </a:extLst>
                </p:cNvPr>
                <p:cNvSpPr/>
                <p:nvPr/>
              </p:nvSpPr>
              <p:spPr>
                <a:xfrm>
                  <a:off x="1063615" y="2244988"/>
                  <a:ext cx="3591473" cy="397764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Availability Zone</a:t>
                  </a:r>
                </a:p>
              </p:txBody>
            </p:sp>
            <p:grpSp>
              <p:nvGrpSpPr>
                <p:cNvPr id="11" name="Group 10">
                  <a:extLst>
                    <a:ext uri="{FF2B5EF4-FFF2-40B4-BE49-F238E27FC236}">
                      <a16:creationId xmlns:a16="http://schemas.microsoft.com/office/drawing/2014/main" id="{79E3B37F-B234-4688-8CDB-680EB58BA945}"/>
                    </a:ext>
                  </a:extLst>
                </p:cNvPr>
                <p:cNvGrpSpPr/>
                <p:nvPr/>
              </p:nvGrpSpPr>
              <p:grpSpPr>
                <a:xfrm>
                  <a:off x="1315653" y="2980513"/>
                  <a:ext cx="3200400" cy="1373959"/>
                  <a:chOff x="1952969" y="2883528"/>
                  <a:chExt cx="3200400" cy="1373959"/>
                </a:xfrm>
              </p:grpSpPr>
              <p:sp>
                <p:nvSpPr>
                  <p:cNvPr id="12" name="Rectangle 11">
                    <a:extLst>
                      <a:ext uri="{FF2B5EF4-FFF2-40B4-BE49-F238E27FC236}">
                        <a16:creationId xmlns:a16="http://schemas.microsoft.com/office/drawing/2014/main" id="{CC343EE9-BB60-4306-B44E-AAE06ED93752}"/>
                      </a:ext>
                    </a:extLst>
                  </p:cNvPr>
                  <p:cNvSpPr/>
                  <p:nvPr/>
                </p:nvSpPr>
                <p:spPr>
                  <a:xfrm>
                    <a:off x="1952969" y="2885887"/>
                    <a:ext cx="3200400" cy="13716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D8900"/>
                        </a:solidFill>
                        <a:effectLst/>
                        <a:uLnTx/>
                        <a:uFillTx/>
                        <a:ea typeface="+mn-ea"/>
                        <a:cs typeface="+mn-cs"/>
                      </a:rPr>
                      <a:t>   Public subnet:10.1.0.0/24</a:t>
                    </a:r>
                  </a:p>
                </p:txBody>
              </p:sp>
              <p:pic>
                <p:nvPicPr>
                  <p:cNvPr id="13" name="Graphic 12">
                    <a:extLst>
                      <a:ext uri="{FF2B5EF4-FFF2-40B4-BE49-F238E27FC236}">
                        <a16:creationId xmlns:a16="http://schemas.microsoft.com/office/drawing/2014/main" id="{A494222C-1090-4921-BE54-B440907A79E7}"/>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952970" y="2883528"/>
                    <a:ext cx="457200" cy="457200"/>
                  </a:xfrm>
                  <a:prstGeom prst="rect">
                    <a:avLst/>
                  </a:prstGeom>
                </p:spPr>
              </p:pic>
            </p:grpSp>
            <p:grpSp>
              <p:nvGrpSpPr>
                <p:cNvPr id="20" name="Group 19">
                  <a:extLst>
                    <a:ext uri="{FF2B5EF4-FFF2-40B4-BE49-F238E27FC236}">
                      <a16:creationId xmlns:a16="http://schemas.microsoft.com/office/drawing/2014/main" id="{AB29B062-CBDA-48D8-B5D7-79F2B8105BEB}"/>
                    </a:ext>
                  </a:extLst>
                </p:cNvPr>
                <p:cNvGrpSpPr/>
                <p:nvPr/>
              </p:nvGrpSpPr>
              <p:grpSpPr>
                <a:xfrm>
                  <a:off x="1315652" y="4508371"/>
                  <a:ext cx="3202243" cy="1373958"/>
                  <a:chOff x="1952968" y="4411386"/>
                  <a:chExt cx="3202243" cy="1373958"/>
                </a:xfrm>
              </p:grpSpPr>
              <p:sp>
                <p:nvSpPr>
                  <p:cNvPr id="21" name="Rectangle 20">
                    <a:extLst>
                      <a:ext uri="{FF2B5EF4-FFF2-40B4-BE49-F238E27FC236}">
                        <a16:creationId xmlns:a16="http://schemas.microsoft.com/office/drawing/2014/main" id="{28D07004-D6D8-4640-A909-9B58A94D51F5}"/>
                      </a:ext>
                    </a:extLst>
                  </p:cNvPr>
                  <p:cNvSpPr/>
                  <p:nvPr/>
                </p:nvSpPr>
                <p:spPr>
                  <a:xfrm>
                    <a:off x="1952968" y="4413744"/>
                    <a:ext cx="3202243" cy="13716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   Private subnet: 10.0.2.0/24</a:t>
                    </a:r>
                  </a:p>
                </p:txBody>
              </p:sp>
              <p:pic>
                <p:nvPicPr>
                  <p:cNvPr id="22" name="Graphic 21">
                    <a:extLst>
                      <a:ext uri="{FF2B5EF4-FFF2-40B4-BE49-F238E27FC236}">
                        <a16:creationId xmlns:a16="http://schemas.microsoft.com/office/drawing/2014/main" id="{0D035CB2-361E-4A28-AE7D-2D72AB73DC69}"/>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952969" y="4411386"/>
                    <a:ext cx="457200" cy="457200"/>
                  </a:xfrm>
                  <a:prstGeom prst="rect">
                    <a:avLst/>
                  </a:prstGeom>
                </p:spPr>
              </p:pic>
            </p:grpSp>
            <p:cxnSp>
              <p:nvCxnSpPr>
                <p:cNvPr id="25" name="Straight Arrow Connector 24">
                  <a:extLst>
                    <a:ext uri="{FF2B5EF4-FFF2-40B4-BE49-F238E27FC236}">
                      <a16:creationId xmlns:a16="http://schemas.microsoft.com/office/drawing/2014/main" id="{CC5FA206-1D7C-4FC6-93D0-527493DEEA01}"/>
                    </a:ext>
                  </a:extLst>
                </p:cNvPr>
                <p:cNvCxnSpPr>
                  <a:cxnSpLocks/>
                </p:cNvCxnSpPr>
                <p:nvPr/>
              </p:nvCxnSpPr>
              <p:spPr>
                <a:xfrm>
                  <a:off x="5432580" y="4371356"/>
                  <a:ext cx="457200" cy="1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6" name="Graphic 25">
                  <a:extLst>
                    <a:ext uri="{FF2B5EF4-FFF2-40B4-BE49-F238E27FC236}">
                      <a16:creationId xmlns:a16="http://schemas.microsoft.com/office/drawing/2014/main" id="{19E28968-5786-4E93-B223-A47EFDE9FF66}"/>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99541" y="5196529"/>
                  <a:ext cx="457200" cy="457200"/>
                </a:xfrm>
                <a:prstGeom prst="rect">
                  <a:avLst/>
                </a:prstGeom>
              </p:spPr>
            </p:pic>
            <p:sp>
              <p:nvSpPr>
                <p:cNvPr id="29" name="Rectangle 28">
                  <a:extLst>
                    <a:ext uri="{FF2B5EF4-FFF2-40B4-BE49-F238E27FC236}">
                      <a16:creationId xmlns:a16="http://schemas.microsoft.com/office/drawing/2014/main" id="{181C6A07-C0B0-40C3-AE1C-777FBC3057CD}"/>
                    </a:ext>
                  </a:extLst>
                </p:cNvPr>
                <p:cNvSpPr/>
                <p:nvPr/>
              </p:nvSpPr>
              <p:spPr>
                <a:xfrm>
                  <a:off x="152402" y="1273546"/>
                  <a:ext cx="6701094" cy="5191619"/>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ea"/>
                      <a:cs typeface="+mn-cs"/>
                    </a:rPr>
                    <a:t> </a:t>
                  </a:r>
                  <a:r>
                    <a:rPr kumimoji="0" lang="en-US" sz="1600" b="0" i="0" u="none" strike="noStrike" kern="0" cap="none" spc="0" normalizeH="0" baseline="0" noProof="0" dirty="0">
                      <a:ln>
                        <a:noFill/>
                      </a:ln>
                      <a:solidFill>
                        <a:sysClr val="windowText" lastClr="000000"/>
                      </a:solidFill>
                      <a:effectLst/>
                      <a:uLnTx/>
                      <a:uFillTx/>
                      <a:ea typeface="+mn-ea"/>
                      <a:cs typeface="+mn-cs"/>
                    </a:rPr>
                    <a:t>AWS Cloud</a:t>
                  </a:r>
                </a:p>
              </p:txBody>
            </p:sp>
            <p:pic>
              <p:nvPicPr>
                <p:cNvPr id="30" name="Graphic 29">
                  <a:extLst>
                    <a:ext uri="{FF2B5EF4-FFF2-40B4-BE49-F238E27FC236}">
                      <a16:creationId xmlns:a16="http://schemas.microsoft.com/office/drawing/2014/main" id="{8880D3C7-6209-41DD-9B37-8749443CA7A6}"/>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52401" y="1273546"/>
                  <a:ext cx="457200" cy="457200"/>
                </a:xfrm>
                <a:prstGeom prst="rect">
                  <a:avLst/>
                </a:prstGeom>
              </p:spPr>
            </p:pic>
            <p:sp>
              <p:nvSpPr>
                <p:cNvPr id="32" name="Rectangle 31">
                  <a:extLst>
                    <a:ext uri="{FF2B5EF4-FFF2-40B4-BE49-F238E27FC236}">
                      <a16:creationId xmlns:a16="http://schemas.microsoft.com/office/drawing/2014/main" id="{B14C4A37-EC8E-404F-87A3-50BE30621B56}"/>
                    </a:ext>
                  </a:extLst>
                </p:cNvPr>
                <p:cNvSpPr/>
                <p:nvPr/>
              </p:nvSpPr>
              <p:spPr>
                <a:xfrm>
                  <a:off x="280551" y="1888174"/>
                  <a:ext cx="6329066" cy="4468176"/>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 Region</a:t>
                  </a:r>
                </a:p>
              </p:txBody>
            </p:sp>
            <p:pic>
              <p:nvPicPr>
                <p:cNvPr id="33" name="Graphic 32">
                  <a:extLst>
                    <a:ext uri="{FF2B5EF4-FFF2-40B4-BE49-F238E27FC236}">
                      <a16:creationId xmlns:a16="http://schemas.microsoft.com/office/drawing/2014/main" id="{CD088023-4B5C-48D1-88DC-209A69502E09}"/>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80551" y="1888174"/>
                  <a:ext cx="457200" cy="457200"/>
                </a:xfrm>
                <a:prstGeom prst="rect">
                  <a:avLst/>
                </a:prstGeom>
              </p:spPr>
            </p:pic>
            <p:sp>
              <p:nvSpPr>
                <p:cNvPr id="35" name="Rectangle 34">
                  <a:extLst>
                    <a:ext uri="{FF2B5EF4-FFF2-40B4-BE49-F238E27FC236}">
                      <a16:creationId xmlns:a16="http://schemas.microsoft.com/office/drawing/2014/main" id="{D84C0A9E-4F9C-4AC3-AD6E-F4FED31FE79F}"/>
                    </a:ext>
                  </a:extLst>
                </p:cNvPr>
                <p:cNvSpPr/>
                <p:nvPr/>
              </p:nvSpPr>
              <p:spPr>
                <a:xfrm>
                  <a:off x="581948" y="2624640"/>
                  <a:ext cx="5528310" cy="3443417"/>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kumimoji="0" lang="en-US" sz="1600" b="0" i="0" u="none" strike="noStrike" kern="0" cap="none" spc="0" normalizeH="0" baseline="0" noProof="0">
                      <a:ln w="0"/>
                      <a:solidFill>
                        <a:srgbClr val="1D8900"/>
                      </a:solidFill>
                      <a:effectLst/>
                      <a:uLnTx/>
                      <a:uFillTx/>
                    </a:rPr>
                    <a:t> VPC: </a:t>
                  </a:r>
                  <a:r>
                    <a:rPr lang="en-US" sz="1600">
                      <a:solidFill>
                        <a:srgbClr val="1D8900"/>
                      </a:solidFill>
                    </a:rPr>
                    <a:t>10.0.0.0/16</a:t>
                  </a:r>
                </a:p>
              </p:txBody>
            </p:sp>
            <p:pic>
              <p:nvPicPr>
                <p:cNvPr id="36" name="Graphic 35">
                  <a:extLst>
                    <a:ext uri="{FF2B5EF4-FFF2-40B4-BE49-F238E27FC236}">
                      <a16:creationId xmlns:a16="http://schemas.microsoft.com/office/drawing/2014/main" id="{CCCB30E3-5CE7-46D1-A33B-0AFBDCEF119F}"/>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81948" y="2624640"/>
                  <a:ext cx="457200" cy="457200"/>
                </a:xfrm>
                <a:prstGeom prst="rect">
                  <a:avLst/>
                </a:prstGeom>
              </p:spPr>
            </p:pic>
            <p:pic>
              <p:nvPicPr>
                <p:cNvPr id="45" name="Graphic 44">
                  <a:extLst>
                    <a:ext uri="{FF2B5EF4-FFF2-40B4-BE49-F238E27FC236}">
                      <a16:creationId xmlns:a16="http://schemas.microsoft.com/office/drawing/2014/main" id="{FA931712-A754-4340-80DA-E5F1AF17104A}"/>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904025" y="4130056"/>
                  <a:ext cx="469900" cy="469900"/>
                </a:xfrm>
                <a:prstGeom prst="rect">
                  <a:avLst/>
                </a:prstGeom>
              </p:spPr>
            </p:pic>
            <p:pic>
              <p:nvPicPr>
                <p:cNvPr id="65" name="Graphic 64">
                  <a:extLst>
                    <a:ext uri="{FF2B5EF4-FFF2-40B4-BE49-F238E27FC236}">
                      <a16:creationId xmlns:a16="http://schemas.microsoft.com/office/drawing/2014/main" id="{AA285A80-864A-4466-BC36-7051F2D8E4B9}"/>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13394" y="3575540"/>
                  <a:ext cx="457200" cy="457200"/>
                </a:xfrm>
                <a:prstGeom prst="rect">
                  <a:avLst/>
                </a:prstGeom>
              </p:spPr>
            </p:pic>
            <p:sp>
              <p:nvSpPr>
                <p:cNvPr id="71" name="TextBox 70">
                  <a:extLst>
                    <a:ext uri="{FF2B5EF4-FFF2-40B4-BE49-F238E27FC236}">
                      <a16:creationId xmlns:a16="http://schemas.microsoft.com/office/drawing/2014/main" id="{A52BA115-F2EE-4C2E-8241-23F2F8E41FBB}"/>
                    </a:ext>
                  </a:extLst>
                </p:cNvPr>
                <p:cNvSpPr txBox="1"/>
                <p:nvPr/>
              </p:nvSpPr>
              <p:spPr>
                <a:xfrm>
                  <a:off x="5665128" y="4571072"/>
                  <a:ext cx="947695" cy="830997"/>
                </a:xfrm>
                <a:prstGeom prst="rect">
                  <a:avLst/>
                </a:prstGeom>
                <a:noFill/>
              </p:spPr>
              <p:txBody>
                <a:bodyPr wrap="none" rtlCol="0">
                  <a:spAutoFit/>
                </a:bodyPr>
                <a:lstStyle/>
                <a:p>
                  <a:pPr algn="ctr"/>
                  <a:r>
                    <a:rPr lang="en-US" sz="1600">
                      <a:ea typeface="Amazon Ember Light" panose="020B0403020204020204" pitchFamily="34" charset="0"/>
                      <a:cs typeface="Arial" panose="020B0604020202020204" pitchFamily="34" charset="0"/>
                    </a:rPr>
                    <a:t>Virtual</a:t>
                  </a:r>
                  <a:br>
                    <a:rPr lang="en-US" sz="1600">
                      <a:ea typeface="Amazon Ember Light" panose="020B0403020204020204" pitchFamily="34" charset="0"/>
                      <a:cs typeface="Arial" panose="020B0604020202020204" pitchFamily="34" charset="0"/>
                    </a:rPr>
                  </a:br>
                  <a:r>
                    <a:rPr lang="en-US" sz="1600">
                      <a:ea typeface="Amazon Ember Light" panose="020B0403020204020204" pitchFamily="34" charset="0"/>
                      <a:cs typeface="Arial" panose="020B0604020202020204" pitchFamily="34" charset="0"/>
                    </a:rPr>
                    <a:t>gateway</a:t>
                  </a:r>
                  <a:br>
                    <a:rPr lang="en-US" sz="1600">
                      <a:ea typeface="Amazon Ember Light" panose="020B0403020204020204" pitchFamily="34" charset="0"/>
                      <a:cs typeface="Arial" panose="020B0604020202020204" pitchFamily="34" charset="0"/>
                    </a:rPr>
                  </a:br>
                  <a:r>
                    <a:rPr lang="en-US" sz="1600">
                      <a:ea typeface="Amazon Ember Light" panose="020B0403020204020204" pitchFamily="34" charset="0"/>
                      <a:cs typeface="Arial" panose="020B0604020202020204" pitchFamily="34" charset="0"/>
                    </a:rPr>
                    <a:t>(</a:t>
                  </a:r>
                  <a:r>
                    <a:rPr lang="en-US" sz="1600">
                      <a:solidFill>
                        <a:schemeClr val="accent6"/>
                      </a:solidFill>
                      <a:ea typeface="Amazon Ember Light" panose="020B0403020204020204" pitchFamily="34" charset="0"/>
                      <a:cs typeface="Arial" panose="020B0604020202020204" pitchFamily="34" charset="0"/>
                    </a:rPr>
                    <a:t>vgw-id</a:t>
                  </a:r>
                  <a:r>
                    <a:rPr lang="en-US" sz="1600">
                      <a:ea typeface="Amazon Ember Light" panose="020B0403020204020204" pitchFamily="34" charset="0"/>
                      <a:cs typeface="Arial" panose="020B0604020202020204" pitchFamily="34" charset="0"/>
                    </a:rPr>
                    <a:t>)</a:t>
                  </a:r>
                </a:p>
              </p:txBody>
            </p:sp>
            <p:sp>
              <p:nvSpPr>
                <p:cNvPr id="90" name="TextBox 89">
                  <a:extLst>
                    <a:ext uri="{FF2B5EF4-FFF2-40B4-BE49-F238E27FC236}">
                      <a16:creationId xmlns:a16="http://schemas.microsoft.com/office/drawing/2014/main" id="{F9BB8A9B-3A26-4A51-A163-706B7162A68C}"/>
                    </a:ext>
                  </a:extLst>
                </p:cNvPr>
                <p:cNvSpPr txBox="1"/>
                <p:nvPr/>
              </p:nvSpPr>
              <p:spPr>
                <a:xfrm>
                  <a:off x="4863012" y="4558468"/>
                  <a:ext cx="731290" cy="584775"/>
                </a:xfrm>
                <a:prstGeom prst="rect">
                  <a:avLst/>
                </a:prstGeom>
                <a:noFill/>
              </p:spPr>
              <p:txBody>
                <a:bodyPr wrap="none" rtlCol="0">
                  <a:spAutoFit/>
                </a:bodyPr>
                <a:lstStyle/>
                <a:p>
                  <a:pPr algn="ctr"/>
                  <a:r>
                    <a:rPr lang="en-US" sz="1600">
                      <a:ea typeface="Amazon Ember Light" panose="020B0403020204020204" pitchFamily="34" charset="0"/>
                      <a:cs typeface="Arial" panose="020B0604020202020204" pitchFamily="34" charset="0"/>
                    </a:rPr>
                    <a:t>Route</a:t>
                  </a:r>
                  <a:br>
                    <a:rPr lang="en-US" sz="1600">
                      <a:ea typeface="Amazon Ember Light" panose="020B0403020204020204" pitchFamily="34" charset="0"/>
                      <a:cs typeface="Arial" panose="020B0604020202020204" pitchFamily="34" charset="0"/>
                    </a:rPr>
                  </a:br>
                  <a:r>
                    <a:rPr lang="en-US" sz="1600">
                      <a:ea typeface="Amazon Ember Light" panose="020B0403020204020204" pitchFamily="34" charset="0"/>
                      <a:cs typeface="Arial" panose="020B0604020202020204" pitchFamily="34" charset="0"/>
                    </a:rPr>
                    <a:t>table</a:t>
                  </a:r>
                </a:p>
              </p:txBody>
            </p:sp>
            <p:pic>
              <p:nvPicPr>
                <p:cNvPr id="91" name="Graphic 90">
                  <a:extLst>
                    <a:ext uri="{FF2B5EF4-FFF2-40B4-BE49-F238E27FC236}">
                      <a16:creationId xmlns:a16="http://schemas.microsoft.com/office/drawing/2014/main" id="{4FA3F02D-A9D5-4751-B386-D597C72CD2D5}"/>
                    </a:ext>
                    <a:ext uri="{C183D7F6-B498-43B3-948B-1728B52AA6E4}">
                      <adec:decorative xmlns:adec="http://schemas.microsoft.com/office/drawing/2017/decorative" val="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993707" y="4147856"/>
                  <a:ext cx="469900" cy="469900"/>
                </a:xfrm>
                <a:prstGeom prst="rect">
                  <a:avLst/>
                </a:prstGeom>
              </p:spPr>
            </p:pic>
          </p:grpSp>
        </p:grpSp>
        <p:cxnSp>
          <p:nvCxnSpPr>
            <p:cNvPr id="17" name="Elbow Connector 16">
              <a:extLst>
                <a:ext uri="{FF2B5EF4-FFF2-40B4-BE49-F238E27FC236}">
                  <a16:creationId xmlns:a16="http://schemas.microsoft.com/office/drawing/2014/main" id="{26870375-A289-64CD-3856-3DDE6269E445}"/>
                </a:ext>
              </a:extLst>
            </p:cNvPr>
            <p:cNvCxnSpPr>
              <a:cxnSpLocks/>
              <a:endCxn id="91" idx="1"/>
            </p:cNvCxnSpPr>
            <p:nvPr/>
          </p:nvCxnSpPr>
          <p:spPr>
            <a:xfrm flipV="1">
              <a:off x="3356543" y="4363082"/>
              <a:ext cx="1723113" cy="1019263"/>
            </a:xfrm>
            <a:prstGeom prst="bentConnector3">
              <a:avLst>
                <a:gd name="adj1" fmla="val 69458"/>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060F07CB-BF32-70F9-C692-FC5F17EA3E0D}"/>
                </a:ext>
              </a:extLst>
            </p:cNvPr>
            <p:cNvCxnSpPr>
              <a:stCxn id="45" idx="3"/>
              <a:endCxn id="23" idx="1"/>
            </p:cNvCxnSpPr>
            <p:nvPr/>
          </p:nvCxnSpPr>
          <p:spPr>
            <a:xfrm flipV="1">
              <a:off x="6459874" y="3062116"/>
              <a:ext cx="743238" cy="1283166"/>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525CDBD5-648E-942C-0B01-7E28E37F7E1E}"/>
                </a:ext>
              </a:extLst>
            </p:cNvPr>
            <p:cNvCxnSpPr>
              <a:cxnSpLocks/>
            </p:cNvCxnSpPr>
            <p:nvPr/>
          </p:nvCxnSpPr>
          <p:spPr>
            <a:xfrm rot="16200000" flipH="1">
              <a:off x="8153200" y="3488246"/>
              <a:ext cx="697113" cy="345189"/>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6B06E499-FCFC-CFE1-A434-9F4678C6866F}"/>
                </a:ext>
              </a:extLst>
            </p:cNvPr>
            <p:cNvCxnSpPr>
              <a:cxnSpLocks/>
            </p:cNvCxnSpPr>
            <p:nvPr/>
          </p:nvCxnSpPr>
          <p:spPr>
            <a:xfrm>
              <a:off x="8950429" y="4299846"/>
              <a:ext cx="399826" cy="1319010"/>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603182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070041-7D32-5319-9FEA-727B80057A3B}"/>
              </a:ext>
            </a:extLst>
          </p:cNvPr>
          <p:cNvSpPr>
            <a:spLocks noGrp="1"/>
          </p:cNvSpPr>
          <p:nvPr>
            <p:ph type="sldNum" sz="quarter" idx="20"/>
          </p:nvPr>
        </p:nvSpPr>
        <p:spPr/>
        <p:txBody>
          <a:bodyPr/>
          <a:lstStyle/>
          <a:p>
            <a:fld id="{930176A1-BCF0-4712-97A6-6B495F55390B}" type="slidenum">
              <a:rPr lang="en-US" smtClean="0"/>
              <a:pPr/>
              <a:t>22</a:t>
            </a:fld>
            <a:endParaRPr lang="en-US"/>
          </a:p>
        </p:txBody>
      </p:sp>
      <p:sp>
        <p:nvSpPr>
          <p:cNvPr id="2" name="Title 1">
            <a:extLst>
              <a:ext uri="{FF2B5EF4-FFF2-40B4-BE49-F238E27FC236}">
                <a16:creationId xmlns:a16="http://schemas.microsoft.com/office/drawing/2014/main" id="{6ABB2A4A-0C43-4847-9633-33F2DBF9BBFA}"/>
              </a:ext>
            </a:extLst>
          </p:cNvPr>
          <p:cNvSpPr>
            <a:spLocks noGrp="1"/>
          </p:cNvSpPr>
          <p:nvPr>
            <p:ph type="title"/>
          </p:nvPr>
        </p:nvSpPr>
        <p:spPr/>
        <p:txBody>
          <a:bodyPr>
            <a:normAutofit/>
          </a:bodyPr>
          <a:lstStyle/>
          <a:p>
            <a:r>
              <a:rPr lang="en-US"/>
              <a:t>AWS Direct Connect</a:t>
            </a:r>
          </a:p>
        </p:txBody>
      </p:sp>
      <p:grpSp>
        <p:nvGrpSpPr>
          <p:cNvPr id="47" name="Group 46" descr="VPC in AWS Cloud with two subnets. there is a two-way arrow between the instance in the private subnet and the route table, between the route table and the VPN gateway, between the VPN gateway and AWS direct connect, between AWS direct connect and the customer gateway, and between the customer gateway and the corporate data center.">
            <a:extLst>
              <a:ext uri="{FF2B5EF4-FFF2-40B4-BE49-F238E27FC236}">
                <a16:creationId xmlns:a16="http://schemas.microsoft.com/office/drawing/2014/main" id="{FA06167B-7E9C-BB49-20B0-1F811602345C}"/>
              </a:ext>
            </a:extLst>
          </p:cNvPr>
          <p:cNvGrpSpPr/>
          <p:nvPr/>
        </p:nvGrpSpPr>
        <p:grpSpPr>
          <a:xfrm>
            <a:off x="152401" y="1197346"/>
            <a:ext cx="10631765" cy="5467338"/>
            <a:chOff x="152401" y="1197346"/>
            <a:chExt cx="10631765" cy="5467338"/>
          </a:xfrm>
        </p:grpSpPr>
        <p:grpSp>
          <p:nvGrpSpPr>
            <p:cNvPr id="5" name="Group 4" descr="architecture diagram of a vpc in aws cloud with two subnets. there is a two-way arrow between the instance in the private subnet and the route table, between the route table and the vpn gateway, between the vpn gateway and aws direct connect, between aws direct connect and the customer gateway, and between the customer gateway and the corporate data center.">
              <a:extLst>
                <a:ext uri="{FF2B5EF4-FFF2-40B4-BE49-F238E27FC236}">
                  <a16:creationId xmlns:a16="http://schemas.microsoft.com/office/drawing/2014/main" id="{639D2DC3-AD60-40F3-BAD1-85D7AD96E8F6}"/>
                </a:ext>
              </a:extLst>
            </p:cNvPr>
            <p:cNvGrpSpPr/>
            <p:nvPr/>
          </p:nvGrpSpPr>
          <p:grpSpPr>
            <a:xfrm>
              <a:off x="152401" y="1197346"/>
              <a:ext cx="10631765" cy="5467338"/>
              <a:chOff x="152401" y="1273546"/>
              <a:chExt cx="10631765" cy="5467338"/>
            </a:xfrm>
          </p:grpSpPr>
          <p:sp>
            <p:nvSpPr>
              <p:cNvPr id="6" name="Rectangle 5">
                <a:extLst>
                  <a:ext uri="{FF2B5EF4-FFF2-40B4-BE49-F238E27FC236}">
                    <a16:creationId xmlns:a16="http://schemas.microsoft.com/office/drawing/2014/main" id="{92C2A192-2434-43FA-B323-A1B73C8C9700}"/>
                  </a:ext>
                </a:extLst>
              </p:cNvPr>
              <p:cNvSpPr/>
              <p:nvPr/>
            </p:nvSpPr>
            <p:spPr>
              <a:xfrm>
                <a:off x="1063615" y="2244988"/>
                <a:ext cx="3591473" cy="397764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Availability Zone</a:t>
                </a:r>
              </a:p>
            </p:txBody>
          </p:sp>
          <p:grpSp>
            <p:nvGrpSpPr>
              <p:cNvPr id="7" name="Group 6">
                <a:extLst>
                  <a:ext uri="{FF2B5EF4-FFF2-40B4-BE49-F238E27FC236}">
                    <a16:creationId xmlns:a16="http://schemas.microsoft.com/office/drawing/2014/main" id="{7DF71FC1-E5EB-487D-A700-7FD79F391467}"/>
                  </a:ext>
                  <a:ext uri="{C183D7F6-B498-43B3-948B-1728B52AA6E4}">
                    <adec:decorative xmlns:adec="http://schemas.microsoft.com/office/drawing/2017/decorative" val="1"/>
                  </a:ext>
                </a:extLst>
              </p:cNvPr>
              <p:cNvGrpSpPr/>
              <p:nvPr/>
            </p:nvGrpSpPr>
            <p:grpSpPr>
              <a:xfrm>
                <a:off x="1315653" y="2980513"/>
                <a:ext cx="3200400" cy="1373959"/>
                <a:chOff x="1952969" y="2883528"/>
                <a:chExt cx="3200400" cy="1373959"/>
              </a:xfrm>
            </p:grpSpPr>
            <p:sp>
              <p:nvSpPr>
                <p:cNvPr id="8" name="Rectangle 7">
                  <a:extLst>
                    <a:ext uri="{FF2B5EF4-FFF2-40B4-BE49-F238E27FC236}">
                      <a16:creationId xmlns:a16="http://schemas.microsoft.com/office/drawing/2014/main" id="{DB30EB6E-397F-46FF-BED2-0F073C1A232A}"/>
                    </a:ext>
                  </a:extLst>
                </p:cNvPr>
                <p:cNvSpPr/>
                <p:nvPr/>
              </p:nvSpPr>
              <p:spPr>
                <a:xfrm>
                  <a:off x="1952969" y="2885887"/>
                  <a:ext cx="3200400" cy="13716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D8900"/>
                      </a:solidFill>
                      <a:effectLst/>
                      <a:uLnTx/>
                      <a:uFillTx/>
                      <a:ea typeface="+mn-ea"/>
                      <a:cs typeface="+mn-cs"/>
                    </a:rPr>
                    <a:t>   Public subnet:10.1.0.0/24</a:t>
                  </a:r>
                </a:p>
              </p:txBody>
            </p:sp>
            <p:pic>
              <p:nvPicPr>
                <p:cNvPr id="9" name="Graphic 8">
                  <a:extLst>
                    <a:ext uri="{FF2B5EF4-FFF2-40B4-BE49-F238E27FC236}">
                      <a16:creationId xmlns:a16="http://schemas.microsoft.com/office/drawing/2014/main" id="{B1DD4D74-CB70-4BB7-9DFE-142155E11D4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52970" y="2883528"/>
                  <a:ext cx="457200" cy="457200"/>
                </a:xfrm>
                <a:prstGeom prst="rect">
                  <a:avLst/>
                </a:prstGeom>
              </p:spPr>
            </p:pic>
          </p:grpSp>
          <p:grpSp>
            <p:nvGrpSpPr>
              <p:cNvPr id="12" name="Group 11">
                <a:extLst>
                  <a:ext uri="{FF2B5EF4-FFF2-40B4-BE49-F238E27FC236}">
                    <a16:creationId xmlns:a16="http://schemas.microsoft.com/office/drawing/2014/main" id="{81D23B1A-42CB-4AEF-A99B-118048033B48}"/>
                  </a:ext>
                  <a:ext uri="{C183D7F6-B498-43B3-948B-1728B52AA6E4}">
                    <adec:decorative xmlns:adec="http://schemas.microsoft.com/office/drawing/2017/decorative" val="1"/>
                  </a:ext>
                </a:extLst>
              </p:cNvPr>
              <p:cNvGrpSpPr/>
              <p:nvPr/>
            </p:nvGrpSpPr>
            <p:grpSpPr>
              <a:xfrm>
                <a:off x="1315652" y="4508371"/>
                <a:ext cx="3202243" cy="1373958"/>
                <a:chOff x="1952968" y="4411386"/>
                <a:chExt cx="3202243" cy="1373958"/>
              </a:xfrm>
            </p:grpSpPr>
            <p:sp>
              <p:nvSpPr>
                <p:cNvPr id="13" name="Rectangle 12">
                  <a:extLst>
                    <a:ext uri="{FF2B5EF4-FFF2-40B4-BE49-F238E27FC236}">
                      <a16:creationId xmlns:a16="http://schemas.microsoft.com/office/drawing/2014/main" id="{D66D1770-1167-41FB-B9F3-1F701D1801B5}"/>
                    </a:ext>
                  </a:extLst>
                </p:cNvPr>
                <p:cNvSpPr/>
                <p:nvPr/>
              </p:nvSpPr>
              <p:spPr>
                <a:xfrm>
                  <a:off x="1952968" y="4413744"/>
                  <a:ext cx="3202243" cy="13716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   Private subnet: 10.0.2.0/24</a:t>
                  </a:r>
                </a:p>
              </p:txBody>
            </p:sp>
            <p:pic>
              <p:nvPicPr>
                <p:cNvPr id="14" name="Graphic 13">
                  <a:extLst>
                    <a:ext uri="{FF2B5EF4-FFF2-40B4-BE49-F238E27FC236}">
                      <a16:creationId xmlns:a16="http://schemas.microsoft.com/office/drawing/2014/main" id="{231942A6-CE44-4EC1-9DBE-0AD9EEA23CB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52969" y="4411386"/>
                  <a:ext cx="457200" cy="457200"/>
                </a:xfrm>
                <a:prstGeom prst="rect">
                  <a:avLst/>
                </a:prstGeom>
              </p:spPr>
            </p:pic>
          </p:grpSp>
          <p:pic>
            <p:nvPicPr>
              <p:cNvPr id="15" name="Graphic 14">
                <a:extLst>
                  <a:ext uri="{FF2B5EF4-FFF2-40B4-BE49-F238E27FC236}">
                    <a16:creationId xmlns:a16="http://schemas.microsoft.com/office/drawing/2014/main" id="{C241922F-7DF5-4C85-BFE9-8FBFB01BBDFD}"/>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17163" y="1361103"/>
                <a:ext cx="1280160" cy="1280160"/>
              </a:xfrm>
              <a:prstGeom prst="rect">
                <a:avLst/>
              </a:prstGeom>
            </p:spPr>
          </p:pic>
          <p:cxnSp>
            <p:nvCxnSpPr>
              <p:cNvPr id="16" name="Straight Arrow Connector 15">
                <a:extLst>
                  <a:ext uri="{FF2B5EF4-FFF2-40B4-BE49-F238E27FC236}">
                    <a16:creationId xmlns:a16="http://schemas.microsoft.com/office/drawing/2014/main" id="{565B7E94-353F-4B20-A00D-F61C2A91BAB5}"/>
                  </a:ext>
                  <a:ext uri="{C183D7F6-B498-43B3-948B-1728B52AA6E4}">
                    <adec:decorative xmlns:adec="http://schemas.microsoft.com/office/drawing/2017/decorative" val="1"/>
                  </a:ext>
                </a:extLst>
              </p:cNvPr>
              <p:cNvCxnSpPr>
                <a:cxnSpLocks/>
              </p:cNvCxnSpPr>
              <p:nvPr/>
            </p:nvCxnSpPr>
            <p:spPr>
              <a:xfrm>
                <a:off x="5432580" y="4371356"/>
                <a:ext cx="457200" cy="1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7BA77A3F-A9D1-4CEB-9382-93C185B1DF9A}"/>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99541" y="5196529"/>
                <a:ext cx="457200" cy="457200"/>
              </a:xfrm>
              <a:prstGeom prst="rect">
                <a:avLst/>
              </a:prstGeom>
            </p:spPr>
          </p:pic>
          <p:sp>
            <p:nvSpPr>
              <p:cNvPr id="18" name="TextBox 17">
                <a:extLst>
                  <a:ext uri="{FF2B5EF4-FFF2-40B4-BE49-F238E27FC236}">
                    <a16:creationId xmlns:a16="http://schemas.microsoft.com/office/drawing/2014/main" id="{8848FA08-0DD7-4D3B-9219-25E1EF4D9269}"/>
                  </a:ext>
                </a:extLst>
              </p:cNvPr>
              <p:cNvSpPr txBox="1"/>
              <p:nvPr/>
            </p:nvSpPr>
            <p:spPr>
              <a:xfrm>
                <a:off x="6910893" y="2229637"/>
                <a:ext cx="898003" cy="338554"/>
              </a:xfrm>
              <a:prstGeom prst="rect">
                <a:avLst/>
              </a:prstGeom>
              <a:noFill/>
            </p:spPr>
            <p:txBody>
              <a:bodyPr wrap="none" rtlCol="0">
                <a:spAutoFit/>
              </a:bodyPr>
              <a:lstStyle/>
              <a:p>
                <a:pPr algn="ctr"/>
                <a:r>
                  <a:rPr lang="en-US" sz="1600">
                    <a:ea typeface="Amazon Ember Light" panose="020B0403020204020204" pitchFamily="34" charset="0"/>
                    <a:cs typeface="Arial" panose="020B0604020202020204" pitchFamily="34" charset="0"/>
                  </a:rPr>
                  <a:t>Internet</a:t>
                </a:r>
              </a:p>
            </p:txBody>
          </p:sp>
          <p:sp>
            <p:nvSpPr>
              <p:cNvPr id="19" name="Rectangle 18">
                <a:extLst>
                  <a:ext uri="{FF2B5EF4-FFF2-40B4-BE49-F238E27FC236}">
                    <a16:creationId xmlns:a16="http://schemas.microsoft.com/office/drawing/2014/main" id="{E6D7E821-968F-4E3A-888F-CCDEB5876BE5}"/>
                  </a:ext>
                </a:extLst>
              </p:cNvPr>
              <p:cNvSpPr/>
              <p:nvPr/>
            </p:nvSpPr>
            <p:spPr>
              <a:xfrm>
                <a:off x="152402" y="1273546"/>
                <a:ext cx="6701094" cy="5191619"/>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ea typeface="+mn-ea"/>
                    <a:cs typeface="+mn-cs"/>
                  </a:rPr>
                  <a:t> </a:t>
                </a:r>
                <a:r>
                  <a:rPr kumimoji="0" lang="en-US" sz="1600" b="0" i="0" u="none" strike="noStrike" kern="0" cap="none" spc="0" normalizeH="0" baseline="0" noProof="0">
                    <a:ln>
                      <a:noFill/>
                    </a:ln>
                    <a:solidFill>
                      <a:sysClr val="windowText" lastClr="000000"/>
                    </a:solidFill>
                    <a:effectLst/>
                    <a:uLnTx/>
                    <a:uFillTx/>
                    <a:ea typeface="+mn-ea"/>
                    <a:cs typeface="+mn-cs"/>
                  </a:rPr>
                  <a:t>AWS Cloud</a:t>
                </a:r>
              </a:p>
            </p:txBody>
          </p:sp>
          <p:pic>
            <p:nvPicPr>
              <p:cNvPr id="20" name="Graphic 19">
                <a:extLst>
                  <a:ext uri="{FF2B5EF4-FFF2-40B4-BE49-F238E27FC236}">
                    <a16:creationId xmlns:a16="http://schemas.microsoft.com/office/drawing/2014/main" id="{A3472748-239B-4D0B-9664-448B80B34CAF}"/>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2401" y="1273546"/>
                <a:ext cx="457200" cy="457200"/>
              </a:xfrm>
              <a:prstGeom prst="rect">
                <a:avLst/>
              </a:prstGeom>
            </p:spPr>
          </p:pic>
          <p:sp>
            <p:nvSpPr>
              <p:cNvPr id="21" name="Rectangle 20">
                <a:extLst>
                  <a:ext uri="{FF2B5EF4-FFF2-40B4-BE49-F238E27FC236}">
                    <a16:creationId xmlns:a16="http://schemas.microsoft.com/office/drawing/2014/main" id="{47B3011B-A2CD-4112-84DC-9C93D5B69097}"/>
                  </a:ext>
                </a:extLst>
              </p:cNvPr>
              <p:cNvSpPr/>
              <p:nvPr/>
            </p:nvSpPr>
            <p:spPr>
              <a:xfrm>
                <a:off x="280551" y="1888174"/>
                <a:ext cx="6329066" cy="4460804"/>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 Region</a:t>
                </a:r>
              </a:p>
            </p:txBody>
          </p:sp>
          <p:pic>
            <p:nvPicPr>
              <p:cNvPr id="22" name="Graphic 21">
                <a:extLst>
                  <a:ext uri="{FF2B5EF4-FFF2-40B4-BE49-F238E27FC236}">
                    <a16:creationId xmlns:a16="http://schemas.microsoft.com/office/drawing/2014/main" id="{F8D92709-762D-4E52-A28A-19DD3A2B969C}"/>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80551" y="1888174"/>
                <a:ext cx="457200" cy="457200"/>
              </a:xfrm>
              <a:prstGeom prst="rect">
                <a:avLst/>
              </a:prstGeom>
            </p:spPr>
          </p:pic>
          <p:sp>
            <p:nvSpPr>
              <p:cNvPr id="23" name="Rectangle 22">
                <a:extLst>
                  <a:ext uri="{FF2B5EF4-FFF2-40B4-BE49-F238E27FC236}">
                    <a16:creationId xmlns:a16="http://schemas.microsoft.com/office/drawing/2014/main" id="{AC2EB14A-8DFE-4A3D-A8C2-C9D87489922C}"/>
                  </a:ext>
                </a:extLst>
              </p:cNvPr>
              <p:cNvSpPr/>
              <p:nvPr/>
            </p:nvSpPr>
            <p:spPr>
              <a:xfrm>
                <a:off x="581948" y="2624640"/>
                <a:ext cx="5528310" cy="3443417"/>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kumimoji="0" lang="en-US" sz="1600" b="0" i="0" u="none" strike="noStrike" kern="0" cap="none" spc="0" normalizeH="0" baseline="0" noProof="0">
                    <a:ln w="0"/>
                    <a:solidFill>
                      <a:srgbClr val="1D8900"/>
                    </a:solidFill>
                    <a:effectLst/>
                    <a:uLnTx/>
                    <a:uFillTx/>
                  </a:rPr>
                  <a:t> VPC: </a:t>
                </a:r>
                <a:r>
                  <a:rPr lang="en-US" sz="1600">
                    <a:solidFill>
                      <a:srgbClr val="1D8900"/>
                    </a:solidFill>
                  </a:rPr>
                  <a:t>10.0.0.0/16</a:t>
                </a:r>
              </a:p>
            </p:txBody>
          </p:sp>
          <p:pic>
            <p:nvPicPr>
              <p:cNvPr id="24" name="Graphic 23">
                <a:extLst>
                  <a:ext uri="{FF2B5EF4-FFF2-40B4-BE49-F238E27FC236}">
                    <a16:creationId xmlns:a16="http://schemas.microsoft.com/office/drawing/2014/main" id="{176C253B-8982-4EC8-B520-986DC774E80A}"/>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81948" y="2624640"/>
                <a:ext cx="457200" cy="457200"/>
              </a:xfrm>
              <a:prstGeom prst="rect">
                <a:avLst/>
              </a:prstGeom>
            </p:spPr>
          </p:pic>
          <p:pic>
            <p:nvPicPr>
              <p:cNvPr id="26" name="Graphic 25">
                <a:extLst>
                  <a:ext uri="{FF2B5EF4-FFF2-40B4-BE49-F238E27FC236}">
                    <a16:creationId xmlns:a16="http://schemas.microsoft.com/office/drawing/2014/main" id="{75D94EC6-E869-43EA-9996-9673EB796541}"/>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904025" y="4130056"/>
                <a:ext cx="469900" cy="469900"/>
              </a:xfrm>
              <a:prstGeom prst="rect">
                <a:avLst/>
              </a:prstGeom>
            </p:spPr>
          </p:pic>
          <p:grpSp>
            <p:nvGrpSpPr>
              <p:cNvPr id="30" name="Group 29">
                <a:extLst>
                  <a:ext uri="{FF2B5EF4-FFF2-40B4-BE49-F238E27FC236}">
                    <a16:creationId xmlns:a16="http://schemas.microsoft.com/office/drawing/2014/main" id="{CF35CA2E-8705-4B89-8313-7713EA25C075}"/>
                  </a:ext>
                </a:extLst>
              </p:cNvPr>
              <p:cNvGrpSpPr/>
              <p:nvPr/>
            </p:nvGrpSpPr>
            <p:grpSpPr>
              <a:xfrm>
                <a:off x="7877496" y="4297139"/>
                <a:ext cx="1389674" cy="1034642"/>
                <a:chOff x="7877496" y="4130881"/>
                <a:chExt cx="1389674" cy="1034642"/>
              </a:xfrm>
            </p:grpSpPr>
            <p:pic>
              <p:nvPicPr>
                <p:cNvPr id="31" name="Graphic 30">
                  <a:extLst>
                    <a:ext uri="{FF2B5EF4-FFF2-40B4-BE49-F238E27FC236}">
                      <a16:creationId xmlns:a16="http://schemas.microsoft.com/office/drawing/2014/main" id="{BB5CB69C-1E57-43DC-B9F0-DF597A6037EC}"/>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337382" y="4130881"/>
                  <a:ext cx="469900" cy="469900"/>
                </a:xfrm>
                <a:prstGeom prst="rect">
                  <a:avLst/>
                </a:prstGeom>
              </p:spPr>
            </p:pic>
            <p:sp>
              <p:nvSpPr>
                <p:cNvPr id="32" name="TextBox 31">
                  <a:extLst>
                    <a:ext uri="{FF2B5EF4-FFF2-40B4-BE49-F238E27FC236}">
                      <a16:creationId xmlns:a16="http://schemas.microsoft.com/office/drawing/2014/main" id="{AA4A32F0-CB72-4FD0-A21F-96F23DB6146E}"/>
                    </a:ext>
                  </a:extLst>
                </p:cNvPr>
                <p:cNvSpPr txBox="1"/>
                <p:nvPr/>
              </p:nvSpPr>
              <p:spPr>
                <a:xfrm>
                  <a:off x="7877496" y="4580748"/>
                  <a:ext cx="1389674" cy="584775"/>
                </a:xfrm>
                <a:prstGeom prst="rect">
                  <a:avLst/>
                </a:prstGeom>
                <a:noFill/>
              </p:spPr>
              <p:txBody>
                <a:bodyPr wrap="square" rtlCol="0">
                  <a:spAutoFit/>
                </a:bodyPr>
                <a:lstStyle/>
                <a:p>
                  <a:pPr algn="ctr"/>
                  <a:r>
                    <a:rPr lang="en-US" sz="1600">
                      <a:ea typeface="Amazon Ember Light" panose="020B0403020204020204" pitchFamily="34" charset="0"/>
                      <a:cs typeface="Arial" panose="020B0604020202020204" pitchFamily="34" charset="0"/>
                    </a:rPr>
                    <a:t>Customer gateway</a:t>
                  </a:r>
                </a:p>
              </p:txBody>
            </p:sp>
          </p:grpSp>
          <p:grpSp>
            <p:nvGrpSpPr>
              <p:cNvPr id="33" name="Group 32">
                <a:extLst>
                  <a:ext uri="{FF2B5EF4-FFF2-40B4-BE49-F238E27FC236}">
                    <a16:creationId xmlns:a16="http://schemas.microsoft.com/office/drawing/2014/main" id="{8D9BE422-8154-4FDE-BBF5-3249FF17EEE2}"/>
                  </a:ext>
                </a:extLst>
              </p:cNvPr>
              <p:cNvGrpSpPr/>
              <p:nvPr/>
            </p:nvGrpSpPr>
            <p:grpSpPr>
              <a:xfrm>
                <a:off x="8544450" y="5191758"/>
                <a:ext cx="2239716" cy="1549126"/>
                <a:chOff x="8544450" y="5004083"/>
                <a:chExt cx="2239716" cy="1549126"/>
              </a:xfrm>
            </p:grpSpPr>
            <p:sp>
              <p:nvSpPr>
                <p:cNvPr id="34" name="TextBox 33">
                  <a:extLst>
                    <a:ext uri="{FF2B5EF4-FFF2-40B4-BE49-F238E27FC236}">
                      <a16:creationId xmlns:a16="http://schemas.microsoft.com/office/drawing/2014/main" id="{C0B1FBA2-4B0F-434D-AD43-2AD6BBE2CD6D}"/>
                    </a:ext>
                  </a:extLst>
                </p:cNvPr>
                <p:cNvSpPr txBox="1"/>
                <p:nvPr/>
              </p:nvSpPr>
              <p:spPr>
                <a:xfrm>
                  <a:off x="8544450" y="5968434"/>
                  <a:ext cx="2239716" cy="584775"/>
                </a:xfrm>
                <a:prstGeom prst="rect">
                  <a:avLst/>
                </a:prstGeom>
                <a:noFill/>
              </p:spPr>
              <p:txBody>
                <a:bodyPr wrap="none" rtlCol="0">
                  <a:spAutoFit/>
                </a:bodyPr>
                <a:lstStyle/>
                <a:p>
                  <a:pPr algn="ctr"/>
                  <a:r>
                    <a:rPr lang="en-US" sz="1600">
                      <a:ea typeface="Amazon Ember Light" panose="020B0403020204020204" pitchFamily="34" charset="0"/>
                      <a:cs typeface="Arial" panose="020B0604020202020204" pitchFamily="34" charset="0"/>
                    </a:rPr>
                    <a:t>Corporate data center:</a:t>
                  </a:r>
                  <a:br>
                    <a:rPr lang="en-US" sz="1600">
                      <a:ea typeface="Amazon Ember Light" panose="020B0403020204020204" pitchFamily="34" charset="0"/>
                      <a:cs typeface="Arial" panose="020B0604020202020204" pitchFamily="34" charset="0"/>
                    </a:rPr>
                  </a:br>
                  <a:r>
                    <a:rPr lang="en-US" sz="1600">
                      <a:ea typeface="Amazon Ember Light" panose="020B0403020204020204" pitchFamily="34" charset="0"/>
                      <a:cs typeface="Arial" panose="020B0604020202020204" pitchFamily="34" charset="0"/>
                    </a:rPr>
                    <a:t>192.168.10.0/24</a:t>
                  </a:r>
                </a:p>
              </p:txBody>
            </p:sp>
            <p:pic>
              <p:nvPicPr>
                <p:cNvPr id="35" name="Graphic 34">
                  <a:extLst>
                    <a:ext uri="{FF2B5EF4-FFF2-40B4-BE49-F238E27FC236}">
                      <a16:creationId xmlns:a16="http://schemas.microsoft.com/office/drawing/2014/main" id="{BD8A6215-3D35-40B6-8BA3-03E6F332B5D7}"/>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207108" y="5004083"/>
                  <a:ext cx="914400" cy="986166"/>
                </a:xfrm>
                <a:prstGeom prst="rect">
                  <a:avLst/>
                </a:prstGeom>
              </p:spPr>
            </p:pic>
          </p:grpSp>
          <p:pic>
            <p:nvPicPr>
              <p:cNvPr id="36" name="Graphic 35">
                <a:extLst>
                  <a:ext uri="{FF2B5EF4-FFF2-40B4-BE49-F238E27FC236}">
                    <a16:creationId xmlns:a16="http://schemas.microsoft.com/office/drawing/2014/main" id="{B2031B8F-79F0-40B0-A09E-20606D6FCA69}"/>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13394" y="3575540"/>
                <a:ext cx="457200" cy="457200"/>
              </a:xfrm>
              <a:prstGeom prst="rect">
                <a:avLst/>
              </a:prstGeom>
            </p:spPr>
          </p:pic>
          <p:sp>
            <p:nvSpPr>
              <p:cNvPr id="37" name="TextBox 36">
                <a:extLst>
                  <a:ext uri="{FF2B5EF4-FFF2-40B4-BE49-F238E27FC236}">
                    <a16:creationId xmlns:a16="http://schemas.microsoft.com/office/drawing/2014/main" id="{A4493FF0-808E-47A3-8AC7-37DC9B8E8E8A}"/>
                  </a:ext>
                </a:extLst>
              </p:cNvPr>
              <p:cNvSpPr txBox="1"/>
              <p:nvPr/>
            </p:nvSpPr>
            <p:spPr>
              <a:xfrm>
                <a:off x="5668334" y="4571072"/>
                <a:ext cx="941283" cy="584775"/>
              </a:xfrm>
              <a:prstGeom prst="rect">
                <a:avLst/>
              </a:prstGeom>
              <a:noFill/>
            </p:spPr>
            <p:txBody>
              <a:bodyPr wrap="none" rtlCol="0">
                <a:spAutoFit/>
              </a:bodyPr>
              <a:lstStyle/>
              <a:p>
                <a:pPr algn="ctr"/>
                <a:r>
                  <a:rPr lang="en-US" sz="1600">
                    <a:ea typeface="Amazon Ember Light" panose="020B0403020204020204" pitchFamily="34" charset="0"/>
                    <a:cs typeface="Arial" panose="020B0604020202020204" pitchFamily="34" charset="0"/>
                  </a:rPr>
                  <a:t>Virtual</a:t>
                </a:r>
                <a:br>
                  <a:rPr lang="en-US" sz="1600">
                    <a:ea typeface="Amazon Ember Light" panose="020B0403020204020204" pitchFamily="34" charset="0"/>
                    <a:cs typeface="Arial" panose="020B0604020202020204" pitchFamily="34" charset="0"/>
                  </a:rPr>
                </a:br>
                <a:r>
                  <a:rPr lang="en-US" sz="1600">
                    <a:ea typeface="Amazon Ember Light" panose="020B0403020204020204" pitchFamily="34" charset="0"/>
                    <a:cs typeface="Arial" panose="020B0604020202020204" pitchFamily="34" charset="0"/>
                  </a:rPr>
                  <a:t>gateway</a:t>
                </a:r>
              </a:p>
            </p:txBody>
          </p:sp>
          <p:pic>
            <p:nvPicPr>
              <p:cNvPr id="44" name="Graphic 43">
                <a:extLst>
                  <a:ext uri="{FF2B5EF4-FFF2-40B4-BE49-F238E27FC236}">
                    <a16:creationId xmlns:a16="http://schemas.microsoft.com/office/drawing/2014/main" id="{C0ACD156-3366-4255-84DD-0BF421B23462}"/>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263093" y="3029951"/>
                <a:ext cx="711200" cy="711200"/>
              </a:xfrm>
              <a:prstGeom prst="rect">
                <a:avLst/>
              </a:prstGeom>
            </p:spPr>
          </p:pic>
          <p:sp>
            <p:nvSpPr>
              <p:cNvPr id="45" name="TextBox 44">
                <a:extLst>
                  <a:ext uri="{FF2B5EF4-FFF2-40B4-BE49-F238E27FC236}">
                    <a16:creationId xmlns:a16="http://schemas.microsoft.com/office/drawing/2014/main" id="{3441B3C0-0402-4450-95D5-BAA66F3A511E}"/>
                  </a:ext>
                </a:extLst>
              </p:cNvPr>
              <p:cNvSpPr txBox="1"/>
              <p:nvPr/>
            </p:nvSpPr>
            <p:spPr>
              <a:xfrm>
                <a:off x="6979422" y="3783749"/>
                <a:ext cx="1294329" cy="584775"/>
              </a:xfrm>
              <a:prstGeom prst="rect">
                <a:avLst/>
              </a:prstGeom>
              <a:noFill/>
            </p:spPr>
            <p:txBody>
              <a:bodyPr wrap="none" rtlCol="0">
                <a:spAutoFit/>
              </a:bodyPr>
              <a:lstStyle/>
              <a:p>
                <a:pPr algn="ctr"/>
                <a:r>
                  <a:rPr lang="en-US" sz="1600">
                    <a:ea typeface="Amazon Ember Light" panose="020B0403020204020204" pitchFamily="34" charset="0"/>
                    <a:cs typeface="Arial" panose="020B0604020202020204" pitchFamily="34" charset="0"/>
                  </a:rPr>
                  <a:t>AWS Direct </a:t>
                </a:r>
                <a:br>
                  <a:rPr lang="en-US" sz="1600">
                    <a:ea typeface="Amazon Ember Light" panose="020B0403020204020204" pitchFamily="34" charset="0"/>
                    <a:cs typeface="Arial" panose="020B0604020202020204" pitchFamily="34" charset="0"/>
                  </a:rPr>
                </a:br>
                <a:r>
                  <a:rPr lang="en-US" sz="1600">
                    <a:ea typeface="Amazon Ember Light" panose="020B0403020204020204" pitchFamily="34" charset="0"/>
                    <a:cs typeface="Arial" panose="020B0604020202020204" pitchFamily="34" charset="0"/>
                  </a:rPr>
                  <a:t>Connect</a:t>
                </a:r>
              </a:p>
            </p:txBody>
          </p:sp>
          <p:sp>
            <p:nvSpPr>
              <p:cNvPr id="54" name="TextBox 53">
                <a:extLst>
                  <a:ext uri="{FF2B5EF4-FFF2-40B4-BE49-F238E27FC236}">
                    <a16:creationId xmlns:a16="http://schemas.microsoft.com/office/drawing/2014/main" id="{1D4B8AF4-0885-486D-A860-1E81121D54A0}"/>
                  </a:ext>
                </a:extLst>
              </p:cNvPr>
              <p:cNvSpPr txBox="1"/>
              <p:nvPr/>
            </p:nvSpPr>
            <p:spPr>
              <a:xfrm>
                <a:off x="6159462" y="3506607"/>
                <a:ext cx="825867" cy="584775"/>
              </a:xfrm>
              <a:prstGeom prst="rect">
                <a:avLst/>
              </a:prstGeom>
              <a:solidFill>
                <a:schemeClr val="bg1"/>
              </a:solidFill>
            </p:spPr>
            <p:txBody>
              <a:bodyPr wrap="none" rtlCol="0">
                <a:spAutoFit/>
              </a:bodyPr>
              <a:lstStyle/>
              <a:p>
                <a:pPr algn="ctr"/>
                <a:r>
                  <a:rPr lang="en-US" sz="1600">
                    <a:ea typeface="Amazon Ember Light" panose="020B0403020204020204" pitchFamily="34" charset="0"/>
                    <a:cs typeface="Amazon Ember Light" panose="020B0403020204020204" pitchFamily="34" charset="0"/>
                  </a:rPr>
                  <a:t>802.1q</a:t>
                </a:r>
                <a:br>
                  <a:rPr lang="en-US" sz="1600">
                    <a:ea typeface="Amazon Ember Light" panose="020B0403020204020204" pitchFamily="34" charset="0"/>
                    <a:cs typeface="Amazon Ember Light" panose="020B0403020204020204" pitchFamily="34" charset="0"/>
                  </a:rPr>
                </a:br>
                <a:r>
                  <a:rPr lang="en-US" sz="1600">
                    <a:ea typeface="Amazon Ember Light" panose="020B0403020204020204" pitchFamily="34" charset="0"/>
                    <a:cs typeface="Amazon Ember Light" panose="020B0403020204020204" pitchFamily="34" charset="0"/>
                  </a:rPr>
                  <a:t>VLAN</a:t>
                </a:r>
              </a:p>
            </p:txBody>
          </p:sp>
          <p:sp>
            <p:nvSpPr>
              <p:cNvPr id="57" name="TextBox 56">
                <a:extLst>
                  <a:ext uri="{FF2B5EF4-FFF2-40B4-BE49-F238E27FC236}">
                    <a16:creationId xmlns:a16="http://schemas.microsoft.com/office/drawing/2014/main" id="{883E0474-8E70-488B-A8F8-B6D8F7B2488F}"/>
                  </a:ext>
                </a:extLst>
              </p:cNvPr>
              <p:cNvSpPr txBox="1"/>
              <p:nvPr/>
            </p:nvSpPr>
            <p:spPr>
              <a:xfrm>
                <a:off x="4849159" y="4558468"/>
                <a:ext cx="731290" cy="584775"/>
              </a:xfrm>
              <a:prstGeom prst="rect">
                <a:avLst/>
              </a:prstGeom>
              <a:noFill/>
            </p:spPr>
            <p:txBody>
              <a:bodyPr wrap="none" rtlCol="0">
                <a:spAutoFit/>
              </a:bodyPr>
              <a:lstStyle/>
              <a:p>
                <a:pPr algn="ctr"/>
                <a:r>
                  <a:rPr lang="en-US" sz="1600">
                    <a:ea typeface="Amazon Ember Light" panose="020B0403020204020204" pitchFamily="34" charset="0"/>
                    <a:cs typeface="Arial" panose="020B0604020202020204" pitchFamily="34" charset="0"/>
                  </a:rPr>
                  <a:t>Route</a:t>
                </a:r>
                <a:br>
                  <a:rPr lang="en-US" sz="1600">
                    <a:ea typeface="Amazon Ember Light" panose="020B0403020204020204" pitchFamily="34" charset="0"/>
                    <a:cs typeface="Arial" panose="020B0604020202020204" pitchFamily="34" charset="0"/>
                  </a:rPr>
                </a:br>
                <a:r>
                  <a:rPr lang="en-US" sz="1600">
                    <a:ea typeface="Amazon Ember Light" panose="020B0403020204020204" pitchFamily="34" charset="0"/>
                    <a:cs typeface="Arial" panose="020B0604020202020204" pitchFamily="34" charset="0"/>
                  </a:rPr>
                  <a:t>table</a:t>
                </a:r>
              </a:p>
            </p:txBody>
          </p:sp>
          <p:pic>
            <p:nvPicPr>
              <p:cNvPr id="58" name="Graphic 57">
                <a:extLst>
                  <a:ext uri="{FF2B5EF4-FFF2-40B4-BE49-F238E27FC236}">
                    <a16:creationId xmlns:a16="http://schemas.microsoft.com/office/drawing/2014/main" id="{C13CBBCA-3B73-4C60-8C03-C50FF7D5FC7C}"/>
                  </a:ext>
                  <a:ext uri="{C183D7F6-B498-43B3-948B-1728B52AA6E4}">
                    <adec:decorative xmlns:adec="http://schemas.microsoft.com/office/drawing/2017/decorative" val="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979854" y="4147856"/>
                <a:ext cx="469900" cy="469900"/>
              </a:xfrm>
              <a:prstGeom prst="rect">
                <a:avLst/>
              </a:prstGeom>
            </p:spPr>
          </p:pic>
        </p:grpSp>
        <p:cxnSp>
          <p:nvCxnSpPr>
            <p:cNvPr id="27" name="Elbow Connector 26">
              <a:extLst>
                <a:ext uri="{FF2B5EF4-FFF2-40B4-BE49-F238E27FC236}">
                  <a16:creationId xmlns:a16="http://schemas.microsoft.com/office/drawing/2014/main" id="{CE2186D6-F014-E1CB-517F-0197720FDBBA}"/>
                </a:ext>
              </a:extLst>
            </p:cNvPr>
            <p:cNvCxnSpPr>
              <a:stCxn id="17" idx="3"/>
              <a:endCxn id="58" idx="1"/>
            </p:cNvCxnSpPr>
            <p:nvPr/>
          </p:nvCxnSpPr>
          <p:spPr>
            <a:xfrm flipV="1">
              <a:off x="3256741" y="4306606"/>
              <a:ext cx="1723113" cy="1042323"/>
            </a:xfrm>
            <a:prstGeom prst="bentConnector3">
              <a:avLst>
                <a:gd name="adj1" fmla="val 69458"/>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3B2433E2-F63E-4FE6-DF13-7A8933266BCE}"/>
                </a:ext>
              </a:extLst>
            </p:cNvPr>
            <p:cNvCxnSpPr>
              <a:stCxn id="26" idx="3"/>
              <a:endCxn id="44" idx="1"/>
            </p:cNvCxnSpPr>
            <p:nvPr/>
          </p:nvCxnSpPr>
          <p:spPr>
            <a:xfrm flipV="1">
              <a:off x="6373925" y="3309351"/>
              <a:ext cx="889168" cy="979455"/>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046FE83A-7440-0B87-08C4-2CB855EC2D4B}"/>
                </a:ext>
              </a:extLst>
            </p:cNvPr>
            <p:cNvCxnSpPr>
              <a:stCxn id="44" idx="3"/>
              <a:endCxn id="31" idx="0"/>
            </p:cNvCxnSpPr>
            <p:nvPr/>
          </p:nvCxnSpPr>
          <p:spPr>
            <a:xfrm>
              <a:off x="7974293" y="3309351"/>
              <a:ext cx="598039" cy="91158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1D76F7DC-8D3F-BBF7-49DD-027560F594C9}"/>
                </a:ext>
              </a:extLst>
            </p:cNvPr>
            <p:cNvCxnSpPr>
              <a:stCxn id="31" idx="3"/>
              <a:endCxn id="35" idx="1"/>
            </p:cNvCxnSpPr>
            <p:nvPr/>
          </p:nvCxnSpPr>
          <p:spPr>
            <a:xfrm>
              <a:off x="8807282" y="4455889"/>
              <a:ext cx="399826" cy="1152752"/>
            </a:xfrm>
            <a:prstGeom prst="bentConnector3">
              <a:avLst>
                <a:gd name="adj1" fmla="val 61435"/>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47059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F6F1000-EBC9-0CF9-2AAA-6A1A53EC9FE4}"/>
              </a:ext>
            </a:extLst>
          </p:cNvPr>
          <p:cNvSpPr>
            <a:spLocks noGrp="1"/>
          </p:cNvSpPr>
          <p:nvPr>
            <p:ph type="sldNum" sz="quarter" idx="20"/>
          </p:nvPr>
        </p:nvSpPr>
        <p:spPr/>
        <p:txBody>
          <a:bodyPr/>
          <a:lstStyle/>
          <a:p>
            <a:fld id="{930176A1-BCF0-4712-97A6-6B495F55390B}" type="slidenum">
              <a:rPr lang="en-US" smtClean="0"/>
              <a:pPr/>
              <a:t>23</a:t>
            </a:fld>
            <a:endParaRPr lang="en-US"/>
          </a:p>
        </p:txBody>
      </p:sp>
      <p:sp>
        <p:nvSpPr>
          <p:cNvPr id="2" name="Title 1">
            <a:extLst>
              <a:ext uri="{FF2B5EF4-FFF2-40B4-BE49-F238E27FC236}">
                <a16:creationId xmlns:a16="http://schemas.microsoft.com/office/drawing/2014/main" id="{40849B87-A0DA-42B6-8AA0-FFACB2671C01}"/>
              </a:ext>
            </a:extLst>
          </p:cNvPr>
          <p:cNvSpPr>
            <a:spLocks noGrp="1"/>
          </p:cNvSpPr>
          <p:nvPr>
            <p:ph type="title"/>
          </p:nvPr>
        </p:nvSpPr>
        <p:spPr/>
        <p:txBody>
          <a:bodyPr>
            <a:normAutofit/>
          </a:bodyPr>
          <a:lstStyle/>
          <a:p>
            <a:r>
              <a:rPr lang="en-US"/>
              <a:t>VPC endpoints</a:t>
            </a:r>
          </a:p>
        </p:txBody>
      </p:sp>
      <p:sp>
        <p:nvSpPr>
          <p:cNvPr id="42" name="TextBox 41">
            <a:extLst>
              <a:ext uri="{FF2B5EF4-FFF2-40B4-BE49-F238E27FC236}">
                <a16:creationId xmlns:a16="http://schemas.microsoft.com/office/drawing/2014/main" id="{4AE81213-1538-4901-985A-3E9A46F27398}"/>
              </a:ext>
            </a:extLst>
          </p:cNvPr>
          <p:cNvSpPr txBox="1"/>
          <p:nvPr/>
        </p:nvSpPr>
        <p:spPr>
          <a:xfrm>
            <a:off x="7743906" y="3240435"/>
            <a:ext cx="4395133" cy="3108543"/>
          </a:xfrm>
          <a:prstGeom prst="rect">
            <a:avLst/>
          </a:prstGeom>
          <a:noFill/>
        </p:spPr>
        <p:txBody>
          <a:bodyPr wrap="square" rtlCol="0">
            <a:spAutoFit/>
          </a:bodyPr>
          <a:lstStyle/>
          <a:p>
            <a:r>
              <a:rPr lang="en-US" sz="2800">
                <a:ea typeface="Amazon Ember Light" panose="020B0403020204020204" pitchFamily="34" charset="0"/>
                <a:cs typeface="Amazon Ember Light" panose="020B0403020204020204" pitchFamily="34" charset="0"/>
              </a:rPr>
              <a:t>Two types of endpoints:</a:t>
            </a:r>
          </a:p>
          <a:p>
            <a:pPr marL="457200" indent="-457200">
              <a:buClr>
                <a:schemeClr val="tx1"/>
              </a:buClr>
              <a:buFont typeface="Arial" panose="020B0604020202020204" pitchFamily="34" charset="0"/>
              <a:buChar char="•"/>
            </a:pPr>
            <a:r>
              <a:rPr lang="en-US" sz="2800" b="1">
                <a:solidFill>
                  <a:schemeClr val="accent6"/>
                </a:solidFill>
                <a:ea typeface="Amazon Ember Light" panose="020B0403020204020204" pitchFamily="34" charset="0"/>
                <a:cs typeface="Amazon Ember Light" panose="020B0403020204020204" pitchFamily="34" charset="0"/>
              </a:rPr>
              <a:t>Interface</a:t>
            </a:r>
            <a:r>
              <a:rPr lang="en-US" sz="2800">
                <a:ea typeface="Amazon Ember Light" panose="020B0403020204020204" pitchFamily="34" charset="0"/>
                <a:cs typeface="Amazon Ember Light" panose="020B0403020204020204" pitchFamily="34" charset="0"/>
              </a:rPr>
              <a:t> endpoints (powered by AWS PrivateLink)</a:t>
            </a:r>
          </a:p>
          <a:p>
            <a:pPr marL="457200" indent="-457200">
              <a:buClr>
                <a:schemeClr val="tx1"/>
              </a:buClr>
              <a:buFont typeface="Arial" panose="020B0604020202020204" pitchFamily="34" charset="0"/>
              <a:buChar char="•"/>
            </a:pPr>
            <a:r>
              <a:rPr lang="en-US" sz="2800" b="1">
                <a:solidFill>
                  <a:schemeClr val="accent6"/>
                </a:solidFill>
                <a:ea typeface="Amazon Ember Light" panose="020B0403020204020204" pitchFamily="34" charset="0"/>
                <a:cs typeface="Amazon Ember Light" panose="020B0403020204020204" pitchFamily="34" charset="0"/>
              </a:rPr>
              <a:t>Gateway</a:t>
            </a:r>
            <a:r>
              <a:rPr lang="en-US" sz="2800">
                <a:ea typeface="Amazon Ember Light" panose="020B0403020204020204" pitchFamily="34" charset="0"/>
                <a:cs typeface="Amazon Ember Light" panose="020B0403020204020204" pitchFamily="34" charset="0"/>
              </a:rPr>
              <a:t> endpoints (Amazon S3 and Amazon DynamoDB)</a:t>
            </a:r>
          </a:p>
        </p:txBody>
      </p:sp>
      <p:sp>
        <p:nvSpPr>
          <p:cNvPr id="33" name="TextBox 32">
            <a:extLst>
              <a:ext uri="{FF2B5EF4-FFF2-40B4-BE49-F238E27FC236}">
                <a16:creationId xmlns:a16="http://schemas.microsoft.com/office/drawing/2014/main" id="{1ECEF27B-339F-482B-B567-CF626DE6A8EB}"/>
              </a:ext>
            </a:extLst>
          </p:cNvPr>
          <p:cNvSpPr txBox="1"/>
          <p:nvPr/>
        </p:nvSpPr>
        <p:spPr>
          <a:xfrm>
            <a:off x="7664821" y="1271840"/>
            <a:ext cx="2553904" cy="338554"/>
          </a:xfrm>
          <a:prstGeom prst="rect">
            <a:avLst/>
          </a:prstGeom>
          <a:noFill/>
        </p:spPr>
        <p:txBody>
          <a:bodyPr wrap="none" rtlCol="0">
            <a:spAutoFit/>
          </a:bodyPr>
          <a:lstStyle/>
          <a:p>
            <a:pPr algn="ctr"/>
            <a:r>
              <a:rPr lang="en-US" sz="1600">
                <a:ea typeface="Amazon Ember" panose="020B0603020204020204" pitchFamily="34" charset="0"/>
                <a:cs typeface="Amazon Ember" panose="020B0603020204020204" pitchFamily="34" charset="0"/>
              </a:rPr>
              <a:t>Public Subnet Route Table</a:t>
            </a:r>
          </a:p>
        </p:txBody>
      </p:sp>
      <p:graphicFrame>
        <p:nvGraphicFramePr>
          <p:cNvPr id="32" name="Table 31">
            <a:extLst>
              <a:ext uri="{FF2B5EF4-FFF2-40B4-BE49-F238E27FC236}">
                <a16:creationId xmlns:a16="http://schemas.microsoft.com/office/drawing/2014/main" id="{3814BA56-6487-426F-93C7-E99E4035C20D}"/>
              </a:ext>
            </a:extLst>
          </p:cNvPr>
          <p:cNvGraphicFramePr>
            <a:graphicFrameLocks noGrp="1"/>
          </p:cNvGraphicFramePr>
          <p:nvPr/>
        </p:nvGraphicFramePr>
        <p:xfrm>
          <a:off x="7743906" y="1623616"/>
          <a:ext cx="2467613" cy="1112520"/>
        </p:xfrm>
        <a:graphic>
          <a:graphicData uri="http://schemas.openxmlformats.org/drawingml/2006/table">
            <a:tbl>
              <a:tblPr firstRow="1" bandRow="1">
                <a:tableStyleId>{2D5ABB26-0587-4C30-8999-92F81FD0307C}</a:tableStyleId>
              </a:tblPr>
              <a:tblGrid>
                <a:gridCol w="1465583">
                  <a:extLst>
                    <a:ext uri="{9D8B030D-6E8A-4147-A177-3AD203B41FA5}">
                      <a16:colId xmlns:a16="http://schemas.microsoft.com/office/drawing/2014/main" val="3829441895"/>
                    </a:ext>
                  </a:extLst>
                </a:gridCol>
                <a:gridCol w="1002030">
                  <a:extLst>
                    <a:ext uri="{9D8B030D-6E8A-4147-A177-3AD203B41FA5}">
                      <a16:colId xmlns:a16="http://schemas.microsoft.com/office/drawing/2014/main" val="3130759443"/>
                    </a:ext>
                  </a:extLst>
                </a:gridCol>
              </a:tblGrid>
              <a:tr h="370840">
                <a:tc>
                  <a:txBody>
                    <a:bodyPr/>
                    <a:lstStyle/>
                    <a:p>
                      <a:r>
                        <a:rPr lang="en-US" sz="1600" b="1"/>
                        <a:t>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r>
                        <a:rPr lang="en-US" sz="1600"/>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r>
                        <a:rPr lang="en-US" sz="1600">
                          <a:solidFill>
                            <a:schemeClr val="accent6"/>
                          </a:solidFill>
                        </a:rPr>
                        <a:t>Amazon S3 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err="1">
                          <a:solidFill>
                            <a:schemeClr val="accent6"/>
                          </a:solidFill>
                        </a:rPr>
                        <a:t>vpcep</a:t>
                      </a:r>
                      <a:r>
                        <a:rPr lang="en-US" sz="1600" dirty="0">
                          <a:solidFill>
                            <a:schemeClr val="accent6"/>
                          </a:solidFill>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grpSp>
        <p:nvGrpSpPr>
          <p:cNvPr id="3" name="Group 2" descr="Architectural diagram showing two hostnames that lead to an elastic network interface and then to a VPC endpoint.">
            <a:extLst>
              <a:ext uri="{FF2B5EF4-FFF2-40B4-BE49-F238E27FC236}">
                <a16:creationId xmlns:a16="http://schemas.microsoft.com/office/drawing/2014/main" id="{C2ADFB32-13BE-9632-ECE5-147E83B1A76C}"/>
              </a:ext>
            </a:extLst>
          </p:cNvPr>
          <p:cNvGrpSpPr/>
          <p:nvPr/>
        </p:nvGrpSpPr>
        <p:grpSpPr>
          <a:xfrm>
            <a:off x="152401" y="1210046"/>
            <a:ext cx="7429180" cy="5191619"/>
            <a:chOff x="152401" y="1210046"/>
            <a:chExt cx="7429180" cy="5191619"/>
          </a:xfrm>
        </p:grpSpPr>
        <p:sp>
          <p:nvSpPr>
            <p:cNvPr id="5" name="Rectangle 4">
              <a:extLst>
                <a:ext uri="{FF2B5EF4-FFF2-40B4-BE49-F238E27FC236}">
                  <a16:creationId xmlns:a16="http://schemas.microsoft.com/office/drawing/2014/main" id="{67AB0244-7A41-4AA6-91BB-EB5D4805A53F}"/>
                </a:ext>
                <a:ext uri="{C183D7F6-B498-43B3-948B-1728B52AA6E4}">
                  <adec:decorative xmlns:adec="http://schemas.microsoft.com/office/drawing/2017/decorative" val="1"/>
                </a:ext>
              </a:extLst>
            </p:cNvPr>
            <p:cNvSpPr/>
            <p:nvPr/>
          </p:nvSpPr>
          <p:spPr>
            <a:xfrm>
              <a:off x="1063615" y="2181488"/>
              <a:ext cx="3591473" cy="3975703"/>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Availability Zone</a:t>
              </a:r>
            </a:p>
          </p:txBody>
        </p:sp>
        <p:grpSp>
          <p:nvGrpSpPr>
            <p:cNvPr id="6" name="Group 5">
              <a:extLst>
                <a:ext uri="{FF2B5EF4-FFF2-40B4-BE49-F238E27FC236}">
                  <a16:creationId xmlns:a16="http://schemas.microsoft.com/office/drawing/2014/main" id="{7E90A7D4-7E65-4C84-91E5-FDF56869253D}"/>
                </a:ext>
              </a:extLst>
            </p:cNvPr>
            <p:cNvGrpSpPr/>
            <p:nvPr/>
          </p:nvGrpSpPr>
          <p:grpSpPr>
            <a:xfrm>
              <a:off x="1315653" y="2917013"/>
              <a:ext cx="3200400" cy="1373959"/>
              <a:chOff x="1952969" y="2883528"/>
              <a:chExt cx="3200400" cy="1373959"/>
            </a:xfrm>
          </p:grpSpPr>
          <p:sp>
            <p:nvSpPr>
              <p:cNvPr id="7" name="Rectangle 6">
                <a:extLst>
                  <a:ext uri="{FF2B5EF4-FFF2-40B4-BE49-F238E27FC236}">
                    <a16:creationId xmlns:a16="http://schemas.microsoft.com/office/drawing/2014/main" id="{23A4B05D-83A4-4100-92AC-14D0E49EF52F}"/>
                  </a:ext>
                  <a:ext uri="{C183D7F6-B498-43B3-948B-1728B52AA6E4}">
                    <adec:decorative xmlns:adec="http://schemas.microsoft.com/office/drawing/2017/decorative" val="1"/>
                  </a:ext>
                </a:extLst>
              </p:cNvPr>
              <p:cNvSpPr/>
              <p:nvPr/>
            </p:nvSpPr>
            <p:spPr>
              <a:xfrm>
                <a:off x="1952969" y="2885887"/>
                <a:ext cx="3200400" cy="13716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ea typeface="+mn-ea"/>
                    <a:cs typeface="+mn-cs"/>
                  </a:rPr>
                  <a:t>   Public </a:t>
                </a:r>
                <a:r>
                  <a:rPr kumimoji="0" lang="en-US" sz="1600" b="0" i="0" u="none" strike="noStrike" kern="0" cap="none" spc="0" normalizeH="0" baseline="0" noProof="0" dirty="0" err="1">
                    <a:ln>
                      <a:noFill/>
                    </a:ln>
                    <a:solidFill>
                      <a:srgbClr val="1D8900"/>
                    </a:solidFill>
                    <a:effectLst/>
                    <a:uLnTx/>
                    <a:uFillTx/>
                    <a:ea typeface="+mn-ea"/>
                    <a:cs typeface="+mn-cs"/>
                  </a:rPr>
                  <a:t>subnet:10.0.1.0</a:t>
                </a:r>
                <a:r>
                  <a:rPr kumimoji="0" lang="en-US" sz="1600" b="0" i="0" u="none" strike="noStrike" kern="0" cap="none" spc="0" normalizeH="0" baseline="0" noProof="0" dirty="0">
                    <a:ln>
                      <a:noFill/>
                    </a:ln>
                    <a:solidFill>
                      <a:srgbClr val="1D8900"/>
                    </a:solidFill>
                    <a:effectLst/>
                    <a:uLnTx/>
                    <a:uFillTx/>
                    <a:ea typeface="+mn-ea"/>
                    <a:cs typeface="+mn-cs"/>
                  </a:rPr>
                  <a:t>/24</a:t>
                </a:r>
              </a:p>
            </p:txBody>
          </p:sp>
          <p:pic>
            <p:nvPicPr>
              <p:cNvPr id="8" name="Graphic 7">
                <a:extLst>
                  <a:ext uri="{FF2B5EF4-FFF2-40B4-BE49-F238E27FC236}">
                    <a16:creationId xmlns:a16="http://schemas.microsoft.com/office/drawing/2014/main" id="{3F0B8C41-46E1-44BF-95A8-21ED46BCF45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52970" y="2883528"/>
                <a:ext cx="457200" cy="457200"/>
              </a:xfrm>
              <a:prstGeom prst="rect">
                <a:avLst/>
              </a:prstGeom>
            </p:spPr>
          </p:pic>
        </p:grpSp>
        <p:pic>
          <p:nvPicPr>
            <p:cNvPr id="10" name="Graphic 9">
              <a:extLst>
                <a:ext uri="{FF2B5EF4-FFF2-40B4-BE49-F238E27FC236}">
                  <a16:creationId xmlns:a16="http://schemas.microsoft.com/office/drawing/2014/main" id="{E6441B27-8803-4E8A-89D7-C7A66E1C348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99408" y="3232640"/>
              <a:ext cx="457200" cy="457200"/>
            </a:xfrm>
            <a:prstGeom prst="rect">
              <a:avLst/>
            </a:prstGeom>
          </p:spPr>
        </p:pic>
        <p:grpSp>
          <p:nvGrpSpPr>
            <p:cNvPr id="14" name="Group 13">
              <a:extLst>
                <a:ext uri="{FF2B5EF4-FFF2-40B4-BE49-F238E27FC236}">
                  <a16:creationId xmlns:a16="http://schemas.microsoft.com/office/drawing/2014/main" id="{05F84D69-698C-4052-AA61-F198B88AE4BC}"/>
                </a:ext>
              </a:extLst>
            </p:cNvPr>
            <p:cNvGrpSpPr/>
            <p:nvPr/>
          </p:nvGrpSpPr>
          <p:grpSpPr>
            <a:xfrm>
              <a:off x="1315652" y="4444871"/>
              <a:ext cx="3202243" cy="1373958"/>
              <a:chOff x="1952968" y="4411386"/>
              <a:chExt cx="3202243" cy="1373958"/>
            </a:xfrm>
          </p:grpSpPr>
          <p:sp>
            <p:nvSpPr>
              <p:cNvPr id="15" name="Rectangle 14">
                <a:extLst>
                  <a:ext uri="{FF2B5EF4-FFF2-40B4-BE49-F238E27FC236}">
                    <a16:creationId xmlns:a16="http://schemas.microsoft.com/office/drawing/2014/main" id="{ED3F3010-872E-4EE8-B9D8-323EDFE90471}"/>
                  </a:ext>
                  <a:ext uri="{C183D7F6-B498-43B3-948B-1728B52AA6E4}">
                    <adec:decorative xmlns:adec="http://schemas.microsoft.com/office/drawing/2017/decorative" val="1"/>
                  </a:ext>
                </a:extLst>
              </p:cNvPr>
              <p:cNvSpPr/>
              <p:nvPr/>
            </p:nvSpPr>
            <p:spPr>
              <a:xfrm>
                <a:off x="1952968" y="4413744"/>
                <a:ext cx="3202243" cy="13716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   Private subnet: 10.0.2.0/24</a:t>
                </a:r>
              </a:p>
            </p:txBody>
          </p:sp>
          <p:pic>
            <p:nvPicPr>
              <p:cNvPr id="16" name="Graphic 15">
                <a:extLst>
                  <a:ext uri="{FF2B5EF4-FFF2-40B4-BE49-F238E27FC236}">
                    <a16:creationId xmlns:a16="http://schemas.microsoft.com/office/drawing/2014/main" id="{E799D0B8-5DD4-4820-80EE-E79F68F4EE4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52969" y="4411386"/>
                <a:ext cx="457200" cy="457200"/>
              </a:xfrm>
              <a:prstGeom prst="rect">
                <a:avLst/>
              </a:prstGeom>
            </p:spPr>
          </p:pic>
        </p:grpSp>
        <p:cxnSp>
          <p:nvCxnSpPr>
            <p:cNvPr id="19" name="Straight Arrow Connector 18">
              <a:extLst>
                <a:ext uri="{FF2B5EF4-FFF2-40B4-BE49-F238E27FC236}">
                  <a16:creationId xmlns:a16="http://schemas.microsoft.com/office/drawing/2014/main" id="{7F6DC64F-32F5-4B8B-9D76-382A532660FA}"/>
                </a:ext>
                <a:ext uri="{C183D7F6-B498-43B3-948B-1728B52AA6E4}">
                  <adec:decorative xmlns:adec="http://schemas.microsoft.com/office/drawing/2017/decorative" val="1"/>
                </a:ext>
              </a:extLst>
            </p:cNvPr>
            <p:cNvCxnSpPr>
              <a:cxnSpLocks/>
            </p:cNvCxnSpPr>
            <p:nvPr/>
          </p:nvCxnSpPr>
          <p:spPr>
            <a:xfrm>
              <a:off x="5586781" y="3518181"/>
              <a:ext cx="713597" cy="1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8F12D2F1-2DD4-436A-9E17-634DE0B9A5D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99408" y="4829969"/>
              <a:ext cx="457200" cy="457200"/>
            </a:xfrm>
            <a:prstGeom prst="rect">
              <a:avLst/>
            </a:prstGeom>
          </p:spPr>
        </p:pic>
        <p:sp>
          <p:nvSpPr>
            <p:cNvPr id="21" name="TextBox 20">
              <a:extLst>
                <a:ext uri="{FF2B5EF4-FFF2-40B4-BE49-F238E27FC236}">
                  <a16:creationId xmlns:a16="http://schemas.microsoft.com/office/drawing/2014/main" id="{1902E067-6DE5-4B23-96B1-7220AEB20639}"/>
                </a:ext>
                <a:ext uri="{C183D7F6-B498-43B3-948B-1728B52AA6E4}">
                  <adec:decorative xmlns:adec="http://schemas.microsoft.com/office/drawing/2017/decorative" val="1"/>
                </a:ext>
              </a:extLst>
            </p:cNvPr>
            <p:cNvSpPr txBox="1"/>
            <p:nvPr/>
          </p:nvSpPr>
          <p:spPr>
            <a:xfrm>
              <a:off x="5935051" y="3824853"/>
              <a:ext cx="1646530" cy="1077218"/>
            </a:xfrm>
            <a:prstGeom prst="rect">
              <a:avLst/>
            </a:prstGeom>
            <a:noFill/>
          </p:spPr>
          <p:txBody>
            <a:bodyPr wrap="square" rtlCol="0">
              <a:spAutoFit/>
            </a:bodyPr>
            <a:lstStyle/>
            <a:p>
              <a:pPr algn="ctr"/>
              <a:r>
                <a:rPr lang="en-US" sz="1600" dirty="0">
                  <a:ea typeface="Amazon Ember Light" panose="020B0403020204020204" pitchFamily="34" charset="0"/>
                  <a:cs typeface="Arial" panose="020B0604020202020204" pitchFamily="34" charset="0"/>
                </a:rPr>
                <a:t>Amazon</a:t>
              </a:r>
              <a:br>
                <a:rPr lang="en-US" sz="1600" dirty="0">
                  <a:ea typeface="Amazon Ember Light" panose="020B0403020204020204" pitchFamily="34" charset="0"/>
                  <a:cs typeface="Arial" panose="020B0604020202020204" pitchFamily="34" charset="0"/>
                </a:rPr>
              </a:br>
              <a:r>
                <a:rPr lang="en-US" sz="1600" dirty="0">
                  <a:ea typeface="Amazon Ember Light" panose="020B0403020204020204" pitchFamily="34" charset="0"/>
                  <a:cs typeface="Arial" panose="020B0604020202020204" pitchFamily="34" charset="0"/>
                </a:rPr>
                <a:t>Simple Storage Service (Amazon </a:t>
              </a:r>
              <a:r>
                <a:rPr lang="en-US" sz="1600" dirty="0" err="1">
                  <a:ea typeface="Amazon Ember Light" panose="020B0403020204020204" pitchFamily="34" charset="0"/>
                  <a:cs typeface="Arial" panose="020B0604020202020204" pitchFamily="34" charset="0"/>
                </a:rPr>
                <a:t>S3</a:t>
              </a:r>
              <a:r>
                <a:rPr lang="en-US" sz="1600" dirty="0">
                  <a:ea typeface="Amazon Ember Light" panose="020B0403020204020204" pitchFamily="34" charset="0"/>
                  <a:cs typeface="Arial" panose="020B0604020202020204" pitchFamily="34" charset="0"/>
                </a:rPr>
                <a:t>)</a:t>
              </a:r>
            </a:p>
          </p:txBody>
        </p:sp>
        <p:sp>
          <p:nvSpPr>
            <p:cNvPr id="23" name="Rectangle 22">
              <a:extLst>
                <a:ext uri="{FF2B5EF4-FFF2-40B4-BE49-F238E27FC236}">
                  <a16:creationId xmlns:a16="http://schemas.microsoft.com/office/drawing/2014/main" id="{1F3319C9-789E-4F81-8B5C-4BC073C0E18C}"/>
                </a:ext>
                <a:ext uri="{C183D7F6-B498-43B3-948B-1728B52AA6E4}">
                  <adec:decorative xmlns:adec="http://schemas.microsoft.com/office/drawing/2017/decorative" val="1"/>
                </a:ext>
              </a:extLst>
            </p:cNvPr>
            <p:cNvSpPr/>
            <p:nvPr/>
          </p:nvSpPr>
          <p:spPr>
            <a:xfrm>
              <a:off x="152401" y="1210046"/>
              <a:ext cx="7418804" cy="5191619"/>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ea typeface="+mn-ea"/>
                  <a:cs typeface="+mn-cs"/>
                </a:rPr>
                <a:t> </a:t>
              </a:r>
              <a:r>
                <a:rPr kumimoji="0" lang="en-US" sz="1600" b="0" i="0" u="none" strike="noStrike" kern="0" cap="none" spc="0" normalizeH="0" baseline="0" noProof="0" dirty="0">
                  <a:ln>
                    <a:noFill/>
                  </a:ln>
                  <a:solidFill>
                    <a:sysClr val="windowText" lastClr="000000"/>
                  </a:solidFill>
                  <a:effectLst/>
                  <a:uLnTx/>
                  <a:uFillTx/>
                  <a:ea typeface="+mn-ea"/>
                  <a:cs typeface="+mn-cs"/>
                </a:rPr>
                <a:t>AWS Cloud</a:t>
              </a:r>
            </a:p>
          </p:txBody>
        </p:sp>
        <p:pic>
          <p:nvPicPr>
            <p:cNvPr id="24" name="Graphic 23">
              <a:extLst>
                <a:ext uri="{FF2B5EF4-FFF2-40B4-BE49-F238E27FC236}">
                  <a16:creationId xmlns:a16="http://schemas.microsoft.com/office/drawing/2014/main" id="{4124AA9F-9C8F-4FAC-AC97-C6F74AF125B2}"/>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2401" y="1210046"/>
              <a:ext cx="457200" cy="457200"/>
            </a:xfrm>
            <a:prstGeom prst="rect">
              <a:avLst/>
            </a:prstGeom>
          </p:spPr>
        </p:pic>
        <p:sp>
          <p:nvSpPr>
            <p:cNvPr id="26" name="Rectangle 25">
              <a:extLst>
                <a:ext uri="{FF2B5EF4-FFF2-40B4-BE49-F238E27FC236}">
                  <a16:creationId xmlns:a16="http://schemas.microsoft.com/office/drawing/2014/main" id="{A89853AB-C896-43CA-83D7-A957BBEB7BAD}"/>
                </a:ext>
                <a:ext uri="{C183D7F6-B498-43B3-948B-1728B52AA6E4}">
                  <adec:decorative xmlns:adec="http://schemas.microsoft.com/office/drawing/2017/decorative" val="1"/>
                </a:ext>
              </a:extLst>
            </p:cNvPr>
            <p:cNvSpPr/>
            <p:nvPr/>
          </p:nvSpPr>
          <p:spPr>
            <a:xfrm>
              <a:off x="280550" y="1824674"/>
              <a:ext cx="5256031" cy="4460804"/>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 Region</a:t>
              </a:r>
            </a:p>
          </p:txBody>
        </p:sp>
        <p:pic>
          <p:nvPicPr>
            <p:cNvPr id="27" name="Graphic 26">
              <a:extLst>
                <a:ext uri="{FF2B5EF4-FFF2-40B4-BE49-F238E27FC236}">
                  <a16:creationId xmlns:a16="http://schemas.microsoft.com/office/drawing/2014/main" id="{AD352833-EE4B-4845-AD26-57CFB43C7B6D}"/>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80551" y="1824674"/>
              <a:ext cx="457200" cy="457200"/>
            </a:xfrm>
            <a:prstGeom prst="rect">
              <a:avLst/>
            </a:prstGeom>
          </p:spPr>
        </p:pic>
        <p:sp>
          <p:nvSpPr>
            <p:cNvPr id="29" name="Rectangle 28">
              <a:extLst>
                <a:ext uri="{FF2B5EF4-FFF2-40B4-BE49-F238E27FC236}">
                  <a16:creationId xmlns:a16="http://schemas.microsoft.com/office/drawing/2014/main" id="{C5D5DB7C-D067-44F4-B834-289A165D4858}"/>
                </a:ext>
                <a:ext uri="{C183D7F6-B498-43B3-948B-1728B52AA6E4}">
                  <adec:decorative xmlns:adec="http://schemas.microsoft.com/office/drawing/2017/decorative" val="1"/>
                </a:ext>
              </a:extLst>
            </p:cNvPr>
            <p:cNvSpPr/>
            <p:nvPr/>
          </p:nvSpPr>
          <p:spPr>
            <a:xfrm>
              <a:off x="581948" y="2561140"/>
              <a:ext cx="4712092" cy="3443417"/>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kumimoji="0" lang="en-US" sz="1600" b="0" i="0" u="none" strike="noStrike" kern="0" cap="none" spc="0" normalizeH="0" baseline="0" noProof="0" dirty="0">
                  <a:ln w="0"/>
                  <a:solidFill>
                    <a:srgbClr val="1D8900"/>
                  </a:solidFill>
                  <a:effectLst/>
                  <a:uLnTx/>
                  <a:uFillTx/>
                </a:rPr>
                <a:t> </a:t>
              </a:r>
              <a:r>
                <a:rPr kumimoji="0" lang="en-US" sz="1600" b="0" i="0" u="none" strike="noStrike" kern="0" cap="none" spc="0" normalizeH="0" baseline="0" noProof="0" dirty="0" err="1">
                  <a:ln w="0"/>
                  <a:solidFill>
                    <a:srgbClr val="1D8900"/>
                  </a:solidFill>
                  <a:effectLst/>
                  <a:uLnTx/>
                  <a:uFillTx/>
                </a:rPr>
                <a:t>VPC</a:t>
              </a:r>
              <a:r>
                <a:rPr kumimoji="0" lang="en-US" sz="1600" b="0" i="0" u="none" strike="noStrike" kern="0" cap="none" spc="0" normalizeH="0" baseline="0" noProof="0" dirty="0">
                  <a:ln w="0"/>
                  <a:solidFill>
                    <a:srgbClr val="1D8900"/>
                  </a:solidFill>
                  <a:effectLst/>
                  <a:uLnTx/>
                  <a:uFillTx/>
                </a:rPr>
                <a:t>: </a:t>
              </a:r>
              <a:r>
                <a:rPr lang="en-US" sz="1600" dirty="0">
                  <a:solidFill>
                    <a:srgbClr val="1D8900"/>
                  </a:solidFill>
                </a:rPr>
                <a:t>10.0.0.0/16</a:t>
              </a:r>
            </a:p>
          </p:txBody>
        </p:sp>
        <p:pic>
          <p:nvPicPr>
            <p:cNvPr id="30" name="Graphic 29">
              <a:extLst>
                <a:ext uri="{FF2B5EF4-FFF2-40B4-BE49-F238E27FC236}">
                  <a16:creationId xmlns:a16="http://schemas.microsoft.com/office/drawing/2014/main" id="{D48182A9-6B8B-4FB4-98E7-DC7594B81A47}"/>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81948" y="2561140"/>
              <a:ext cx="457200" cy="457200"/>
            </a:xfrm>
            <a:prstGeom prst="rect">
              <a:avLst/>
            </a:prstGeom>
          </p:spPr>
        </p:pic>
        <p:sp>
          <p:nvSpPr>
            <p:cNvPr id="34" name="TextBox 33">
              <a:extLst>
                <a:ext uri="{FF2B5EF4-FFF2-40B4-BE49-F238E27FC236}">
                  <a16:creationId xmlns:a16="http://schemas.microsoft.com/office/drawing/2014/main" id="{41BF2177-B638-4744-8399-0ED13294F28B}"/>
                </a:ext>
                <a:ext uri="{C183D7F6-B498-43B3-948B-1728B52AA6E4}">
                  <adec:decorative xmlns:adec="http://schemas.microsoft.com/office/drawing/2017/decorative" val="1"/>
                </a:ext>
              </a:extLst>
            </p:cNvPr>
            <p:cNvSpPr txBox="1"/>
            <p:nvPr/>
          </p:nvSpPr>
          <p:spPr>
            <a:xfrm>
              <a:off x="4753244" y="3952555"/>
              <a:ext cx="1096775" cy="830997"/>
            </a:xfrm>
            <a:prstGeom prst="rect">
              <a:avLst/>
            </a:prstGeom>
            <a:solidFill>
              <a:schemeClr val="bg1"/>
            </a:solidFill>
          </p:spPr>
          <p:txBody>
            <a:bodyPr wrap="none" rtlCol="0">
              <a:spAutoFit/>
            </a:bodyPr>
            <a:lstStyle/>
            <a:p>
              <a:pPr algn="ctr"/>
              <a:r>
                <a:rPr lang="en-US" sz="1600" dirty="0" err="1">
                  <a:ea typeface="Amazon Ember Light" panose="020B0403020204020204" pitchFamily="34" charset="0"/>
                  <a:cs typeface="Arial" panose="020B0604020202020204" pitchFamily="34" charset="0"/>
                </a:rPr>
                <a:t>VPC</a:t>
              </a:r>
              <a:r>
                <a:rPr lang="en-US" sz="1600" dirty="0">
                  <a:ea typeface="Amazon Ember Light" panose="020B0403020204020204" pitchFamily="34" charset="0"/>
                  <a:cs typeface="Arial" panose="020B0604020202020204" pitchFamily="34" charset="0"/>
                </a:rPr>
                <a:t> </a:t>
              </a:r>
              <a:br>
                <a:rPr lang="en-US" sz="1600" dirty="0">
                  <a:ea typeface="Amazon Ember Light" panose="020B0403020204020204" pitchFamily="34" charset="0"/>
                  <a:cs typeface="Arial" panose="020B0604020202020204" pitchFamily="34" charset="0"/>
                </a:rPr>
              </a:br>
              <a:r>
                <a:rPr lang="en-US" sz="1600" dirty="0">
                  <a:ea typeface="Amazon Ember Light" panose="020B0403020204020204" pitchFamily="34" charset="0"/>
                  <a:cs typeface="Arial" panose="020B0604020202020204" pitchFamily="34" charset="0"/>
                </a:rPr>
                <a:t>endpoint</a:t>
              </a:r>
            </a:p>
            <a:p>
              <a:pPr algn="ctr"/>
              <a:r>
                <a:rPr lang="en-US" sz="1600" dirty="0">
                  <a:ea typeface="Amazon Ember Light" panose="020B0403020204020204" pitchFamily="34" charset="0"/>
                  <a:cs typeface="Arial" panose="020B0604020202020204" pitchFamily="34" charset="0"/>
                </a:rPr>
                <a:t>(</a:t>
              </a:r>
              <a:r>
                <a:rPr lang="en-US" sz="1600" dirty="0" err="1">
                  <a:solidFill>
                    <a:schemeClr val="accent6"/>
                  </a:solidFill>
                  <a:ea typeface="Amazon Ember Light" panose="020B0403020204020204" pitchFamily="34" charset="0"/>
                  <a:cs typeface="Arial" panose="020B0604020202020204" pitchFamily="34" charset="0"/>
                </a:rPr>
                <a:t>vpcep</a:t>
              </a:r>
              <a:r>
                <a:rPr lang="en-US" sz="1600" dirty="0">
                  <a:solidFill>
                    <a:schemeClr val="accent6"/>
                  </a:solidFill>
                  <a:ea typeface="Amazon Ember Light" panose="020B0403020204020204" pitchFamily="34" charset="0"/>
                  <a:cs typeface="Arial" panose="020B0604020202020204" pitchFamily="34" charset="0"/>
                </a:rPr>
                <a:t>-id</a:t>
              </a:r>
              <a:r>
                <a:rPr lang="en-US" sz="1600" dirty="0">
                  <a:ea typeface="Amazon Ember Light" panose="020B0403020204020204" pitchFamily="34" charset="0"/>
                  <a:cs typeface="Arial" panose="020B0604020202020204" pitchFamily="34" charset="0"/>
                </a:rPr>
                <a:t>)</a:t>
              </a:r>
            </a:p>
          </p:txBody>
        </p:sp>
        <p:pic>
          <p:nvPicPr>
            <p:cNvPr id="35" name="Graphic 34">
              <a:extLst>
                <a:ext uri="{FF2B5EF4-FFF2-40B4-BE49-F238E27FC236}">
                  <a16:creationId xmlns:a16="http://schemas.microsoft.com/office/drawing/2014/main" id="{C5FB6F86-7B03-4805-A138-2DBE298A4F23}"/>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066682" y="3334914"/>
              <a:ext cx="469900" cy="469900"/>
            </a:xfrm>
            <a:prstGeom prst="rect">
              <a:avLst/>
            </a:prstGeom>
          </p:spPr>
        </p:pic>
        <p:pic>
          <p:nvPicPr>
            <p:cNvPr id="41" name="Graphic 40">
              <a:extLst>
                <a:ext uri="{FF2B5EF4-FFF2-40B4-BE49-F238E27FC236}">
                  <a16:creationId xmlns:a16="http://schemas.microsoft.com/office/drawing/2014/main" id="{E23B3097-1ED3-4CA9-8E81-3AC84A1D1704}"/>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562788" y="3334914"/>
              <a:ext cx="364084" cy="457200"/>
            </a:xfrm>
            <a:prstGeom prst="rect">
              <a:avLst/>
            </a:prstGeom>
          </p:spPr>
        </p:pic>
        <p:pic>
          <p:nvPicPr>
            <p:cNvPr id="36" name="Graphic 35">
              <a:extLst>
                <a:ext uri="{FF2B5EF4-FFF2-40B4-BE49-F238E27FC236}">
                  <a16:creationId xmlns:a16="http://schemas.microsoft.com/office/drawing/2014/main" id="{8D9E41D6-BC3A-40DA-8DCB-FCBD2CF8449B}"/>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388486" y="4823619"/>
              <a:ext cx="469900" cy="469900"/>
            </a:xfrm>
            <a:prstGeom prst="rect">
              <a:avLst/>
            </a:prstGeom>
          </p:spPr>
        </p:pic>
        <p:cxnSp>
          <p:nvCxnSpPr>
            <p:cNvPr id="31" name="Connector: Elbow 30">
              <a:extLst>
                <a:ext uri="{FF2B5EF4-FFF2-40B4-BE49-F238E27FC236}">
                  <a16:creationId xmlns:a16="http://schemas.microsoft.com/office/drawing/2014/main" id="{83C2F41E-844F-42AF-A742-164CBA8B18C7}"/>
                </a:ext>
                <a:ext uri="{C183D7F6-B498-43B3-948B-1728B52AA6E4}">
                  <adec:decorative xmlns:adec="http://schemas.microsoft.com/office/drawing/2017/decorative" val="1"/>
                </a:ext>
              </a:extLst>
            </p:cNvPr>
            <p:cNvCxnSpPr>
              <a:cxnSpLocks/>
              <a:stCxn id="10" idx="3"/>
              <a:endCxn id="36" idx="0"/>
            </p:cNvCxnSpPr>
            <p:nvPr/>
          </p:nvCxnSpPr>
          <p:spPr>
            <a:xfrm>
              <a:off x="2556608" y="3461240"/>
              <a:ext cx="1066828" cy="13623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D28E559-DECA-481A-8B57-125AA250B67E}"/>
                </a:ext>
                <a:ext uri="{C183D7F6-B498-43B3-948B-1728B52AA6E4}">
                  <adec:decorative xmlns:adec="http://schemas.microsoft.com/office/drawing/2017/decorative" val="1"/>
                </a:ext>
              </a:extLst>
            </p:cNvPr>
            <p:cNvCxnSpPr>
              <a:stCxn id="20" idx="3"/>
              <a:endCxn id="36" idx="1"/>
            </p:cNvCxnSpPr>
            <p:nvPr/>
          </p:nvCxnSpPr>
          <p:spPr>
            <a:xfrm>
              <a:off x="2556608" y="5058569"/>
              <a:ext cx="8318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EDDAA94-5A31-4EF2-BD17-D8B39B3CBA54}"/>
                </a:ext>
                <a:ext uri="{C183D7F6-B498-43B3-948B-1728B52AA6E4}">
                  <adec:decorative xmlns:adec="http://schemas.microsoft.com/office/drawing/2017/decorative" val="1"/>
                </a:ext>
              </a:extLst>
            </p:cNvPr>
            <p:cNvSpPr txBox="1"/>
            <p:nvPr/>
          </p:nvSpPr>
          <p:spPr>
            <a:xfrm>
              <a:off x="2727197" y="5207666"/>
              <a:ext cx="1792478"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Elastic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Network Interface</a:t>
              </a:r>
            </a:p>
          </p:txBody>
        </p:sp>
        <p:sp>
          <p:nvSpPr>
            <p:cNvPr id="46" name="TextBox 45">
              <a:extLst>
                <a:ext uri="{FF2B5EF4-FFF2-40B4-BE49-F238E27FC236}">
                  <a16:creationId xmlns:a16="http://schemas.microsoft.com/office/drawing/2014/main" id="{C495F6F6-4F06-46AB-972C-626D6517C7A0}"/>
                </a:ext>
                <a:ext uri="{C183D7F6-B498-43B3-948B-1728B52AA6E4}">
                  <adec:decorative xmlns:adec="http://schemas.microsoft.com/office/drawing/2017/decorative" val="1"/>
                </a:ext>
              </a:extLst>
            </p:cNvPr>
            <p:cNvSpPr txBox="1"/>
            <p:nvPr/>
          </p:nvSpPr>
          <p:spPr>
            <a:xfrm>
              <a:off x="4154557" y="1245295"/>
              <a:ext cx="3134191" cy="584775"/>
            </a:xfrm>
            <a:prstGeom prst="rect">
              <a:avLst/>
            </a:prstGeom>
            <a:noFill/>
          </p:spPr>
          <p:txBody>
            <a:bodyPr wrap="none" rtlCol="0">
              <a:spAutoFit/>
            </a:bodyPr>
            <a:lstStyle/>
            <a:p>
              <a:r>
                <a:rPr lang="en-US" sz="160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Default DNS hostname or</a:t>
              </a:r>
              <a:br>
                <a:rPr lang="en-US" sz="160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endpoint-specific DNS hostname</a:t>
              </a:r>
            </a:p>
          </p:txBody>
        </p:sp>
        <p:cxnSp>
          <p:nvCxnSpPr>
            <p:cNvPr id="48" name="Straight Connector 47">
              <a:extLst>
                <a:ext uri="{FF2B5EF4-FFF2-40B4-BE49-F238E27FC236}">
                  <a16:creationId xmlns:a16="http://schemas.microsoft.com/office/drawing/2014/main" id="{E163AF45-E457-4A05-B9E9-912EC5737FF1}"/>
                </a:ext>
                <a:ext uri="{C183D7F6-B498-43B3-948B-1728B52AA6E4}">
                  <adec:decorative xmlns:adec="http://schemas.microsoft.com/office/drawing/2017/decorative" val="1"/>
                </a:ext>
              </a:extLst>
            </p:cNvPr>
            <p:cNvCxnSpPr>
              <a:cxnSpLocks/>
              <a:stCxn id="46" idx="1"/>
            </p:cNvCxnSpPr>
            <p:nvPr/>
          </p:nvCxnSpPr>
          <p:spPr>
            <a:xfrm flipH="1">
              <a:off x="2866768" y="1537683"/>
              <a:ext cx="1287789" cy="186350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7363C8F-81BF-440C-9090-501894F917A4}"/>
                </a:ext>
                <a:ext uri="{C183D7F6-B498-43B3-948B-1728B52AA6E4}">
                  <adec:decorative xmlns:adec="http://schemas.microsoft.com/office/drawing/2017/decorative" val="1"/>
                </a:ext>
              </a:extLst>
            </p:cNvPr>
            <p:cNvCxnSpPr>
              <a:cxnSpLocks/>
              <a:stCxn id="46" idx="1"/>
            </p:cNvCxnSpPr>
            <p:nvPr/>
          </p:nvCxnSpPr>
          <p:spPr>
            <a:xfrm flipH="1">
              <a:off x="2727197" y="1537683"/>
              <a:ext cx="1427360" cy="348435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4EE8C298-C9DF-70D3-9E67-59724665D84B}"/>
                </a:ext>
                <a:ext uri="{C183D7F6-B498-43B3-948B-1728B52AA6E4}">
                  <adec:decorative xmlns:adec="http://schemas.microsoft.com/office/drawing/2017/decorative" val="1"/>
                </a:ext>
              </a:extLst>
            </p:cNvPr>
            <p:cNvCxnSpPr>
              <a:cxnSpLocks/>
              <a:stCxn id="36" idx="3"/>
              <a:endCxn id="35" idx="1"/>
            </p:cNvCxnSpPr>
            <p:nvPr/>
          </p:nvCxnSpPr>
          <p:spPr>
            <a:xfrm flipV="1">
              <a:off x="3858386" y="3569864"/>
              <a:ext cx="1208296" cy="1488705"/>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225672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CCCEE0-72DA-DCD7-A86C-2B70C253DA98}"/>
              </a:ext>
            </a:extLst>
          </p:cNvPr>
          <p:cNvSpPr>
            <a:spLocks noGrp="1"/>
          </p:cNvSpPr>
          <p:nvPr>
            <p:ph type="sldNum" sz="quarter" idx="20"/>
          </p:nvPr>
        </p:nvSpPr>
        <p:spPr/>
        <p:txBody>
          <a:bodyPr/>
          <a:lstStyle/>
          <a:p>
            <a:fld id="{930176A1-BCF0-4712-97A6-6B495F55390B}" type="slidenum">
              <a:rPr lang="en-US" smtClean="0"/>
              <a:pPr/>
              <a:t>24</a:t>
            </a:fld>
            <a:endParaRPr lang="en-US"/>
          </a:p>
        </p:txBody>
      </p:sp>
      <p:sp>
        <p:nvSpPr>
          <p:cNvPr id="2" name="Title 1">
            <a:extLst>
              <a:ext uri="{FF2B5EF4-FFF2-40B4-BE49-F238E27FC236}">
                <a16:creationId xmlns:a16="http://schemas.microsoft.com/office/drawing/2014/main" id="{C101157D-C174-C3A1-EE43-3021B0CBF1F5}"/>
              </a:ext>
            </a:extLst>
          </p:cNvPr>
          <p:cNvSpPr>
            <a:spLocks noGrp="1"/>
          </p:cNvSpPr>
          <p:nvPr>
            <p:ph type="title"/>
          </p:nvPr>
        </p:nvSpPr>
        <p:spPr/>
        <p:txBody>
          <a:bodyPr/>
          <a:lstStyle/>
          <a:p>
            <a:r>
              <a:rPr lang="en-US"/>
              <a:t>AWS Transit Gateway</a:t>
            </a:r>
          </a:p>
        </p:txBody>
      </p:sp>
      <p:sp>
        <p:nvSpPr>
          <p:cNvPr id="6" name="TextBox 5">
            <a:extLst>
              <a:ext uri="{FF2B5EF4-FFF2-40B4-BE49-F238E27FC236}">
                <a16:creationId xmlns:a16="http://schemas.microsoft.com/office/drawing/2014/main" id="{25921BD6-090F-9944-B5EA-B6ECB439443B}"/>
              </a:ext>
            </a:extLst>
          </p:cNvPr>
          <p:cNvSpPr txBox="1"/>
          <p:nvPr/>
        </p:nvSpPr>
        <p:spPr>
          <a:xfrm>
            <a:off x="2250894" y="1366332"/>
            <a:ext cx="202651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From this…</a:t>
            </a:r>
          </a:p>
        </p:txBody>
      </p:sp>
      <p:grpSp>
        <p:nvGrpSpPr>
          <p:cNvPr id="7" name="Group 6" descr="Diagram showing a VPN attached to each individual VPC.">
            <a:extLst>
              <a:ext uri="{FF2B5EF4-FFF2-40B4-BE49-F238E27FC236}">
                <a16:creationId xmlns:a16="http://schemas.microsoft.com/office/drawing/2014/main" id="{2A289BCB-C3F6-794F-A10A-9EC537DD20C9}"/>
              </a:ext>
              <a:ext uri="{C183D7F6-B498-43B3-948B-1728B52AA6E4}">
                <adec:decorative xmlns:adec="http://schemas.microsoft.com/office/drawing/2017/decorative" val="0"/>
              </a:ext>
            </a:extLst>
          </p:cNvPr>
          <p:cNvGrpSpPr/>
          <p:nvPr/>
        </p:nvGrpSpPr>
        <p:grpSpPr>
          <a:xfrm>
            <a:off x="317065" y="2176975"/>
            <a:ext cx="6029042" cy="3722215"/>
            <a:chOff x="-176284" y="1247350"/>
            <a:chExt cx="6029042" cy="3722215"/>
          </a:xfrm>
        </p:grpSpPr>
        <p:cxnSp>
          <p:nvCxnSpPr>
            <p:cNvPr id="8" name="Straight Connector 7">
              <a:extLst>
                <a:ext uri="{FF2B5EF4-FFF2-40B4-BE49-F238E27FC236}">
                  <a16:creationId xmlns:a16="http://schemas.microsoft.com/office/drawing/2014/main" id="{87884EBE-E330-824A-8783-4D304D105613}"/>
                </a:ext>
              </a:extLst>
            </p:cNvPr>
            <p:cNvCxnSpPr>
              <a:cxnSpLocks/>
              <a:stCxn id="47" idx="2"/>
              <a:endCxn id="43" idx="1"/>
            </p:cNvCxnSpPr>
            <p:nvPr/>
          </p:nvCxnSpPr>
          <p:spPr>
            <a:xfrm>
              <a:off x="3465212" y="3043433"/>
              <a:ext cx="590738" cy="101076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0B58C82-175D-5F4B-B5D9-D9CE17E807ED}"/>
                </a:ext>
              </a:extLst>
            </p:cNvPr>
            <p:cNvCxnSpPr>
              <a:cxnSpLocks/>
              <a:stCxn id="61" idx="2"/>
              <a:endCxn id="55" idx="1"/>
            </p:cNvCxnSpPr>
            <p:nvPr/>
          </p:nvCxnSpPr>
          <p:spPr>
            <a:xfrm>
              <a:off x="1588711" y="3043433"/>
              <a:ext cx="744553" cy="10107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7A90AAA-00FF-0B42-AB4D-63AE4946F8A1}"/>
                </a:ext>
              </a:extLst>
            </p:cNvPr>
            <p:cNvCxnSpPr>
              <a:stCxn id="57" idx="2"/>
              <a:endCxn id="47" idx="1"/>
            </p:cNvCxnSpPr>
            <p:nvPr/>
          </p:nvCxnSpPr>
          <p:spPr>
            <a:xfrm>
              <a:off x="2561872" y="1832126"/>
              <a:ext cx="674740" cy="982707"/>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C4227F7-9842-564C-826C-65EA98E27D93}"/>
                </a:ext>
              </a:extLst>
            </p:cNvPr>
            <p:cNvSpPr/>
            <p:nvPr/>
          </p:nvSpPr>
          <p:spPr>
            <a:xfrm>
              <a:off x="2567291" y="1247350"/>
              <a:ext cx="2693826" cy="3722215"/>
            </a:xfrm>
            <a:prstGeom prst="rect">
              <a:avLst/>
            </a:prstGeom>
            <a:noFill/>
            <a:ln w="12700" cap="flat" cmpd="sng" algn="ctr">
              <a:solidFill>
                <a:srgbClr val="5A6B86"/>
              </a:solidFill>
              <a:prstDash val="solid"/>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A6B86"/>
                </a:solidFill>
                <a:effectLst/>
                <a:uLnTx/>
                <a:uFillTx/>
                <a:latin typeface="Arial" panose="020B0604020202020204"/>
                <a:ea typeface="+mn-ea"/>
                <a:cs typeface="+mn-cs"/>
              </a:endParaRPr>
            </a:p>
          </p:txBody>
        </p:sp>
        <p:grpSp>
          <p:nvGrpSpPr>
            <p:cNvPr id="12" name="Group 11">
              <a:extLst>
                <a:ext uri="{FF2B5EF4-FFF2-40B4-BE49-F238E27FC236}">
                  <a16:creationId xmlns:a16="http://schemas.microsoft.com/office/drawing/2014/main" id="{8F44AF3C-2556-7A49-B68B-38EAEFA9FFBD}"/>
                </a:ext>
              </a:extLst>
            </p:cNvPr>
            <p:cNvGrpSpPr/>
            <p:nvPr/>
          </p:nvGrpSpPr>
          <p:grpSpPr>
            <a:xfrm>
              <a:off x="-176284" y="3652045"/>
              <a:ext cx="1180131" cy="1041975"/>
              <a:chOff x="6115881" y="4341029"/>
              <a:chExt cx="1180131" cy="1041975"/>
            </a:xfrm>
          </p:grpSpPr>
          <p:pic>
            <p:nvPicPr>
              <p:cNvPr id="63" name="Graphic 62">
                <a:extLst>
                  <a:ext uri="{FF2B5EF4-FFF2-40B4-BE49-F238E27FC236}">
                    <a16:creationId xmlns:a16="http://schemas.microsoft.com/office/drawing/2014/main" id="{95E5E38E-54A1-4A4B-9011-C1759DEEAB5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77346" y="4341029"/>
                <a:ext cx="457200" cy="457200"/>
              </a:xfrm>
              <a:prstGeom prst="rect">
                <a:avLst/>
              </a:prstGeom>
            </p:spPr>
          </p:pic>
          <p:sp>
            <p:nvSpPr>
              <p:cNvPr id="64" name="TextBox 63">
                <a:extLst>
                  <a:ext uri="{FF2B5EF4-FFF2-40B4-BE49-F238E27FC236}">
                    <a16:creationId xmlns:a16="http://schemas.microsoft.com/office/drawing/2014/main" id="{E0297681-59E6-CA4D-88DB-A711335A5B0C}"/>
                  </a:ext>
                </a:extLst>
              </p:cNvPr>
              <p:cNvSpPr txBox="1"/>
              <p:nvPr/>
            </p:nvSpPr>
            <p:spPr>
              <a:xfrm>
                <a:off x="6115881" y="4798229"/>
                <a:ext cx="1180131"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VPN</a:t>
                </a:r>
                <a:b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connection</a:t>
                </a:r>
              </a:p>
            </p:txBody>
          </p:sp>
        </p:grpSp>
        <p:grpSp>
          <p:nvGrpSpPr>
            <p:cNvPr id="13" name="Group 12">
              <a:extLst>
                <a:ext uri="{FF2B5EF4-FFF2-40B4-BE49-F238E27FC236}">
                  <a16:creationId xmlns:a16="http://schemas.microsoft.com/office/drawing/2014/main" id="{9DE921C8-246E-FC45-91FE-BC4D37249E0B}"/>
                </a:ext>
              </a:extLst>
            </p:cNvPr>
            <p:cNvGrpSpPr/>
            <p:nvPr/>
          </p:nvGrpSpPr>
          <p:grpSpPr>
            <a:xfrm>
              <a:off x="998645" y="2586233"/>
              <a:ext cx="1180131" cy="1041975"/>
              <a:chOff x="6232409" y="4341029"/>
              <a:chExt cx="1180131" cy="1041975"/>
            </a:xfrm>
          </p:grpSpPr>
          <p:pic>
            <p:nvPicPr>
              <p:cNvPr id="61" name="Graphic 60">
                <a:extLst>
                  <a:ext uri="{FF2B5EF4-FFF2-40B4-BE49-F238E27FC236}">
                    <a16:creationId xmlns:a16="http://schemas.microsoft.com/office/drawing/2014/main" id="{5DB1D12C-16D0-CD4F-8DBD-D8AE227C6FAF}"/>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93875" y="4341029"/>
                <a:ext cx="457200" cy="457200"/>
              </a:xfrm>
              <a:prstGeom prst="rect">
                <a:avLst/>
              </a:prstGeom>
            </p:spPr>
          </p:pic>
          <p:sp>
            <p:nvSpPr>
              <p:cNvPr id="62" name="TextBox 61">
                <a:extLst>
                  <a:ext uri="{FF2B5EF4-FFF2-40B4-BE49-F238E27FC236}">
                    <a16:creationId xmlns:a16="http://schemas.microsoft.com/office/drawing/2014/main" id="{803BBCF4-938A-C34B-9487-66AA63CDE283}"/>
                  </a:ext>
                </a:extLst>
              </p:cNvPr>
              <p:cNvSpPr txBox="1"/>
              <p:nvPr/>
            </p:nvSpPr>
            <p:spPr>
              <a:xfrm>
                <a:off x="6232409" y="4798229"/>
                <a:ext cx="1180131"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VPN</a:t>
                </a:r>
                <a:b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connection</a:t>
                </a:r>
              </a:p>
            </p:txBody>
          </p:sp>
        </p:grpSp>
        <p:grpSp>
          <p:nvGrpSpPr>
            <p:cNvPr id="14" name="Group 13">
              <a:extLst>
                <a:ext uri="{FF2B5EF4-FFF2-40B4-BE49-F238E27FC236}">
                  <a16:creationId xmlns:a16="http://schemas.microsoft.com/office/drawing/2014/main" id="{CE4474BD-B8EE-3D41-A51A-ADBD047D4CE3}"/>
                </a:ext>
              </a:extLst>
            </p:cNvPr>
            <p:cNvGrpSpPr/>
            <p:nvPr/>
          </p:nvGrpSpPr>
          <p:grpSpPr>
            <a:xfrm>
              <a:off x="998645" y="1374926"/>
              <a:ext cx="1180131" cy="1041975"/>
              <a:chOff x="6232409" y="4341029"/>
              <a:chExt cx="1180131" cy="1041975"/>
            </a:xfrm>
          </p:grpSpPr>
          <p:pic>
            <p:nvPicPr>
              <p:cNvPr id="59" name="Graphic 58">
                <a:extLst>
                  <a:ext uri="{FF2B5EF4-FFF2-40B4-BE49-F238E27FC236}">
                    <a16:creationId xmlns:a16="http://schemas.microsoft.com/office/drawing/2014/main" id="{C586779D-71BF-534B-BC30-04001F8D00B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93875" y="4341029"/>
                <a:ext cx="457200" cy="457200"/>
              </a:xfrm>
              <a:prstGeom prst="rect">
                <a:avLst/>
              </a:prstGeom>
            </p:spPr>
          </p:pic>
          <p:sp>
            <p:nvSpPr>
              <p:cNvPr id="60" name="TextBox 59">
                <a:extLst>
                  <a:ext uri="{FF2B5EF4-FFF2-40B4-BE49-F238E27FC236}">
                    <a16:creationId xmlns:a16="http://schemas.microsoft.com/office/drawing/2014/main" id="{8E03A422-973E-1346-8FBA-57758D2D53CF}"/>
                  </a:ext>
                </a:extLst>
              </p:cNvPr>
              <p:cNvSpPr txBox="1"/>
              <p:nvPr/>
            </p:nvSpPr>
            <p:spPr>
              <a:xfrm>
                <a:off x="6232409" y="4798229"/>
                <a:ext cx="1180131"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VPN</a:t>
                </a:r>
                <a:b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connection</a:t>
                </a:r>
              </a:p>
            </p:txBody>
          </p:sp>
        </p:grpSp>
        <p:grpSp>
          <p:nvGrpSpPr>
            <p:cNvPr id="15" name="Group 14">
              <a:extLst>
                <a:ext uri="{FF2B5EF4-FFF2-40B4-BE49-F238E27FC236}">
                  <a16:creationId xmlns:a16="http://schemas.microsoft.com/office/drawing/2014/main" id="{220C3086-6C8C-7E48-9C8B-A7B7EBDC7039}"/>
                </a:ext>
              </a:extLst>
            </p:cNvPr>
            <p:cNvGrpSpPr/>
            <p:nvPr/>
          </p:nvGrpSpPr>
          <p:grpSpPr>
            <a:xfrm>
              <a:off x="2099245" y="1374926"/>
              <a:ext cx="925253" cy="1041975"/>
              <a:chOff x="8651361" y="2038184"/>
              <a:chExt cx="925253" cy="1041975"/>
            </a:xfrm>
          </p:grpSpPr>
          <p:pic>
            <p:nvPicPr>
              <p:cNvPr id="57" name="Graphic 56">
                <a:extLst>
                  <a:ext uri="{FF2B5EF4-FFF2-40B4-BE49-F238E27FC236}">
                    <a16:creationId xmlns:a16="http://schemas.microsoft.com/office/drawing/2014/main" id="{A9321AE8-54CA-294C-B10E-DC285EBCEB1B}"/>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85388" y="2038184"/>
                <a:ext cx="457200" cy="457200"/>
              </a:xfrm>
              <a:prstGeom prst="rect">
                <a:avLst/>
              </a:prstGeom>
            </p:spPr>
          </p:pic>
          <p:sp>
            <p:nvSpPr>
              <p:cNvPr id="58" name="TextBox 57">
                <a:extLst>
                  <a:ext uri="{FF2B5EF4-FFF2-40B4-BE49-F238E27FC236}">
                    <a16:creationId xmlns:a16="http://schemas.microsoft.com/office/drawing/2014/main" id="{41D3F028-75B5-4645-B5B8-C55D01A52732}"/>
                  </a:ext>
                </a:extLst>
              </p:cNvPr>
              <p:cNvSpPr txBox="1"/>
              <p:nvPr/>
            </p:nvSpPr>
            <p:spPr>
              <a:xfrm>
                <a:off x="8651361" y="2495384"/>
                <a:ext cx="925253"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VPC</a:t>
                </a:r>
              </a:p>
            </p:txBody>
          </p:sp>
        </p:grpSp>
        <p:grpSp>
          <p:nvGrpSpPr>
            <p:cNvPr id="16" name="Group 15">
              <a:extLst>
                <a:ext uri="{FF2B5EF4-FFF2-40B4-BE49-F238E27FC236}">
                  <a16:creationId xmlns:a16="http://schemas.microsoft.com/office/drawing/2014/main" id="{199F8125-A28F-8B4A-9FB5-A0F24D7A9CF0}"/>
                </a:ext>
              </a:extLst>
            </p:cNvPr>
            <p:cNvGrpSpPr/>
            <p:nvPr/>
          </p:nvGrpSpPr>
          <p:grpSpPr>
            <a:xfrm>
              <a:off x="2099237" y="3825594"/>
              <a:ext cx="925253" cy="1041975"/>
              <a:chOff x="8651361" y="2038184"/>
              <a:chExt cx="925253" cy="1041975"/>
            </a:xfrm>
          </p:grpSpPr>
          <p:pic>
            <p:nvPicPr>
              <p:cNvPr id="55" name="Graphic 54">
                <a:extLst>
                  <a:ext uri="{FF2B5EF4-FFF2-40B4-BE49-F238E27FC236}">
                    <a16:creationId xmlns:a16="http://schemas.microsoft.com/office/drawing/2014/main" id="{638B453D-8B40-994E-AD53-006705BAC3C5}"/>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85388" y="2038184"/>
                <a:ext cx="457200" cy="457200"/>
              </a:xfrm>
              <a:prstGeom prst="rect">
                <a:avLst/>
              </a:prstGeom>
            </p:spPr>
          </p:pic>
          <p:sp>
            <p:nvSpPr>
              <p:cNvPr id="56" name="TextBox 55">
                <a:extLst>
                  <a:ext uri="{FF2B5EF4-FFF2-40B4-BE49-F238E27FC236}">
                    <a16:creationId xmlns:a16="http://schemas.microsoft.com/office/drawing/2014/main" id="{ACA2B15B-79BF-9B4A-B90C-0AD0386ADE0C}"/>
                  </a:ext>
                </a:extLst>
              </p:cNvPr>
              <p:cNvSpPr txBox="1"/>
              <p:nvPr/>
            </p:nvSpPr>
            <p:spPr>
              <a:xfrm>
                <a:off x="8651361" y="2495384"/>
                <a:ext cx="925253"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a:t>
                </a:r>
                <a:b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VPC</a:t>
                </a:r>
              </a:p>
            </p:txBody>
          </p:sp>
        </p:grpSp>
        <p:grpSp>
          <p:nvGrpSpPr>
            <p:cNvPr id="17" name="Group 16">
              <a:extLst>
                <a:ext uri="{FF2B5EF4-FFF2-40B4-BE49-F238E27FC236}">
                  <a16:creationId xmlns:a16="http://schemas.microsoft.com/office/drawing/2014/main" id="{92D28CA1-FFA2-304F-9C5A-457C97F23E9A}"/>
                </a:ext>
              </a:extLst>
            </p:cNvPr>
            <p:cNvGrpSpPr/>
            <p:nvPr/>
          </p:nvGrpSpPr>
          <p:grpSpPr>
            <a:xfrm>
              <a:off x="2161753" y="2586233"/>
              <a:ext cx="862737" cy="1041975"/>
              <a:chOff x="9022003" y="4878619"/>
              <a:chExt cx="862737" cy="1041975"/>
            </a:xfrm>
          </p:grpSpPr>
          <p:pic>
            <p:nvPicPr>
              <p:cNvPr id="53" name="Graphic 52">
                <a:extLst>
                  <a:ext uri="{FF2B5EF4-FFF2-40B4-BE49-F238E27FC236}">
                    <a16:creationId xmlns:a16="http://schemas.microsoft.com/office/drawing/2014/main" id="{8CC20133-CDE7-464C-A073-D467FF32DB58}"/>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51148" y="4878619"/>
                <a:ext cx="457200" cy="457200"/>
              </a:xfrm>
              <a:prstGeom prst="rect">
                <a:avLst/>
              </a:prstGeom>
            </p:spPr>
          </p:pic>
          <p:sp>
            <p:nvSpPr>
              <p:cNvPr id="54" name="TextBox 53">
                <a:extLst>
                  <a:ext uri="{FF2B5EF4-FFF2-40B4-BE49-F238E27FC236}">
                    <a16:creationId xmlns:a16="http://schemas.microsoft.com/office/drawing/2014/main" id="{BA8EE85A-7DA7-CB45-BFD4-F15899F62C5F}"/>
                  </a:ext>
                </a:extLst>
              </p:cNvPr>
              <p:cNvSpPr txBox="1"/>
              <p:nvPr/>
            </p:nvSpPr>
            <p:spPr>
              <a:xfrm>
                <a:off x="9022003" y="5335819"/>
                <a:ext cx="862737"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VPC</a:t>
                </a:r>
                <a:b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peering</a:t>
                </a:r>
              </a:p>
            </p:txBody>
          </p:sp>
        </p:grpSp>
        <p:grpSp>
          <p:nvGrpSpPr>
            <p:cNvPr id="18" name="Group 17">
              <a:extLst>
                <a:ext uri="{FF2B5EF4-FFF2-40B4-BE49-F238E27FC236}">
                  <a16:creationId xmlns:a16="http://schemas.microsoft.com/office/drawing/2014/main" id="{1FA52ACC-FF8C-C747-8A6D-F708BC409B9A}"/>
                </a:ext>
              </a:extLst>
            </p:cNvPr>
            <p:cNvGrpSpPr/>
            <p:nvPr/>
          </p:nvGrpSpPr>
          <p:grpSpPr>
            <a:xfrm>
              <a:off x="2941900" y="1374926"/>
              <a:ext cx="862737" cy="1041975"/>
              <a:chOff x="9022003" y="4878619"/>
              <a:chExt cx="862737" cy="1041975"/>
            </a:xfrm>
          </p:grpSpPr>
          <p:pic>
            <p:nvPicPr>
              <p:cNvPr id="51" name="Graphic 50">
                <a:extLst>
                  <a:ext uri="{FF2B5EF4-FFF2-40B4-BE49-F238E27FC236}">
                    <a16:creationId xmlns:a16="http://schemas.microsoft.com/office/drawing/2014/main" id="{1D847FD0-8362-CD41-9571-B4E88D5BA0D3}"/>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51148" y="4878619"/>
                <a:ext cx="457200" cy="457200"/>
              </a:xfrm>
              <a:prstGeom prst="rect">
                <a:avLst/>
              </a:prstGeom>
            </p:spPr>
          </p:pic>
          <p:sp>
            <p:nvSpPr>
              <p:cNvPr id="52" name="TextBox 51">
                <a:extLst>
                  <a:ext uri="{FF2B5EF4-FFF2-40B4-BE49-F238E27FC236}">
                    <a16:creationId xmlns:a16="http://schemas.microsoft.com/office/drawing/2014/main" id="{536A27F6-09E0-2F4D-8F33-27EC5421AF71}"/>
                  </a:ext>
                </a:extLst>
              </p:cNvPr>
              <p:cNvSpPr txBox="1"/>
              <p:nvPr/>
            </p:nvSpPr>
            <p:spPr>
              <a:xfrm>
                <a:off x="9022003" y="5335819"/>
                <a:ext cx="862737"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VPC</a:t>
                </a:r>
                <a:b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peering</a:t>
                </a:r>
              </a:p>
            </p:txBody>
          </p:sp>
        </p:grpSp>
        <p:grpSp>
          <p:nvGrpSpPr>
            <p:cNvPr id="19" name="Group 18">
              <a:extLst>
                <a:ext uri="{FF2B5EF4-FFF2-40B4-BE49-F238E27FC236}">
                  <a16:creationId xmlns:a16="http://schemas.microsoft.com/office/drawing/2014/main" id="{2E2A802B-1092-F64F-AD24-F33B86FFA3C8}"/>
                </a:ext>
              </a:extLst>
            </p:cNvPr>
            <p:cNvGrpSpPr/>
            <p:nvPr/>
          </p:nvGrpSpPr>
          <p:grpSpPr>
            <a:xfrm>
              <a:off x="2941900" y="3825594"/>
              <a:ext cx="862737" cy="1041975"/>
              <a:chOff x="9022003" y="4878619"/>
              <a:chExt cx="862737" cy="1041975"/>
            </a:xfrm>
          </p:grpSpPr>
          <p:pic>
            <p:nvPicPr>
              <p:cNvPr id="49" name="Graphic 48">
                <a:extLst>
                  <a:ext uri="{FF2B5EF4-FFF2-40B4-BE49-F238E27FC236}">
                    <a16:creationId xmlns:a16="http://schemas.microsoft.com/office/drawing/2014/main" id="{B939C9B7-DCD1-CB45-AAC9-1359B727A965}"/>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51148" y="4878619"/>
                <a:ext cx="457200" cy="457200"/>
              </a:xfrm>
              <a:prstGeom prst="rect">
                <a:avLst/>
              </a:prstGeom>
            </p:spPr>
          </p:pic>
          <p:sp>
            <p:nvSpPr>
              <p:cNvPr id="50" name="TextBox 49">
                <a:extLst>
                  <a:ext uri="{FF2B5EF4-FFF2-40B4-BE49-F238E27FC236}">
                    <a16:creationId xmlns:a16="http://schemas.microsoft.com/office/drawing/2014/main" id="{895B7BF0-254A-4043-90AF-CB916AD77916}"/>
                  </a:ext>
                </a:extLst>
              </p:cNvPr>
              <p:cNvSpPr txBox="1"/>
              <p:nvPr/>
            </p:nvSpPr>
            <p:spPr>
              <a:xfrm>
                <a:off x="9022003" y="5335819"/>
                <a:ext cx="862737"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VPC</a:t>
                </a:r>
                <a:b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peering</a:t>
                </a:r>
              </a:p>
            </p:txBody>
          </p:sp>
        </p:grpSp>
        <p:grpSp>
          <p:nvGrpSpPr>
            <p:cNvPr id="20" name="Group 19">
              <a:extLst>
                <a:ext uri="{FF2B5EF4-FFF2-40B4-BE49-F238E27FC236}">
                  <a16:creationId xmlns:a16="http://schemas.microsoft.com/office/drawing/2014/main" id="{3E16DC1F-1260-7140-A1D0-D19040A108A1}"/>
                </a:ext>
              </a:extLst>
            </p:cNvPr>
            <p:cNvGrpSpPr/>
            <p:nvPr/>
          </p:nvGrpSpPr>
          <p:grpSpPr>
            <a:xfrm>
              <a:off x="3007467" y="2586233"/>
              <a:ext cx="862737" cy="1041975"/>
              <a:chOff x="9022003" y="4878619"/>
              <a:chExt cx="862737" cy="1041975"/>
            </a:xfrm>
          </p:grpSpPr>
          <p:pic>
            <p:nvPicPr>
              <p:cNvPr id="47" name="Graphic 46">
                <a:extLst>
                  <a:ext uri="{FF2B5EF4-FFF2-40B4-BE49-F238E27FC236}">
                    <a16:creationId xmlns:a16="http://schemas.microsoft.com/office/drawing/2014/main" id="{4E375675-7CDF-7B47-BD29-F4C6F0D86ABD}"/>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51148" y="4878619"/>
                <a:ext cx="457200" cy="457200"/>
              </a:xfrm>
              <a:prstGeom prst="rect">
                <a:avLst/>
              </a:prstGeom>
            </p:spPr>
          </p:pic>
          <p:sp>
            <p:nvSpPr>
              <p:cNvPr id="48" name="TextBox 47">
                <a:extLst>
                  <a:ext uri="{FF2B5EF4-FFF2-40B4-BE49-F238E27FC236}">
                    <a16:creationId xmlns:a16="http://schemas.microsoft.com/office/drawing/2014/main" id="{3A5F40E1-FFD7-D649-A2CE-D8F8804C6B4B}"/>
                  </a:ext>
                </a:extLst>
              </p:cNvPr>
              <p:cNvSpPr txBox="1"/>
              <p:nvPr/>
            </p:nvSpPr>
            <p:spPr>
              <a:xfrm>
                <a:off x="9022003" y="5335819"/>
                <a:ext cx="862737"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VPC</a:t>
                </a:r>
                <a:b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peering</a:t>
                </a:r>
              </a:p>
            </p:txBody>
          </p:sp>
        </p:grpSp>
        <p:grpSp>
          <p:nvGrpSpPr>
            <p:cNvPr id="21" name="Group 20">
              <a:extLst>
                <a:ext uri="{FF2B5EF4-FFF2-40B4-BE49-F238E27FC236}">
                  <a16:creationId xmlns:a16="http://schemas.microsoft.com/office/drawing/2014/main" id="{C8E6E54B-A0A0-8B4A-A1CD-4EC1757EE98A}"/>
                </a:ext>
              </a:extLst>
            </p:cNvPr>
            <p:cNvGrpSpPr/>
            <p:nvPr/>
          </p:nvGrpSpPr>
          <p:grpSpPr>
            <a:xfrm>
              <a:off x="3821923" y="1374926"/>
              <a:ext cx="925253" cy="1041975"/>
              <a:chOff x="5451941" y="1374926"/>
              <a:chExt cx="925253" cy="1041975"/>
            </a:xfrm>
          </p:grpSpPr>
          <p:pic>
            <p:nvPicPr>
              <p:cNvPr id="45" name="Graphic 44">
                <a:extLst>
                  <a:ext uri="{FF2B5EF4-FFF2-40B4-BE49-F238E27FC236}">
                    <a16:creationId xmlns:a16="http://schemas.microsoft.com/office/drawing/2014/main" id="{4E4665BF-54B5-9B4B-BD22-187DDE555A32}"/>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85967" y="1374926"/>
                <a:ext cx="457200" cy="457200"/>
              </a:xfrm>
              <a:prstGeom prst="rect">
                <a:avLst/>
              </a:prstGeom>
            </p:spPr>
          </p:pic>
          <p:sp>
            <p:nvSpPr>
              <p:cNvPr id="46" name="TextBox 45">
                <a:extLst>
                  <a:ext uri="{FF2B5EF4-FFF2-40B4-BE49-F238E27FC236}">
                    <a16:creationId xmlns:a16="http://schemas.microsoft.com/office/drawing/2014/main" id="{3A47F608-F463-1043-9A1E-D30A78FB5F06}"/>
                  </a:ext>
                </a:extLst>
              </p:cNvPr>
              <p:cNvSpPr txBox="1"/>
              <p:nvPr/>
            </p:nvSpPr>
            <p:spPr>
              <a:xfrm>
                <a:off x="5451941" y="1832126"/>
                <a:ext cx="925253"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a:t>
                </a:r>
                <a:b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VPC</a:t>
                </a:r>
              </a:p>
            </p:txBody>
          </p:sp>
        </p:grpSp>
        <p:grpSp>
          <p:nvGrpSpPr>
            <p:cNvPr id="22" name="Group 21">
              <a:extLst>
                <a:ext uri="{FF2B5EF4-FFF2-40B4-BE49-F238E27FC236}">
                  <a16:creationId xmlns:a16="http://schemas.microsoft.com/office/drawing/2014/main" id="{41962D0F-CEB3-184F-B80A-596D729CBFC7}"/>
                </a:ext>
              </a:extLst>
            </p:cNvPr>
            <p:cNvGrpSpPr/>
            <p:nvPr/>
          </p:nvGrpSpPr>
          <p:grpSpPr>
            <a:xfrm>
              <a:off x="3821923" y="3825594"/>
              <a:ext cx="925253" cy="1041975"/>
              <a:chOff x="8651361" y="2038184"/>
              <a:chExt cx="925253" cy="1041975"/>
            </a:xfrm>
          </p:grpSpPr>
          <p:pic>
            <p:nvPicPr>
              <p:cNvPr id="43" name="Graphic 42">
                <a:extLst>
                  <a:ext uri="{FF2B5EF4-FFF2-40B4-BE49-F238E27FC236}">
                    <a16:creationId xmlns:a16="http://schemas.microsoft.com/office/drawing/2014/main" id="{8146AC1D-B2A4-964A-9150-2693EB56E4E1}"/>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85388" y="2038184"/>
                <a:ext cx="457200" cy="457200"/>
              </a:xfrm>
              <a:prstGeom prst="rect">
                <a:avLst/>
              </a:prstGeom>
            </p:spPr>
          </p:pic>
          <p:sp>
            <p:nvSpPr>
              <p:cNvPr id="44" name="TextBox 43">
                <a:extLst>
                  <a:ext uri="{FF2B5EF4-FFF2-40B4-BE49-F238E27FC236}">
                    <a16:creationId xmlns:a16="http://schemas.microsoft.com/office/drawing/2014/main" id="{67A4C0EE-259C-DF4B-9BA9-8530A2AE9FBD}"/>
                  </a:ext>
                </a:extLst>
              </p:cNvPr>
              <p:cNvSpPr txBox="1"/>
              <p:nvPr/>
            </p:nvSpPr>
            <p:spPr>
              <a:xfrm>
                <a:off x="8651361" y="2495384"/>
                <a:ext cx="925253"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a:t>
                </a:r>
                <a:b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VPC</a:t>
                </a:r>
              </a:p>
            </p:txBody>
          </p:sp>
        </p:grpSp>
        <p:grpSp>
          <p:nvGrpSpPr>
            <p:cNvPr id="23" name="Group 22">
              <a:extLst>
                <a:ext uri="{FF2B5EF4-FFF2-40B4-BE49-F238E27FC236}">
                  <a16:creationId xmlns:a16="http://schemas.microsoft.com/office/drawing/2014/main" id="{76F6B00B-4607-C64C-95C4-91DF2F2B3730}"/>
                </a:ext>
              </a:extLst>
            </p:cNvPr>
            <p:cNvGrpSpPr/>
            <p:nvPr/>
          </p:nvGrpSpPr>
          <p:grpSpPr>
            <a:xfrm>
              <a:off x="3853181" y="2586233"/>
              <a:ext cx="862737" cy="1041975"/>
              <a:chOff x="5483199" y="2586233"/>
              <a:chExt cx="862737" cy="1041975"/>
            </a:xfrm>
          </p:grpSpPr>
          <p:pic>
            <p:nvPicPr>
              <p:cNvPr id="41" name="Graphic 40">
                <a:extLst>
                  <a:ext uri="{FF2B5EF4-FFF2-40B4-BE49-F238E27FC236}">
                    <a16:creationId xmlns:a16="http://schemas.microsoft.com/office/drawing/2014/main" id="{4B696F12-1084-1048-B9E7-128BA375FDC2}"/>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85967" y="2586233"/>
                <a:ext cx="457200" cy="457200"/>
              </a:xfrm>
              <a:prstGeom prst="rect">
                <a:avLst/>
              </a:prstGeom>
            </p:spPr>
          </p:pic>
          <p:sp>
            <p:nvSpPr>
              <p:cNvPr id="42" name="TextBox 41">
                <a:extLst>
                  <a:ext uri="{FF2B5EF4-FFF2-40B4-BE49-F238E27FC236}">
                    <a16:creationId xmlns:a16="http://schemas.microsoft.com/office/drawing/2014/main" id="{1E532962-9675-134A-9756-55315463C283}"/>
                  </a:ext>
                </a:extLst>
              </p:cNvPr>
              <p:cNvSpPr txBox="1"/>
              <p:nvPr/>
            </p:nvSpPr>
            <p:spPr>
              <a:xfrm>
                <a:off x="5483199" y="3043433"/>
                <a:ext cx="862737"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VPC</a:t>
                </a:r>
                <a:b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peering</a:t>
                </a:r>
              </a:p>
            </p:txBody>
          </p:sp>
        </p:grpSp>
        <p:grpSp>
          <p:nvGrpSpPr>
            <p:cNvPr id="24" name="Group 23">
              <a:extLst>
                <a:ext uri="{FF2B5EF4-FFF2-40B4-BE49-F238E27FC236}">
                  <a16:creationId xmlns:a16="http://schemas.microsoft.com/office/drawing/2014/main" id="{046DF165-D2D7-DC41-B5B9-44B30FF6CB81}"/>
                </a:ext>
              </a:extLst>
            </p:cNvPr>
            <p:cNvGrpSpPr/>
            <p:nvPr/>
          </p:nvGrpSpPr>
          <p:grpSpPr>
            <a:xfrm>
              <a:off x="4605302" y="2586233"/>
              <a:ext cx="1247456" cy="1316251"/>
              <a:chOff x="6961896" y="1240692"/>
              <a:chExt cx="1247456" cy="1316251"/>
            </a:xfrm>
          </p:grpSpPr>
          <p:pic>
            <p:nvPicPr>
              <p:cNvPr id="39" name="Graphic 38">
                <a:extLst>
                  <a:ext uri="{FF2B5EF4-FFF2-40B4-BE49-F238E27FC236}">
                    <a16:creationId xmlns:a16="http://schemas.microsoft.com/office/drawing/2014/main" id="{6B210A88-9238-A54C-929B-027E969601BE}"/>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57024" y="1240692"/>
                <a:ext cx="457200" cy="457200"/>
              </a:xfrm>
              <a:prstGeom prst="rect">
                <a:avLst/>
              </a:prstGeom>
            </p:spPr>
          </p:pic>
          <p:sp>
            <p:nvSpPr>
              <p:cNvPr id="40" name="TextBox 39">
                <a:extLst>
                  <a:ext uri="{FF2B5EF4-FFF2-40B4-BE49-F238E27FC236}">
                    <a16:creationId xmlns:a16="http://schemas.microsoft.com/office/drawing/2014/main" id="{E011C907-0883-5A46-9E21-AC1CB26D1CC3}"/>
                  </a:ext>
                </a:extLst>
              </p:cNvPr>
              <p:cNvSpPr txBox="1"/>
              <p:nvPr/>
            </p:nvSpPr>
            <p:spPr>
              <a:xfrm>
                <a:off x="6961896" y="1725946"/>
                <a:ext cx="1247456" cy="830997"/>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AWS Direct </a:t>
                </a:r>
                <a:b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Connect </a:t>
                </a:r>
                <a:b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gateway</a:t>
                </a:r>
              </a:p>
            </p:txBody>
          </p:sp>
        </p:grpSp>
        <p:cxnSp>
          <p:nvCxnSpPr>
            <p:cNvPr id="25" name="Straight Connector 24">
              <a:extLst>
                <a:ext uri="{FF2B5EF4-FFF2-40B4-BE49-F238E27FC236}">
                  <a16:creationId xmlns:a16="http://schemas.microsoft.com/office/drawing/2014/main" id="{094AA0FA-D86B-BA48-8596-3DA4F636CE4A}"/>
                </a:ext>
              </a:extLst>
            </p:cNvPr>
            <p:cNvCxnSpPr>
              <a:cxnSpLocks/>
              <a:stCxn id="37" idx="2"/>
              <a:endCxn id="61" idx="1"/>
            </p:cNvCxnSpPr>
            <p:nvPr/>
          </p:nvCxnSpPr>
          <p:spPr>
            <a:xfrm>
              <a:off x="413781" y="1832126"/>
              <a:ext cx="946330" cy="982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369A723-969E-8C46-817B-5F2937D7CB7C}"/>
                </a:ext>
              </a:extLst>
            </p:cNvPr>
            <p:cNvCxnSpPr>
              <a:stCxn id="37" idx="3"/>
              <a:endCxn id="59" idx="1"/>
            </p:cNvCxnSpPr>
            <p:nvPr/>
          </p:nvCxnSpPr>
          <p:spPr>
            <a:xfrm>
              <a:off x="642381" y="1603526"/>
              <a:ext cx="7177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FA81694-4824-7043-80F3-43ECA90E537E}"/>
                </a:ext>
              </a:extLst>
            </p:cNvPr>
            <p:cNvCxnSpPr>
              <a:stCxn id="59" idx="3"/>
              <a:endCxn id="57" idx="1"/>
            </p:cNvCxnSpPr>
            <p:nvPr/>
          </p:nvCxnSpPr>
          <p:spPr>
            <a:xfrm>
              <a:off x="1817311" y="1603526"/>
              <a:ext cx="515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BA1C036-F227-A64B-8DC3-5E119FB3B6DD}"/>
                </a:ext>
              </a:extLst>
            </p:cNvPr>
            <p:cNvCxnSpPr>
              <a:stCxn id="57" idx="3"/>
              <a:endCxn id="51" idx="1"/>
            </p:cNvCxnSpPr>
            <p:nvPr/>
          </p:nvCxnSpPr>
          <p:spPr>
            <a:xfrm>
              <a:off x="2790472" y="1603526"/>
              <a:ext cx="3805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FDE5288-D4AB-844E-85C8-1CEBBE28FE99}"/>
                </a:ext>
              </a:extLst>
            </p:cNvPr>
            <p:cNvCxnSpPr>
              <a:stCxn id="51" idx="3"/>
              <a:endCxn id="45" idx="1"/>
            </p:cNvCxnSpPr>
            <p:nvPr/>
          </p:nvCxnSpPr>
          <p:spPr>
            <a:xfrm>
              <a:off x="3628245" y="1603526"/>
              <a:ext cx="4277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622D98F-DC2E-D343-9ACB-7E4F43C0D627}"/>
                </a:ext>
              </a:extLst>
            </p:cNvPr>
            <p:cNvCxnSpPr>
              <a:stCxn id="46" idx="2"/>
              <a:endCxn id="41" idx="0"/>
            </p:cNvCxnSpPr>
            <p:nvPr/>
          </p:nvCxnSpPr>
          <p:spPr>
            <a:xfrm flipH="1">
              <a:off x="4284549" y="2416901"/>
              <a:ext cx="1" cy="169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5C4D1AC-4E1C-8C48-8C89-6FE36C8629EC}"/>
                </a:ext>
              </a:extLst>
            </p:cNvPr>
            <p:cNvCxnSpPr>
              <a:stCxn id="42" idx="2"/>
              <a:endCxn id="43" idx="0"/>
            </p:cNvCxnSpPr>
            <p:nvPr/>
          </p:nvCxnSpPr>
          <p:spPr>
            <a:xfrm>
              <a:off x="4284550" y="3628208"/>
              <a:ext cx="0" cy="1973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4524937-8899-1941-A4E5-D4808EF7F70B}"/>
                </a:ext>
              </a:extLst>
            </p:cNvPr>
            <p:cNvCxnSpPr>
              <a:stCxn id="55" idx="3"/>
              <a:endCxn id="49" idx="1"/>
            </p:cNvCxnSpPr>
            <p:nvPr/>
          </p:nvCxnSpPr>
          <p:spPr>
            <a:xfrm>
              <a:off x="2790464" y="4054194"/>
              <a:ext cx="3805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C05BB83-CFF0-BC43-8D87-477CD05632DB}"/>
                </a:ext>
              </a:extLst>
            </p:cNvPr>
            <p:cNvCxnSpPr>
              <a:stCxn id="49" idx="3"/>
              <a:endCxn id="43" idx="1"/>
            </p:cNvCxnSpPr>
            <p:nvPr/>
          </p:nvCxnSpPr>
          <p:spPr>
            <a:xfrm>
              <a:off x="3628245" y="4054194"/>
              <a:ext cx="42770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F22432CD-8274-7F4F-91D8-EC2BD8AD9026}"/>
                </a:ext>
              </a:extLst>
            </p:cNvPr>
            <p:cNvGrpSpPr/>
            <p:nvPr/>
          </p:nvGrpSpPr>
          <p:grpSpPr>
            <a:xfrm>
              <a:off x="-123543" y="1374926"/>
              <a:ext cx="1074648" cy="1041975"/>
              <a:chOff x="-1554774" y="1374926"/>
              <a:chExt cx="1074648" cy="1041975"/>
            </a:xfrm>
          </p:grpSpPr>
          <p:pic>
            <p:nvPicPr>
              <p:cNvPr id="37" name="Graphic 36">
                <a:extLst>
                  <a:ext uri="{FF2B5EF4-FFF2-40B4-BE49-F238E27FC236}">
                    <a16:creationId xmlns:a16="http://schemas.microsoft.com/office/drawing/2014/main" id="{F429EB94-5CA8-3442-88BB-D35EDB2650F4}"/>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46050" y="1374926"/>
                <a:ext cx="457200" cy="457200"/>
              </a:xfrm>
              <a:prstGeom prst="rect">
                <a:avLst/>
              </a:prstGeom>
            </p:spPr>
          </p:pic>
          <p:sp>
            <p:nvSpPr>
              <p:cNvPr id="38" name="TextBox 37">
                <a:extLst>
                  <a:ext uri="{FF2B5EF4-FFF2-40B4-BE49-F238E27FC236}">
                    <a16:creationId xmlns:a16="http://schemas.microsoft.com/office/drawing/2014/main" id="{BB8EC05A-68D5-A645-B523-D31AC463EA5E}"/>
                  </a:ext>
                </a:extLst>
              </p:cNvPr>
              <p:cNvSpPr txBox="1"/>
              <p:nvPr/>
            </p:nvSpPr>
            <p:spPr>
              <a:xfrm>
                <a:off x="-1554774" y="1832126"/>
                <a:ext cx="1074648"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Customer gateway</a:t>
                </a:r>
              </a:p>
            </p:txBody>
          </p:sp>
        </p:grpSp>
        <p:cxnSp>
          <p:nvCxnSpPr>
            <p:cNvPr id="35" name="Straight Connector 34">
              <a:extLst>
                <a:ext uri="{FF2B5EF4-FFF2-40B4-BE49-F238E27FC236}">
                  <a16:creationId xmlns:a16="http://schemas.microsoft.com/office/drawing/2014/main" id="{AA78EF55-3459-2B47-B1BB-E011689E48D5}"/>
                </a:ext>
              </a:extLst>
            </p:cNvPr>
            <p:cNvCxnSpPr>
              <a:stCxn id="38" idx="2"/>
              <a:endCxn id="63" idx="0"/>
            </p:cNvCxnSpPr>
            <p:nvPr/>
          </p:nvCxnSpPr>
          <p:spPr>
            <a:xfrm>
              <a:off x="413781" y="2416901"/>
              <a:ext cx="0" cy="12351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Connector: Elbow 93">
              <a:extLst>
                <a:ext uri="{FF2B5EF4-FFF2-40B4-BE49-F238E27FC236}">
                  <a16:creationId xmlns:a16="http://schemas.microsoft.com/office/drawing/2014/main" id="{3FBE9089-092C-E943-9572-C0745350ABBF}"/>
                </a:ext>
              </a:extLst>
            </p:cNvPr>
            <p:cNvCxnSpPr>
              <a:cxnSpLocks/>
              <a:stCxn id="64" idx="2"/>
              <a:endCxn id="44" idx="2"/>
            </p:cNvCxnSpPr>
            <p:nvPr/>
          </p:nvCxnSpPr>
          <p:spPr>
            <a:xfrm rot="16200000" flipH="1">
              <a:off x="2262392" y="2845410"/>
              <a:ext cx="173549" cy="3870768"/>
            </a:xfrm>
            <a:prstGeom prst="bentConnector3">
              <a:avLst>
                <a:gd name="adj1" fmla="val 231721"/>
              </a:avLst>
            </a:prstGeom>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2529C38F-33D5-6243-8914-6F1C2ED94F20}"/>
              </a:ext>
            </a:extLst>
          </p:cNvPr>
          <p:cNvSpPr txBox="1"/>
          <p:nvPr/>
        </p:nvSpPr>
        <p:spPr>
          <a:xfrm>
            <a:off x="8392397" y="1366332"/>
            <a:ext cx="160492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To this…</a:t>
            </a:r>
          </a:p>
        </p:txBody>
      </p:sp>
      <p:grpSp>
        <p:nvGrpSpPr>
          <p:cNvPr id="66" name="Group 65" descr="Diagram showing an AWS Transit Gateway as hub with four VPCs, the AWS Direct Connect gateway, and the VPN connection as spokes.">
            <a:extLst>
              <a:ext uri="{FF2B5EF4-FFF2-40B4-BE49-F238E27FC236}">
                <a16:creationId xmlns:a16="http://schemas.microsoft.com/office/drawing/2014/main" id="{4D5A2727-BA06-694B-87CE-C3AB48128107}"/>
              </a:ext>
              <a:ext uri="{C183D7F6-B498-43B3-948B-1728B52AA6E4}">
                <adec:decorative xmlns:adec="http://schemas.microsoft.com/office/drawing/2017/decorative" val="0"/>
              </a:ext>
            </a:extLst>
          </p:cNvPr>
          <p:cNvGrpSpPr/>
          <p:nvPr/>
        </p:nvGrpSpPr>
        <p:grpSpPr>
          <a:xfrm>
            <a:off x="7498337" y="2099215"/>
            <a:ext cx="4155176" cy="4355019"/>
            <a:chOff x="7111884" y="2182044"/>
            <a:chExt cx="4155176" cy="4355019"/>
          </a:xfrm>
        </p:grpSpPr>
        <p:cxnSp>
          <p:nvCxnSpPr>
            <p:cNvPr id="67" name="Straight Connector 66">
              <a:extLst>
                <a:ext uri="{FF2B5EF4-FFF2-40B4-BE49-F238E27FC236}">
                  <a16:creationId xmlns:a16="http://schemas.microsoft.com/office/drawing/2014/main" id="{A197AB99-8618-434B-98DA-FE994D5C1769}"/>
                </a:ext>
              </a:extLst>
            </p:cNvPr>
            <p:cNvCxnSpPr>
              <a:cxnSpLocks/>
              <a:stCxn id="92" idx="2"/>
            </p:cNvCxnSpPr>
            <p:nvPr/>
          </p:nvCxnSpPr>
          <p:spPr>
            <a:xfrm>
              <a:off x="7574511" y="3362755"/>
              <a:ext cx="1279335" cy="548579"/>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313AE97-FC33-2346-B142-C0F9DF0264D9}"/>
                </a:ext>
              </a:extLst>
            </p:cNvPr>
            <p:cNvCxnSpPr>
              <a:stCxn id="80" idx="2"/>
              <a:endCxn id="82" idx="0"/>
            </p:cNvCxnSpPr>
            <p:nvPr/>
          </p:nvCxnSpPr>
          <p:spPr>
            <a:xfrm>
              <a:off x="9189472" y="4559368"/>
              <a:ext cx="1" cy="935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4AA0F25-C169-F04D-BC64-D511206BE130}"/>
                </a:ext>
              </a:extLst>
            </p:cNvPr>
            <p:cNvCxnSpPr>
              <a:stCxn id="80" idx="0"/>
              <a:endCxn id="84" idx="2"/>
            </p:cNvCxnSpPr>
            <p:nvPr/>
          </p:nvCxnSpPr>
          <p:spPr>
            <a:xfrm flipV="1">
              <a:off x="9189472" y="2639244"/>
              <a:ext cx="0" cy="1208924"/>
            </a:xfrm>
            <a:prstGeom prst="line">
              <a:avLst/>
            </a:prstGeom>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12A91BCD-9F46-1944-95D9-D39E2276F39A}"/>
                </a:ext>
              </a:extLst>
            </p:cNvPr>
            <p:cNvGrpSpPr/>
            <p:nvPr/>
          </p:nvGrpSpPr>
          <p:grpSpPr>
            <a:xfrm>
              <a:off x="7111884" y="2905555"/>
              <a:ext cx="925253" cy="1041975"/>
              <a:chOff x="7101945" y="2547743"/>
              <a:chExt cx="925253" cy="1041975"/>
            </a:xfrm>
          </p:grpSpPr>
          <p:pic>
            <p:nvPicPr>
              <p:cNvPr id="92" name="Graphic 91">
                <a:extLst>
                  <a:ext uri="{FF2B5EF4-FFF2-40B4-BE49-F238E27FC236}">
                    <a16:creationId xmlns:a16="http://schemas.microsoft.com/office/drawing/2014/main" id="{3DA8AC9C-D6BF-CC4E-81AA-DC8E004D7D36}"/>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35972" y="2547743"/>
                <a:ext cx="457200" cy="457200"/>
              </a:xfrm>
              <a:prstGeom prst="rect">
                <a:avLst/>
              </a:prstGeom>
            </p:spPr>
          </p:pic>
          <p:sp>
            <p:nvSpPr>
              <p:cNvPr id="93" name="TextBox 92">
                <a:extLst>
                  <a:ext uri="{FF2B5EF4-FFF2-40B4-BE49-F238E27FC236}">
                    <a16:creationId xmlns:a16="http://schemas.microsoft.com/office/drawing/2014/main" id="{F24937EC-4E50-EA4F-9FDA-7335E4A3685A}"/>
                  </a:ext>
                </a:extLst>
              </p:cNvPr>
              <p:cNvSpPr txBox="1"/>
              <p:nvPr/>
            </p:nvSpPr>
            <p:spPr>
              <a:xfrm>
                <a:off x="7101945" y="3004943"/>
                <a:ext cx="925253"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a:t>
                </a:r>
                <a:b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VPC</a:t>
                </a:r>
              </a:p>
            </p:txBody>
          </p:sp>
        </p:grpSp>
        <p:grpSp>
          <p:nvGrpSpPr>
            <p:cNvPr id="71" name="Group 70">
              <a:extLst>
                <a:ext uri="{FF2B5EF4-FFF2-40B4-BE49-F238E27FC236}">
                  <a16:creationId xmlns:a16="http://schemas.microsoft.com/office/drawing/2014/main" id="{E8B77404-348A-CB44-8FFE-9F659E1DF64F}"/>
                </a:ext>
              </a:extLst>
            </p:cNvPr>
            <p:cNvGrpSpPr/>
            <p:nvPr/>
          </p:nvGrpSpPr>
          <p:grpSpPr>
            <a:xfrm>
              <a:off x="7111884" y="4621711"/>
              <a:ext cx="925253" cy="1041975"/>
              <a:chOff x="7121823" y="4263899"/>
              <a:chExt cx="925253" cy="1041975"/>
            </a:xfrm>
          </p:grpSpPr>
          <p:pic>
            <p:nvPicPr>
              <p:cNvPr id="90" name="Graphic 89">
                <a:extLst>
                  <a:ext uri="{FF2B5EF4-FFF2-40B4-BE49-F238E27FC236}">
                    <a16:creationId xmlns:a16="http://schemas.microsoft.com/office/drawing/2014/main" id="{0EEC687F-EFED-A64F-8790-ABD1685C8178}"/>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55850" y="4263899"/>
                <a:ext cx="457200" cy="457200"/>
              </a:xfrm>
              <a:prstGeom prst="rect">
                <a:avLst/>
              </a:prstGeom>
            </p:spPr>
          </p:pic>
          <p:sp>
            <p:nvSpPr>
              <p:cNvPr id="91" name="TextBox 90">
                <a:extLst>
                  <a:ext uri="{FF2B5EF4-FFF2-40B4-BE49-F238E27FC236}">
                    <a16:creationId xmlns:a16="http://schemas.microsoft.com/office/drawing/2014/main" id="{1FF57BD6-169D-BA4D-BD69-7A02EEA15D5E}"/>
                  </a:ext>
                </a:extLst>
              </p:cNvPr>
              <p:cNvSpPr txBox="1"/>
              <p:nvPr/>
            </p:nvSpPr>
            <p:spPr>
              <a:xfrm>
                <a:off x="7121823" y="4721099"/>
                <a:ext cx="925253"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a:t>
                </a:r>
                <a:b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VPC</a:t>
                </a:r>
              </a:p>
            </p:txBody>
          </p:sp>
        </p:grpSp>
        <p:grpSp>
          <p:nvGrpSpPr>
            <p:cNvPr id="72" name="Group 71">
              <a:extLst>
                <a:ext uri="{FF2B5EF4-FFF2-40B4-BE49-F238E27FC236}">
                  <a16:creationId xmlns:a16="http://schemas.microsoft.com/office/drawing/2014/main" id="{35C299B2-892A-B844-AFDA-F855E91B811B}"/>
                </a:ext>
              </a:extLst>
            </p:cNvPr>
            <p:cNvGrpSpPr/>
            <p:nvPr/>
          </p:nvGrpSpPr>
          <p:grpSpPr>
            <a:xfrm>
              <a:off x="10341807" y="2905555"/>
              <a:ext cx="925253" cy="1041975"/>
              <a:chOff x="10314005" y="2547743"/>
              <a:chExt cx="925253" cy="1041975"/>
            </a:xfrm>
          </p:grpSpPr>
          <p:pic>
            <p:nvPicPr>
              <p:cNvPr id="88" name="Graphic 87">
                <a:extLst>
                  <a:ext uri="{FF2B5EF4-FFF2-40B4-BE49-F238E27FC236}">
                    <a16:creationId xmlns:a16="http://schemas.microsoft.com/office/drawing/2014/main" id="{AF41AE31-7528-7E48-A57C-961952D8A6F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48032" y="2547743"/>
                <a:ext cx="457200" cy="457200"/>
              </a:xfrm>
              <a:prstGeom prst="rect">
                <a:avLst/>
              </a:prstGeom>
            </p:spPr>
          </p:pic>
          <p:sp>
            <p:nvSpPr>
              <p:cNvPr id="89" name="TextBox 88">
                <a:extLst>
                  <a:ext uri="{FF2B5EF4-FFF2-40B4-BE49-F238E27FC236}">
                    <a16:creationId xmlns:a16="http://schemas.microsoft.com/office/drawing/2014/main" id="{CE726183-6D2F-6348-AB14-551D7E8E60CE}"/>
                  </a:ext>
                </a:extLst>
              </p:cNvPr>
              <p:cNvSpPr txBox="1"/>
              <p:nvPr/>
            </p:nvSpPr>
            <p:spPr>
              <a:xfrm>
                <a:off x="10314005" y="3004943"/>
                <a:ext cx="925253"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a:t>
                </a:r>
                <a:b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VPC</a:t>
                </a:r>
              </a:p>
            </p:txBody>
          </p:sp>
        </p:grpSp>
        <p:grpSp>
          <p:nvGrpSpPr>
            <p:cNvPr id="73" name="Group 72">
              <a:extLst>
                <a:ext uri="{FF2B5EF4-FFF2-40B4-BE49-F238E27FC236}">
                  <a16:creationId xmlns:a16="http://schemas.microsoft.com/office/drawing/2014/main" id="{EA8FE4B5-33C9-6A4A-9E50-E8D68450AF13}"/>
                </a:ext>
              </a:extLst>
            </p:cNvPr>
            <p:cNvGrpSpPr/>
            <p:nvPr/>
          </p:nvGrpSpPr>
          <p:grpSpPr>
            <a:xfrm>
              <a:off x="10341807" y="4621711"/>
              <a:ext cx="925253" cy="1041975"/>
              <a:chOff x="10369608" y="4263899"/>
              <a:chExt cx="925253" cy="1041975"/>
            </a:xfrm>
          </p:grpSpPr>
          <p:pic>
            <p:nvPicPr>
              <p:cNvPr id="86" name="Graphic 85">
                <a:extLst>
                  <a:ext uri="{FF2B5EF4-FFF2-40B4-BE49-F238E27FC236}">
                    <a16:creationId xmlns:a16="http://schemas.microsoft.com/office/drawing/2014/main" id="{10625DB8-EC7B-AC4F-B07E-C8DB6E330C5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03635" y="4263899"/>
                <a:ext cx="457200" cy="457200"/>
              </a:xfrm>
              <a:prstGeom prst="rect">
                <a:avLst/>
              </a:prstGeom>
            </p:spPr>
          </p:pic>
          <p:sp>
            <p:nvSpPr>
              <p:cNvPr id="87" name="TextBox 86">
                <a:extLst>
                  <a:ext uri="{FF2B5EF4-FFF2-40B4-BE49-F238E27FC236}">
                    <a16:creationId xmlns:a16="http://schemas.microsoft.com/office/drawing/2014/main" id="{3A0A0E2F-2009-D64D-A1DD-D877BD9B566A}"/>
                  </a:ext>
                </a:extLst>
              </p:cNvPr>
              <p:cNvSpPr txBox="1"/>
              <p:nvPr/>
            </p:nvSpPr>
            <p:spPr>
              <a:xfrm>
                <a:off x="10369608" y="4721099"/>
                <a:ext cx="925253"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a:t>
                </a:r>
                <a:b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VPC</a:t>
                </a:r>
              </a:p>
            </p:txBody>
          </p:sp>
        </p:grpSp>
        <p:grpSp>
          <p:nvGrpSpPr>
            <p:cNvPr id="74" name="Group 73">
              <a:extLst>
                <a:ext uri="{FF2B5EF4-FFF2-40B4-BE49-F238E27FC236}">
                  <a16:creationId xmlns:a16="http://schemas.microsoft.com/office/drawing/2014/main" id="{100FB085-BCAD-EB4C-AABC-5BE140B89459}"/>
                </a:ext>
              </a:extLst>
            </p:cNvPr>
            <p:cNvGrpSpPr/>
            <p:nvPr/>
          </p:nvGrpSpPr>
          <p:grpSpPr>
            <a:xfrm>
              <a:off x="8565744" y="2182044"/>
              <a:ext cx="1247456" cy="1316251"/>
              <a:chOff x="8627338" y="1824232"/>
              <a:chExt cx="1247456" cy="1316251"/>
            </a:xfrm>
          </p:grpSpPr>
          <p:pic>
            <p:nvPicPr>
              <p:cNvPr id="84" name="Graphic 83">
                <a:extLst>
                  <a:ext uri="{FF2B5EF4-FFF2-40B4-BE49-F238E27FC236}">
                    <a16:creationId xmlns:a16="http://schemas.microsoft.com/office/drawing/2014/main" id="{49A75FB0-02E6-094A-B9FB-7A3FE4B1ACB5}"/>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22466" y="1824232"/>
                <a:ext cx="457200" cy="457200"/>
              </a:xfrm>
              <a:prstGeom prst="rect">
                <a:avLst/>
              </a:prstGeom>
            </p:spPr>
          </p:pic>
          <p:sp>
            <p:nvSpPr>
              <p:cNvPr id="85" name="TextBox 84">
                <a:extLst>
                  <a:ext uri="{FF2B5EF4-FFF2-40B4-BE49-F238E27FC236}">
                    <a16:creationId xmlns:a16="http://schemas.microsoft.com/office/drawing/2014/main" id="{85203EA5-0632-4A49-83D6-1065DC304ED1}"/>
                  </a:ext>
                </a:extLst>
              </p:cNvPr>
              <p:cNvSpPr txBox="1"/>
              <p:nvPr/>
            </p:nvSpPr>
            <p:spPr>
              <a:xfrm>
                <a:off x="8627338" y="2309486"/>
                <a:ext cx="1247456" cy="830997"/>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AWS Direct </a:t>
                </a:r>
                <a:b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Connect </a:t>
                </a:r>
                <a:b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gateway</a:t>
                </a:r>
              </a:p>
            </p:txBody>
          </p:sp>
        </p:grpSp>
        <p:grpSp>
          <p:nvGrpSpPr>
            <p:cNvPr id="75" name="Group 74">
              <a:extLst>
                <a:ext uri="{FF2B5EF4-FFF2-40B4-BE49-F238E27FC236}">
                  <a16:creationId xmlns:a16="http://schemas.microsoft.com/office/drawing/2014/main" id="{98806469-F125-C743-86B8-E30F2C6F27C1}"/>
                </a:ext>
              </a:extLst>
            </p:cNvPr>
            <p:cNvGrpSpPr/>
            <p:nvPr/>
          </p:nvGrpSpPr>
          <p:grpSpPr>
            <a:xfrm>
              <a:off x="8599407" y="5495088"/>
              <a:ext cx="1180131" cy="1041975"/>
              <a:chOff x="8651785" y="5137276"/>
              <a:chExt cx="1180131" cy="1041975"/>
            </a:xfrm>
          </p:grpSpPr>
          <p:pic>
            <p:nvPicPr>
              <p:cNvPr id="82" name="Graphic 81">
                <a:extLst>
                  <a:ext uri="{FF2B5EF4-FFF2-40B4-BE49-F238E27FC236}">
                    <a16:creationId xmlns:a16="http://schemas.microsoft.com/office/drawing/2014/main" id="{E0BBF6DD-7390-BE40-828B-20F7574B72A3}"/>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13251" y="5137276"/>
                <a:ext cx="457200" cy="457200"/>
              </a:xfrm>
              <a:prstGeom prst="rect">
                <a:avLst/>
              </a:prstGeom>
            </p:spPr>
          </p:pic>
          <p:sp>
            <p:nvSpPr>
              <p:cNvPr id="83" name="TextBox 82">
                <a:extLst>
                  <a:ext uri="{FF2B5EF4-FFF2-40B4-BE49-F238E27FC236}">
                    <a16:creationId xmlns:a16="http://schemas.microsoft.com/office/drawing/2014/main" id="{C432473C-ED38-9843-86D6-B79A563F0740}"/>
                  </a:ext>
                </a:extLst>
              </p:cNvPr>
              <p:cNvSpPr txBox="1"/>
              <p:nvPr/>
            </p:nvSpPr>
            <p:spPr>
              <a:xfrm>
                <a:off x="8651785" y="5594476"/>
                <a:ext cx="1180131"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VPN</a:t>
                </a:r>
                <a:b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connection</a:t>
                </a:r>
              </a:p>
            </p:txBody>
          </p:sp>
        </p:grpSp>
        <p:grpSp>
          <p:nvGrpSpPr>
            <p:cNvPr id="76" name="Group 75">
              <a:extLst>
                <a:ext uri="{FF2B5EF4-FFF2-40B4-BE49-F238E27FC236}">
                  <a16:creationId xmlns:a16="http://schemas.microsoft.com/office/drawing/2014/main" id="{AE947A8B-CFC5-AD44-BDBF-47EB75604039}"/>
                </a:ext>
              </a:extLst>
            </p:cNvPr>
            <p:cNvGrpSpPr/>
            <p:nvPr/>
          </p:nvGrpSpPr>
          <p:grpSpPr>
            <a:xfrm>
              <a:off x="8374986" y="3848168"/>
              <a:ext cx="1628972" cy="1297047"/>
              <a:chOff x="8427364" y="3383600"/>
              <a:chExt cx="1628972" cy="1297047"/>
            </a:xfrm>
          </p:grpSpPr>
          <p:pic>
            <p:nvPicPr>
              <p:cNvPr id="80" name="Graphic 79">
                <a:extLst>
                  <a:ext uri="{FF2B5EF4-FFF2-40B4-BE49-F238E27FC236}">
                    <a16:creationId xmlns:a16="http://schemas.microsoft.com/office/drawing/2014/main" id="{F7027D6E-9819-3B41-980C-E6DA639B9621}"/>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86250" y="3383600"/>
                <a:ext cx="711200" cy="711200"/>
              </a:xfrm>
              <a:prstGeom prst="rect">
                <a:avLst/>
              </a:prstGeom>
            </p:spPr>
          </p:pic>
          <p:sp>
            <p:nvSpPr>
              <p:cNvPr id="81" name="TextBox 80">
                <a:extLst>
                  <a:ext uri="{FF2B5EF4-FFF2-40B4-BE49-F238E27FC236}">
                    <a16:creationId xmlns:a16="http://schemas.microsoft.com/office/drawing/2014/main" id="{B25E2BF4-CB5E-9D44-813C-5AD042C7BB53}"/>
                  </a:ext>
                </a:extLst>
              </p:cNvPr>
              <p:cNvSpPr txBox="1"/>
              <p:nvPr/>
            </p:nvSpPr>
            <p:spPr>
              <a:xfrm>
                <a:off x="8427364" y="4095872"/>
                <a:ext cx="1628972"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AWS </a:t>
                </a:r>
                <a:b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Transit Gateway</a:t>
                </a:r>
              </a:p>
            </p:txBody>
          </p:sp>
        </p:grpSp>
        <p:cxnSp>
          <p:nvCxnSpPr>
            <p:cNvPr id="77" name="Straight Connector 76">
              <a:extLst>
                <a:ext uri="{FF2B5EF4-FFF2-40B4-BE49-F238E27FC236}">
                  <a16:creationId xmlns:a16="http://schemas.microsoft.com/office/drawing/2014/main" id="{BF48869B-2278-BE47-B2B6-D027FB19F963}"/>
                </a:ext>
              </a:extLst>
            </p:cNvPr>
            <p:cNvCxnSpPr>
              <a:cxnSpLocks/>
              <a:endCxn id="90" idx="3"/>
            </p:cNvCxnSpPr>
            <p:nvPr/>
          </p:nvCxnSpPr>
          <p:spPr>
            <a:xfrm flipH="1">
              <a:off x="7803111" y="4456751"/>
              <a:ext cx="1030761" cy="393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7E73CC6-F55C-FA4A-BEB0-380AC40162AB}"/>
                </a:ext>
              </a:extLst>
            </p:cNvPr>
            <p:cNvCxnSpPr>
              <a:cxnSpLocks/>
              <a:endCxn id="88" idx="1"/>
            </p:cNvCxnSpPr>
            <p:nvPr/>
          </p:nvCxnSpPr>
          <p:spPr>
            <a:xfrm flipV="1">
              <a:off x="9545072" y="3134155"/>
              <a:ext cx="1030762" cy="813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FEC5C4C-E978-1640-9DF7-F368A9DCCA4C}"/>
                </a:ext>
              </a:extLst>
            </p:cNvPr>
            <p:cNvCxnSpPr>
              <a:cxnSpLocks/>
              <a:endCxn id="86" idx="1"/>
            </p:cNvCxnSpPr>
            <p:nvPr/>
          </p:nvCxnSpPr>
          <p:spPr>
            <a:xfrm>
              <a:off x="9545072" y="4424607"/>
              <a:ext cx="1030762" cy="425704"/>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871732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40C5468-DB16-0DD6-F4F6-F14CA5B16CD9}"/>
              </a:ext>
            </a:extLst>
          </p:cNvPr>
          <p:cNvSpPr>
            <a:spLocks noGrp="1"/>
          </p:cNvSpPr>
          <p:nvPr>
            <p:ph type="sldNum" sz="quarter" idx="20"/>
          </p:nvPr>
        </p:nvSpPr>
        <p:spPr/>
        <p:txBody>
          <a:bodyPr/>
          <a:lstStyle/>
          <a:p>
            <a:fld id="{930176A1-BCF0-4712-97A6-6B495F55390B}" type="slidenum">
              <a:rPr lang="en-US" smtClean="0"/>
              <a:pPr/>
              <a:t>25</a:t>
            </a:fld>
            <a:endParaRPr lang="en-US"/>
          </a:p>
        </p:txBody>
      </p:sp>
      <p:sp>
        <p:nvSpPr>
          <p:cNvPr id="2" name="Title 1">
            <a:extLst>
              <a:ext uri="{FF2B5EF4-FFF2-40B4-BE49-F238E27FC236}">
                <a16:creationId xmlns:a16="http://schemas.microsoft.com/office/drawing/2014/main" id="{C419CB7B-0806-44E8-B382-113C9D5EF30E}"/>
              </a:ext>
            </a:extLst>
          </p:cNvPr>
          <p:cNvSpPr>
            <a:spLocks noGrp="1"/>
          </p:cNvSpPr>
          <p:nvPr>
            <p:ph type="title"/>
          </p:nvPr>
        </p:nvSpPr>
        <p:spPr>
          <a:xfrm>
            <a:off x="142310" y="314100"/>
            <a:ext cx="11569209" cy="731318"/>
          </a:xfrm>
        </p:spPr>
        <p:txBody>
          <a:bodyPr/>
          <a:lstStyle/>
          <a:p>
            <a:r>
              <a:rPr lang="en-US"/>
              <a:t>Activity: Label this network diagram</a:t>
            </a:r>
          </a:p>
        </p:txBody>
      </p:sp>
      <p:graphicFrame>
        <p:nvGraphicFramePr>
          <p:cNvPr id="94" name="Table 93">
            <a:extLst>
              <a:ext uri="{FF2B5EF4-FFF2-40B4-BE49-F238E27FC236}">
                <a16:creationId xmlns:a16="http://schemas.microsoft.com/office/drawing/2014/main" id="{84A1DE26-D088-444C-849E-4ACF27FA3051}"/>
              </a:ext>
            </a:extLst>
          </p:cNvPr>
          <p:cNvGraphicFramePr>
            <a:graphicFrameLocks noGrp="1"/>
          </p:cNvGraphicFramePr>
          <p:nvPr/>
        </p:nvGraphicFramePr>
        <p:xfrm>
          <a:off x="8917385" y="3970965"/>
          <a:ext cx="2395728" cy="1112520"/>
        </p:xfrm>
        <a:graphic>
          <a:graphicData uri="http://schemas.openxmlformats.org/drawingml/2006/table">
            <a:tbl>
              <a:tblPr firstRow="1" bandRow="1">
                <a:tableStyleId>{2D5ABB26-0587-4C30-8999-92F81FD0307C}</a:tableStyleId>
              </a:tblPr>
              <a:tblGrid>
                <a:gridCol w="1465583">
                  <a:extLst>
                    <a:ext uri="{9D8B030D-6E8A-4147-A177-3AD203B41FA5}">
                      <a16:colId xmlns:a16="http://schemas.microsoft.com/office/drawing/2014/main" val="3829441895"/>
                    </a:ext>
                  </a:extLst>
                </a:gridCol>
                <a:gridCol w="930145">
                  <a:extLst>
                    <a:ext uri="{9D8B030D-6E8A-4147-A177-3AD203B41FA5}">
                      <a16:colId xmlns:a16="http://schemas.microsoft.com/office/drawing/2014/main" val="3130759443"/>
                    </a:ext>
                  </a:extLst>
                </a:gridCol>
              </a:tblGrid>
              <a:tr h="370840">
                <a:tc>
                  <a:txBody>
                    <a:bodyPr/>
                    <a:lstStyle/>
                    <a:p>
                      <a:r>
                        <a:rPr lang="en-US" sz="1600" b="1"/>
                        <a:t>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pPr algn="ctr"/>
                      <a:r>
                        <a:rPr lang="en-US" sz="1600">
                          <a:highlight>
                            <a:srgbClr val="FFFF00"/>
                          </a:highlight>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r>
                        <a:rPr lang="en-US" sz="1600">
                          <a:solidFill>
                            <a:schemeClr val="tx1"/>
                          </a:solidFill>
                        </a:rPr>
                        <a:t>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a:solidFill>
                            <a:schemeClr val="tx1"/>
                          </a:solidFill>
                          <a:highlight>
                            <a:srgbClr val="FFFF00"/>
                          </a:highlight>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grpSp>
        <p:nvGrpSpPr>
          <p:cNvPr id="14" name="Group 13" descr="question marks pointing to boxes around a 2 by 3 table and around a row in the table.  two cells of the table have a question mark.">
            <a:extLst>
              <a:ext uri="{FF2B5EF4-FFF2-40B4-BE49-F238E27FC236}">
                <a16:creationId xmlns:a16="http://schemas.microsoft.com/office/drawing/2014/main" id="{824CD53A-EDCF-4EFC-8200-39AA065D1EDC}"/>
              </a:ext>
            </a:extLst>
          </p:cNvPr>
          <p:cNvGrpSpPr/>
          <p:nvPr/>
        </p:nvGrpSpPr>
        <p:grpSpPr>
          <a:xfrm>
            <a:off x="7908561" y="2676601"/>
            <a:ext cx="3635639" cy="2474367"/>
            <a:chOff x="7908561" y="2676601"/>
            <a:chExt cx="3635639" cy="2474367"/>
          </a:xfrm>
        </p:grpSpPr>
        <p:cxnSp>
          <p:nvCxnSpPr>
            <p:cNvPr id="120" name="Straight Connector 119">
              <a:extLst>
                <a:ext uri="{FF2B5EF4-FFF2-40B4-BE49-F238E27FC236}">
                  <a16:creationId xmlns:a16="http://schemas.microsoft.com/office/drawing/2014/main" id="{E9E3E223-618A-4616-A2AE-345CEAA109BB}"/>
                </a:ext>
              </a:extLst>
            </p:cNvPr>
            <p:cNvCxnSpPr>
              <a:cxnSpLocks/>
              <a:stCxn id="127" idx="0"/>
              <a:endCxn id="121" idx="2"/>
            </p:cNvCxnSpPr>
            <p:nvPr/>
          </p:nvCxnSpPr>
          <p:spPr>
            <a:xfrm flipH="1" flipV="1">
              <a:off x="9303279" y="3015155"/>
              <a:ext cx="813609" cy="875967"/>
            </a:xfrm>
            <a:prstGeom prst="line">
              <a:avLst/>
            </a:prstGeom>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BDBA7B0E-12D8-4041-83D3-087FC09C08DC}"/>
                </a:ext>
              </a:extLst>
            </p:cNvPr>
            <p:cNvSpPr txBox="1"/>
            <p:nvPr/>
          </p:nvSpPr>
          <p:spPr>
            <a:xfrm>
              <a:off x="9154039" y="2676601"/>
              <a:ext cx="298480" cy="338554"/>
            </a:xfrm>
            <a:prstGeom prst="rect">
              <a:avLst/>
            </a:prstGeom>
            <a:noFill/>
            <a:ln>
              <a:solidFill>
                <a:schemeClr val="tx1"/>
              </a:solidFill>
            </a:ln>
          </p:spPr>
          <p:txBody>
            <a:bodyPr wrap="none" rtlCol="0">
              <a:spAutoFit/>
            </a:bodyPr>
            <a:lstStyle/>
            <a:p>
              <a:r>
                <a:rPr lang="en-US" sz="1600">
                  <a:highlight>
                    <a:srgbClr val="FFFF00"/>
                  </a:highlight>
                  <a:latin typeface="Arial" panose="020B0604020202020204" pitchFamily="34" charset="0"/>
                  <a:ea typeface="Amazon Ember Light" panose="020B0403020204020204" pitchFamily="34" charset="0"/>
                  <a:cs typeface="Arial" panose="020B0604020202020204" pitchFamily="34" charset="0"/>
                </a:rPr>
                <a:t>?</a:t>
              </a:r>
            </a:p>
          </p:txBody>
        </p:sp>
        <p:sp>
          <p:nvSpPr>
            <p:cNvPr id="122" name="Rectangle 121">
              <a:extLst>
                <a:ext uri="{FF2B5EF4-FFF2-40B4-BE49-F238E27FC236}">
                  <a16:creationId xmlns:a16="http://schemas.microsoft.com/office/drawing/2014/main" id="{2183E006-E3C8-404D-A925-91AC3A69FCF5}"/>
                </a:ext>
              </a:extLst>
            </p:cNvPr>
            <p:cNvSpPr/>
            <p:nvPr/>
          </p:nvSpPr>
          <p:spPr>
            <a:xfrm>
              <a:off x="8709560" y="4268549"/>
              <a:ext cx="2834640" cy="52096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A8380A55-03C1-406A-82B5-670A9EDE8A47}"/>
                </a:ext>
              </a:extLst>
            </p:cNvPr>
            <p:cNvCxnSpPr>
              <a:cxnSpLocks/>
              <a:stCxn id="122" idx="1"/>
              <a:endCxn id="124" idx="3"/>
            </p:cNvCxnSpPr>
            <p:nvPr/>
          </p:nvCxnSpPr>
          <p:spPr>
            <a:xfrm flipH="1" flipV="1">
              <a:off x="8207041" y="3875733"/>
              <a:ext cx="502519" cy="653298"/>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3614E457-91D0-447B-842B-2EE48D062AE3}"/>
                </a:ext>
              </a:extLst>
            </p:cNvPr>
            <p:cNvSpPr txBox="1"/>
            <p:nvPr/>
          </p:nvSpPr>
          <p:spPr>
            <a:xfrm>
              <a:off x="7908561" y="3706456"/>
              <a:ext cx="298480" cy="338554"/>
            </a:xfrm>
            <a:prstGeom prst="rect">
              <a:avLst/>
            </a:prstGeom>
            <a:noFill/>
            <a:ln>
              <a:solidFill>
                <a:schemeClr val="tx1"/>
              </a:solidFill>
            </a:ln>
          </p:spPr>
          <p:txBody>
            <a:bodyPr wrap="none" rtlCol="0">
              <a:spAutoFit/>
            </a:bodyPr>
            <a:lstStyle/>
            <a:p>
              <a:r>
                <a:rPr lang="en-US" sz="1600">
                  <a:highlight>
                    <a:srgbClr val="FFFF00"/>
                  </a:highlight>
                  <a:latin typeface="Arial" panose="020B0604020202020204" pitchFamily="34" charset="0"/>
                  <a:ea typeface="Amazon Ember Light" panose="020B0403020204020204" pitchFamily="34" charset="0"/>
                  <a:cs typeface="Arial" panose="020B0604020202020204" pitchFamily="34" charset="0"/>
                </a:rPr>
                <a:t>?</a:t>
              </a:r>
            </a:p>
          </p:txBody>
        </p:sp>
        <p:sp>
          <p:nvSpPr>
            <p:cNvPr id="127" name="Rectangle 126">
              <a:extLst>
                <a:ext uri="{FF2B5EF4-FFF2-40B4-BE49-F238E27FC236}">
                  <a16:creationId xmlns:a16="http://schemas.microsoft.com/office/drawing/2014/main" id="{83366235-419F-4873-A8C9-B2168C7CE05C}"/>
                </a:ext>
              </a:extLst>
            </p:cNvPr>
            <p:cNvSpPr/>
            <p:nvPr/>
          </p:nvSpPr>
          <p:spPr>
            <a:xfrm>
              <a:off x="8834255" y="3891122"/>
              <a:ext cx="2565266" cy="1259846"/>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descr="Architecture diagram with question marks over various components that need a label.">
            <a:extLst>
              <a:ext uri="{FF2B5EF4-FFF2-40B4-BE49-F238E27FC236}">
                <a16:creationId xmlns:a16="http://schemas.microsoft.com/office/drawing/2014/main" id="{BABBE1DD-0E88-EF78-1F66-FB7C56E9AE28}"/>
              </a:ext>
            </a:extLst>
          </p:cNvPr>
          <p:cNvGrpSpPr/>
          <p:nvPr/>
        </p:nvGrpSpPr>
        <p:grpSpPr>
          <a:xfrm>
            <a:off x="152400" y="1207045"/>
            <a:ext cx="11887200" cy="5149305"/>
            <a:chOff x="152400" y="1207045"/>
            <a:chExt cx="11887200" cy="5149305"/>
          </a:xfrm>
        </p:grpSpPr>
        <p:grpSp>
          <p:nvGrpSpPr>
            <p:cNvPr id="15" name="Group 14" descr="Architecture diagram with question marks over various components that need a label.">
              <a:extLst>
                <a:ext uri="{FF2B5EF4-FFF2-40B4-BE49-F238E27FC236}">
                  <a16:creationId xmlns:a16="http://schemas.microsoft.com/office/drawing/2014/main" id="{E9483FA9-C64B-4385-9914-2DD013EFC3B8}"/>
                </a:ext>
              </a:extLst>
            </p:cNvPr>
            <p:cNvGrpSpPr/>
            <p:nvPr/>
          </p:nvGrpSpPr>
          <p:grpSpPr>
            <a:xfrm>
              <a:off x="152400" y="1207045"/>
              <a:ext cx="11887200" cy="5149305"/>
              <a:chOff x="152400" y="1207045"/>
              <a:chExt cx="11887200" cy="5149305"/>
            </a:xfrm>
          </p:grpSpPr>
          <p:sp>
            <p:nvSpPr>
              <p:cNvPr id="7" name="Rectangle 6">
                <a:extLst>
                  <a:ext uri="{FF2B5EF4-FFF2-40B4-BE49-F238E27FC236}">
                    <a16:creationId xmlns:a16="http://schemas.microsoft.com/office/drawing/2014/main" id="{F171ADE5-0976-44A9-9A89-45C11481B784}"/>
                  </a:ext>
                </a:extLst>
              </p:cNvPr>
              <p:cNvSpPr/>
              <p:nvPr/>
            </p:nvSpPr>
            <p:spPr>
              <a:xfrm>
                <a:off x="152400" y="1213376"/>
                <a:ext cx="11887200" cy="5142974"/>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ea typeface="+mn-ea"/>
                    <a:cs typeface="+mn-cs"/>
                  </a:rPr>
                  <a:t> </a:t>
                </a:r>
                <a:r>
                  <a:rPr kumimoji="0" lang="en-US" sz="1600" b="0" i="0" u="none" strike="noStrike" kern="0" cap="none" spc="0" normalizeH="0" baseline="0" noProof="0">
                    <a:ln>
                      <a:noFill/>
                    </a:ln>
                    <a:solidFill>
                      <a:sysClr val="windowText" lastClr="000000"/>
                    </a:solidFill>
                    <a:effectLst/>
                    <a:uLnTx/>
                    <a:uFillTx/>
                    <a:ea typeface="+mn-ea"/>
                    <a:cs typeface="+mn-cs"/>
                  </a:rPr>
                  <a:t>AWS Cloud</a:t>
                </a:r>
              </a:p>
            </p:txBody>
          </p:sp>
          <p:sp>
            <p:nvSpPr>
              <p:cNvPr id="60" name="Rectangle 59">
                <a:extLst>
                  <a:ext uri="{FF2B5EF4-FFF2-40B4-BE49-F238E27FC236}">
                    <a16:creationId xmlns:a16="http://schemas.microsoft.com/office/drawing/2014/main" id="{DBF2B20B-9790-4B72-ABB4-8220A1E13520}"/>
                  </a:ext>
                </a:extLst>
              </p:cNvPr>
              <p:cNvSpPr/>
              <p:nvPr/>
            </p:nvSpPr>
            <p:spPr>
              <a:xfrm>
                <a:off x="2562575" y="4178210"/>
                <a:ext cx="3202243" cy="164592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   </a:t>
                </a:r>
                <a:r>
                  <a:rPr kumimoji="0" lang="en-US" sz="1600" b="0" i="0" u="none" strike="noStrike" kern="0" cap="none" spc="0" normalizeH="0" baseline="0" noProof="0">
                    <a:ln>
                      <a:noFill/>
                    </a:ln>
                    <a:solidFill>
                      <a:srgbClr val="E6F2F8"/>
                    </a:solidFill>
                    <a:effectLst/>
                    <a:uLnTx/>
                    <a:uFillTx/>
                    <a:ea typeface="+mn-ea"/>
                    <a:cs typeface="+mn-cs"/>
                  </a:rPr>
                  <a:t>Private subnet</a:t>
                </a:r>
                <a:r>
                  <a:rPr kumimoji="0" lang="en-US" sz="1600" b="0" i="0" u="none" strike="noStrike" kern="0" cap="none" spc="0" normalizeH="0" baseline="0" noProof="0">
                    <a:ln>
                      <a:noFill/>
                    </a:ln>
                    <a:solidFill>
                      <a:srgbClr val="007CBC"/>
                    </a:solidFill>
                    <a:effectLst/>
                    <a:uLnTx/>
                    <a:uFillTx/>
                    <a:ea typeface="+mn-ea"/>
                    <a:cs typeface="+mn-cs"/>
                  </a:rPr>
                  <a:t>: 10.0.2.0/24</a:t>
                </a:r>
              </a:p>
            </p:txBody>
          </p:sp>
          <p:sp>
            <p:nvSpPr>
              <p:cNvPr id="6" name="Rectangle 5">
                <a:extLst>
                  <a:ext uri="{FF2B5EF4-FFF2-40B4-BE49-F238E27FC236}">
                    <a16:creationId xmlns:a16="http://schemas.microsoft.com/office/drawing/2014/main" id="{8A00625C-5F01-45B9-BEB9-66443831D928}"/>
                  </a:ext>
                </a:extLst>
              </p:cNvPr>
              <p:cNvSpPr/>
              <p:nvPr/>
            </p:nvSpPr>
            <p:spPr>
              <a:xfrm>
                <a:off x="1330105" y="2319231"/>
                <a:ext cx="6428414" cy="3624131"/>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0"/>
                    <a:solidFill>
                      <a:srgbClr val="1D8900"/>
                    </a:solidFill>
                    <a:effectLst/>
                    <a:uLnTx/>
                    <a:uFillTx/>
                    <a:ea typeface="+mn-ea"/>
                    <a:cs typeface="+mn-cs"/>
                  </a:rPr>
                  <a:t> </a:t>
                </a:r>
              </a:p>
            </p:txBody>
          </p:sp>
          <p:sp>
            <p:nvSpPr>
              <p:cNvPr id="8" name="Rectangle 7">
                <a:extLst>
                  <a:ext uri="{FF2B5EF4-FFF2-40B4-BE49-F238E27FC236}">
                    <a16:creationId xmlns:a16="http://schemas.microsoft.com/office/drawing/2014/main" id="{5B4C0FFB-E5B5-4C67-BE6A-8B849867AEE6}"/>
                  </a:ext>
                </a:extLst>
              </p:cNvPr>
              <p:cNvSpPr/>
              <p:nvPr/>
            </p:nvSpPr>
            <p:spPr>
              <a:xfrm>
                <a:off x="2365951" y="1856508"/>
                <a:ext cx="3591473" cy="4239491"/>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7CBC"/>
                  </a:solidFill>
                  <a:effectLst/>
                  <a:uLnTx/>
                  <a:uFillTx/>
                  <a:ea typeface="+mn-ea"/>
                  <a:cs typeface="+mn-cs"/>
                </a:endParaRPr>
              </a:p>
            </p:txBody>
          </p:sp>
          <p:pic>
            <p:nvPicPr>
              <p:cNvPr id="9" name="Graphic 8">
                <a:extLst>
                  <a:ext uri="{FF2B5EF4-FFF2-40B4-BE49-F238E27FC236}">
                    <a16:creationId xmlns:a16="http://schemas.microsoft.com/office/drawing/2014/main" id="{B9C9485F-2EBC-422E-83CE-8240D384700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2400" y="1207045"/>
                <a:ext cx="457200" cy="457200"/>
              </a:xfrm>
              <a:prstGeom prst="rect">
                <a:avLst/>
              </a:prstGeom>
            </p:spPr>
          </p:pic>
          <p:pic>
            <p:nvPicPr>
              <p:cNvPr id="10" name="Graphic 9">
                <a:extLst>
                  <a:ext uri="{FF2B5EF4-FFF2-40B4-BE49-F238E27FC236}">
                    <a16:creationId xmlns:a16="http://schemas.microsoft.com/office/drawing/2014/main" id="{57B9F8D3-23EE-4311-9531-2D91CA789FF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30104" y="2319231"/>
                <a:ext cx="457200" cy="457200"/>
              </a:xfrm>
              <a:prstGeom prst="rect">
                <a:avLst/>
              </a:prstGeom>
            </p:spPr>
          </p:pic>
          <p:sp>
            <p:nvSpPr>
              <p:cNvPr id="11" name="TextBox 10">
                <a:extLst>
                  <a:ext uri="{FF2B5EF4-FFF2-40B4-BE49-F238E27FC236}">
                    <a16:creationId xmlns:a16="http://schemas.microsoft.com/office/drawing/2014/main" id="{886F81AE-A049-4C19-9057-49A3AC07DB81}"/>
                  </a:ext>
                </a:extLst>
              </p:cNvPr>
              <p:cNvSpPr txBox="1"/>
              <p:nvPr/>
            </p:nvSpPr>
            <p:spPr>
              <a:xfrm>
                <a:off x="5751918" y="5561494"/>
                <a:ext cx="2006600" cy="338554"/>
              </a:xfrm>
              <a:prstGeom prst="rect">
                <a:avLst/>
              </a:prstGeom>
              <a:noFill/>
            </p:spPr>
            <p:txBody>
              <a:bodyPr wrap="square" rtlCol="0">
                <a:spAutoFit/>
              </a:bodyPr>
              <a:lstStyle/>
              <a:p>
                <a:pPr algn="ctr"/>
                <a:r>
                  <a:rPr lang="en-US" sz="1600">
                    <a:solidFill>
                      <a:srgbClr val="1D8900"/>
                    </a:solidFill>
                  </a:rPr>
                  <a:t>10.0.0.0/16</a:t>
                </a:r>
              </a:p>
            </p:txBody>
          </p:sp>
          <p:sp>
            <p:nvSpPr>
              <p:cNvPr id="12" name="Rectangle 11">
                <a:extLst>
                  <a:ext uri="{FF2B5EF4-FFF2-40B4-BE49-F238E27FC236}">
                    <a16:creationId xmlns:a16="http://schemas.microsoft.com/office/drawing/2014/main" id="{E7166951-D5F5-4D5F-A929-89BD67EC61E6}"/>
                  </a:ext>
                </a:extLst>
              </p:cNvPr>
              <p:cNvSpPr/>
              <p:nvPr/>
            </p:nvSpPr>
            <p:spPr>
              <a:xfrm>
                <a:off x="2562576" y="2442536"/>
                <a:ext cx="3202243" cy="164592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D8900"/>
                    </a:solidFill>
                    <a:effectLst/>
                    <a:uLnTx/>
                    <a:uFillTx/>
                    <a:ea typeface="+mn-ea"/>
                    <a:cs typeface="+mn-cs"/>
                  </a:rPr>
                  <a:t>   </a:t>
                </a:r>
                <a:r>
                  <a:rPr kumimoji="0" lang="en-US" sz="1600" b="0" i="0" u="none" strike="noStrike" kern="0" cap="none" spc="0" normalizeH="0" baseline="0" noProof="0">
                    <a:ln>
                      <a:noFill/>
                    </a:ln>
                    <a:solidFill>
                      <a:srgbClr val="E9F3E6"/>
                    </a:solidFill>
                    <a:effectLst/>
                    <a:uLnTx/>
                    <a:uFillTx/>
                    <a:ea typeface="+mn-ea"/>
                    <a:cs typeface="+mn-cs"/>
                  </a:rPr>
                  <a:t>Public subnet</a:t>
                </a:r>
                <a:r>
                  <a:rPr kumimoji="0" lang="en-US" sz="1600" b="0" i="0" u="none" strike="noStrike" kern="0" cap="none" spc="0" normalizeH="0" baseline="0" noProof="0">
                    <a:ln>
                      <a:noFill/>
                    </a:ln>
                    <a:solidFill>
                      <a:srgbClr val="1D8900"/>
                    </a:solidFill>
                    <a:effectLst/>
                    <a:uLnTx/>
                    <a:uFillTx/>
                    <a:ea typeface="+mn-ea"/>
                    <a:cs typeface="+mn-cs"/>
                  </a:rPr>
                  <a:t>:10.0.1.0/24</a:t>
                </a:r>
              </a:p>
            </p:txBody>
          </p:sp>
          <p:pic>
            <p:nvPicPr>
              <p:cNvPr id="13" name="Graphic 12">
                <a:extLst>
                  <a:ext uri="{FF2B5EF4-FFF2-40B4-BE49-F238E27FC236}">
                    <a16:creationId xmlns:a16="http://schemas.microsoft.com/office/drawing/2014/main" id="{0267DA52-0955-4E35-8F29-A775580B915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62577" y="2440178"/>
                <a:ext cx="457200" cy="457200"/>
              </a:xfrm>
              <a:prstGeom prst="rect">
                <a:avLst/>
              </a:prstGeom>
            </p:spPr>
          </p:pic>
          <p:pic>
            <p:nvPicPr>
              <p:cNvPr id="19" name="Graphic 18">
                <a:extLst>
                  <a:ext uri="{FF2B5EF4-FFF2-40B4-BE49-F238E27FC236}">
                    <a16:creationId xmlns:a16="http://schemas.microsoft.com/office/drawing/2014/main" id="{0E04E710-C136-4047-9C54-ECAA9EACC9A4}"/>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20269" y="2064878"/>
                <a:ext cx="469900" cy="469900"/>
              </a:xfrm>
              <a:prstGeom prst="rect">
                <a:avLst/>
              </a:prstGeom>
            </p:spPr>
          </p:pic>
          <p:pic>
            <p:nvPicPr>
              <p:cNvPr id="39" name="Graphic 38">
                <a:extLst>
                  <a:ext uri="{FF2B5EF4-FFF2-40B4-BE49-F238E27FC236}">
                    <a16:creationId xmlns:a16="http://schemas.microsoft.com/office/drawing/2014/main" id="{F15121F8-03C4-4A82-8228-CF9C5D6849DC}"/>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201869" y="3034149"/>
                <a:ext cx="457200" cy="457200"/>
              </a:xfrm>
              <a:prstGeom prst="rect">
                <a:avLst/>
              </a:prstGeom>
            </p:spPr>
          </p:pic>
          <p:pic>
            <p:nvPicPr>
              <p:cNvPr id="44" name="Graphic 43">
                <a:extLst>
                  <a:ext uri="{FF2B5EF4-FFF2-40B4-BE49-F238E27FC236}">
                    <a16:creationId xmlns:a16="http://schemas.microsoft.com/office/drawing/2014/main" id="{85E76D4D-E3FF-4864-A50B-F16B6A929B2F}"/>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35096" y="5099544"/>
                <a:ext cx="457200" cy="457200"/>
              </a:xfrm>
              <a:prstGeom prst="rect">
                <a:avLst/>
              </a:prstGeom>
            </p:spPr>
          </p:pic>
          <p:pic>
            <p:nvPicPr>
              <p:cNvPr id="61" name="Graphic 60">
                <a:extLst>
                  <a:ext uri="{FF2B5EF4-FFF2-40B4-BE49-F238E27FC236}">
                    <a16:creationId xmlns:a16="http://schemas.microsoft.com/office/drawing/2014/main" id="{CCF479AE-2B36-4C6F-88F8-C48CDD88D7D8}"/>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562576" y="4178210"/>
                <a:ext cx="457200" cy="457200"/>
              </a:xfrm>
              <a:prstGeom prst="rect">
                <a:avLst/>
              </a:prstGeom>
            </p:spPr>
          </p:pic>
          <p:pic>
            <p:nvPicPr>
              <p:cNvPr id="71" name="Graphic 70">
                <a:extLst>
                  <a:ext uri="{FF2B5EF4-FFF2-40B4-BE49-F238E27FC236}">
                    <a16:creationId xmlns:a16="http://schemas.microsoft.com/office/drawing/2014/main" id="{F7F6D664-D6F5-496B-ABFA-C8CD8FC46412}"/>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06281" y="3053606"/>
                <a:ext cx="469900" cy="469900"/>
              </a:xfrm>
              <a:prstGeom prst="rect">
                <a:avLst/>
              </a:prstGeom>
            </p:spPr>
          </p:pic>
          <p:sp>
            <p:nvSpPr>
              <p:cNvPr id="73" name="TextBox 72">
                <a:extLst>
                  <a:ext uri="{FF2B5EF4-FFF2-40B4-BE49-F238E27FC236}">
                    <a16:creationId xmlns:a16="http://schemas.microsoft.com/office/drawing/2014/main" id="{F1EF0657-6055-4EF8-A2C1-6162362BB58B}"/>
                  </a:ext>
                </a:extLst>
              </p:cNvPr>
              <p:cNvSpPr txBox="1"/>
              <p:nvPr/>
            </p:nvSpPr>
            <p:spPr>
              <a:xfrm>
                <a:off x="4789018" y="3576445"/>
                <a:ext cx="463588" cy="338554"/>
              </a:xfrm>
              <a:prstGeom prst="rect">
                <a:avLst/>
              </a:prstGeom>
              <a:solidFill>
                <a:schemeClr val="bg1"/>
              </a:solidFill>
              <a:ln>
                <a:solidFill>
                  <a:schemeClr val="tx1"/>
                </a:solidFill>
              </a:ln>
            </p:spPr>
            <p:txBody>
              <a:bodyPr wrap="none" rtlCol="0">
                <a:spAutoFit/>
              </a:bodyPr>
              <a:lstStyle/>
              <a:p>
                <a:r>
                  <a:rPr lang="en-US" sz="1600">
                    <a:highlight>
                      <a:srgbClr val="FFFF00"/>
                    </a:highlight>
                    <a:ea typeface="Amazon Ember Light" panose="020B0403020204020204" pitchFamily="34" charset="0"/>
                    <a:cs typeface="Arial" panose="020B0604020202020204" pitchFamily="34" charset="0"/>
                  </a:rPr>
                  <a:t>Q6</a:t>
                </a:r>
              </a:p>
            </p:txBody>
          </p:sp>
          <p:sp>
            <p:nvSpPr>
              <p:cNvPr id="77" name="Rectangle 76">
                <a:extLst>
                  <a:ext uri="{FF2B5EF4-FFF2-40B4-BE49-F238E27FC236}">
                    <a16:creationId xmlns:a16="http://schemas.microsoft.com/office/drawing/2014/main" id="{8DE143CC-4DF7-426E-8F9A-37FCCE527142}"/>
                  </a:ext>
                </a:extLst>
              </p:cNvPr>
              <p:cNvSpPr/>
              <p:nvPr/>
            </p:nvSpPr>
            <p:spPr>
              <a:xfrm>
                <a:off x="419100" y="1733520"/>
                <a:ext cx="7630391" cy="4519622"/>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 </a:t>
                </a:r>
              </a:p>
            </p:txBody>
          </p:sp>
          <p:pic>
            <p:nvPicPr>
              <p:cNvPr id="78" name="Graphic 77">
                <a:extLst>
                  <a:ext uri="{FF2B5EF4-FFF2-40B4-BE49-F238E27FC236}">
                    <a16:creationId xmlns:a16="http://schemas.microsoft.com/office/drawing/2014/main" id="{BB80363B-72FA-4B30-A324-7D42434FEAF6}"/>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19100" y="1733520"/>
                <a:ext cx="457200" cy="457200"/>
              </a:xfrm>
              <a:prstGeom prst="rect">
                <a:avLst/>
              </a:prstGeom>
            </p:spPr>
          </p:pic>
          <p:pic>
            <p:nvPicPr>
              <p:cNvPr id="81" name="Graphic 80">
                <a:extLst>
                  <a:ext uri="{FF2B5EF4-FFF2-40B4-BE49-F238E27FC236}">
                    <a16:creationId xmlns:a16="http://schemas.microsoft.com/office/drawing/2014/main" id="{5503B2CF-F03C-4053-92E9-3AACE977CB67}"/>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924072" y="4681068"/>
                <a:ext cx="469900" cy="469900"/>
              </a:xfrm>
              <a:prstGeom prst="rect">
                <a:avLst/>
              </a:prstGeom>
            </p:spPr>
          </p:pic>
          <p:sp>
            <p:nvSpPr>
              <p:cNvPr id="82" name="TextBox 81">
                <a:extLst>
                  <a:ext uri="{FF2B5EF4-FFF2-40B4-BE49-F238E27FC236}">
                    <a16:creationId xmlns:a16="http://schemas.microsoft.com/office/drawing/2014/main" id="{A268F417-4DB2-42A0-88C6-B01CB96477D4}"/>
                  </a:ext>
                </a:extLst>
              </p:cNvPr>
              <p:cNvSpPr txBox="1"/>
              <p:nvPr/>
            </p:nvSpPr>
            <p:spPr>
              <a:xfrm>
                <a:off x="3040479" y="5098133"/>
                <a:ext cx="269626" cy="338554"/>
              </a:xfrm>
              <a:prstGeom prst="rect">
                <a:avLst/>
              </a:prstGeom>
              <a:solidFill>
                <a:schemeClr val="bg1"/>
              </a:solidFill>
              <a:ln>
                <a:solidFill>
                  <a:schemeClr val="tx1"/>
                </a:solidFill>
              </a:ln>
            </p:spPr>
            <p:txBody>
              <a:bodyPr wrap="none" rtlCol="0">
                <a:spAutoFit/>
              </a:bodyPr>
              <a:lstStyle/>
              <a:p>
                <a:r>
                  <a:rPr lang="en-US" sz="1600">
                    <a:highlight>
                      <a:srgbClr val="FFFF00"/>
                    </a:highlight>
                    <a:ea typeface="Amazon Ember Light" panose="020B0403020204020204" pitchFamily="34" charset="0"/>
                    <a:cs typeface="Arial" panose="020B0604020202020204" pitchFamily="34" charset="0"/>
                  </a:rPr>
                  <a:t>?</a:t>
                </a:r>
              </a:p>
            </p:txBody>
          </p:sp>
          <p:sp>
            <p:nvSpPr>
              <p:cNvPr id="90" name="TextBox 89">
                <a:extLst>
                  <a:ext uri="{FF2B5EF4-FFF2-40B4-BE49-F238E27FC236}">
                    <a16:creationId xmlns:a16="http://schemas.microsoft.com/office/drawing/2014/main" id="{9BD5F12B-9061-47F6-B7B3-FC589F9101A8}"/>
                  </a:ext>
                </a:extLst>
              </p:cNvPr>
              <p:cNvSpPr txBox="1"/>
              <p:nvPr/>
            </p:nvSpPr>
            <p:spPr>
              <a:xfrm>
                <a:off x="2736208" y="3589779"/>
                <a:ext cx="1495922" cy="338554"/>
              </a:xfrm>
              <a:prstGeom prst="rect">
                <a:avLst/>
              </a:prstGeom>
              <a:solidFill>
                <a:schemeClr val="bg1"/>
              </a:solidFill>
              <a:ln>
                <a:solidFill>
                  <a:schemeClr val="tx1"/>
                </a:solidFill>
              </a:ln>
            </p:spPr>
            <p:txBody>
              <a:bodyPr wrap="none" rtlCol="0">
                <a:spAutoFit/>
              </a:bodyPr>
              <a:lstStyle/>
              <a:p>
                <a:pPr algn="ctr"/>
                <a:r>
                  <a:rPr lang="en-US" sz="1600">
                    <a:highlight>
                      <a:srgbClr val="FFFF00"/>
                    </a:highlight>
                    <a:ea typeface="Amazon Ember Light" panose="020B0403020204020204" pitchFamily="34" charset="0"/>
                    <a:cs typeface="Arial" panose="020B0604020202020204" pitchFamily="34" charset="0"/>
                  </a:rPr>
                  <a:t> _?_ IP address</a:t>
                </a:r>
              </a:p>
            </p:txBody>
          </p:sp>
          <p:sp>
            <p:nvSpPr>
              <p:cNvPr id="91" name="Rectangle 90">
                <a:extLst>
                  <a:ext uri="{FF2B5EF4-FFF2-40B4-BE49-F238E27FC236}">
                    <a16:creationId xmlns:a16="http://schemas.microsoft.com/office/drawing/2014/main" id="{6B3F1415-BCD4-473B-BE05-E86D14A3E7CF}"/>
                  </a:ext>
                </a:extLst>
              </p:cNvPr>
              <p:cNvSpPr/>
              <p:nvPr/>
            </p:nvSpPr>
            <p:spPr>
              <a:xfrm>
                <a:off x="955963" y="1773378"/>
                <a:ext cx="984594" cy="3657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cs typeface="Arial" panose="020B0604020202020204" pitchFamily="34" charset="0"/>
                  </a:rPr>
                  <a:t>?</a:t>
                </a:r>
              </a:p>
            </p:txBody>
          </p:sp>
          <p:sp>
            <p:nvSpPr>
              <p:cNvPr id="92" name="Rectangle 91">
                <a:extLst>
                  <a:ext uri="{FF2B5EF4-FFF2-40B4-BE49-F238E27FC236}">
                    <a16:creationId xmlns:a16="http://schemas.microsoft.com/office/drawing/2014/main" id="{06476FDF-6DD2-4F9E-AE6A-031F374DF349}"/>
                  </a:ext>
                </a:extLst>
              </p:cNvPr>
              <p:cNvSpPr/>
              <p:nvPr/>
            </p:nvSpPr>
            <p:spPr>
              <a:xfrm>
                <a:off x="1826077" y="2338131"/>
                <a:ext cx="457200" cy="3657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cs typeface="Arial" panose="020B0604020202020204" pitchFamily="34" charset="0"/>
                  </a:rPr>
                  <a:t>?</a:t>
                </a:r>
              </a:p>
            </p:txBody>
          </p:sp>
          <p:sp>
            <p:nvSpPr>
              <p:cNvPr id="93" name="Rectangle 92">
                <a:extLst>
                  <a:ext uri="{FF2B5EF4-FFF2-40B4-BE49-F238E27FC236}">
                    <a16:creationId xmlns:a16="http://schemas.microsoft.com/office/drawing/2014/main" id="{0F6E66B0-A60B-4B28-BB3F-F9F67EA4BC3E}"/>
                  </a:ext>
                </a:extLst>
              </p:cNvPr>
              <p:cNvSpPr/>
              <p:nvPr/>
            </p:nvSpPr>
            <p:spPr>
              <a:xfrm>
                <a:off x="3741998" y="1911555"/>
                <a:ext cx="984594" cy="3657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cs typeface="Arial" panose="020B0604020202020204" pitchFamily="34" charset="0"/>
                  </a:rPr>
                  <a:t>?</a:t>
                </a:r>
              </a:p>
            </p:txBody>
          </p:sp>
          <p:sp>
            <p:nvSpPr>
              <p:cNvPr id="97" name="TextBox 96">
                <a:extLst>
                  <a:ext uri="{FF2B5EF4-FFF2-40B4-BE49-F238E27FC236}">
                    <a16:creationId xmlns:a16="http://schemas.microsoft.com/office/drawing/2014/main" id="{8E5674E7-0C5C-4080-BCA8-3A6C3D6EF081}"/>
                  </a:ext>
                </a:extLst>
              </p:cNvPr>
              <p:cNvSpPr txBox="1"/>
              <p:nvPr/>
            </p:nvSpPr>
            <p:spPr>
              <a:xfrm>
                <a:off x="6600938" y="2625946"/>
                <a:ext cx="269626" cy="338554"/>
              </a:xfrm>
              <a:prstGeom prst="rect">
                <a:avLst/>
              </a:prstGeom>
              <a:noFill/>
              <a:ln>
                <a:solidFill>
                  <a:schemeClr val="tx1"/>
                </a:solidFill>
              </a:ln>
            </p:spPr>
            <p:txBody>
              <a:bodyPr wrap="none" rtlCol="0">
                <a:spAutoFit/>
              </a:bodyPr>
              <a:lstStyle/>
              <a:p>
                <a:r>
                  <a:rPr lang="en-US" sz="1600">
                    <a:highlight>
                      <a:srgbClr val="FFFF00"/>
                    </a:highlight>
                    <a:ea typeface="Amazon Ember Light" panose="020B0403020204020204" pitchFamily="34" charset="0"/>
                    <a:cs typeface="Arial" panose="020B0604020202020204" pitchFamily="34" charset="0"/>
                  </a:rPr>
                  <a:t>?</a:t>
                </a:r>
              </a:p>
            </p:txBody>
          </p:sp>
          <p:sp>
            <p:nvSpPr>
              <p:cNvPr id="98" name="TextBox 97">
                <a:extLst>
                  <a:ext uri="{FF2B5EF4-FFF2-40B4-BE49-F238E27FC236}">
                    <a16:creationId xmlns:a16="http://schemas.microsoft.com/office/drawing/2014/main" id="{075E0770-42E2-4792-89A8-487B88C6AAB4}"/>
                  </a:ext>
                </a:extLst>
              </p:cNvPr>
              <p:cNvSpPr txBox="1"/>
              <p:nvPr/>
            </p:nvSpPr>
            <p:spPr>
              <a:xfrm>
                <a:off x="3430469" y="4284320"/>
                <a:ext cx="269626" cy="338554"/>
              </a:xfrm>
              <a:prstGeom prst="rect">
                <a:avLst/>
              </a:prstGeom>
              <a:solidFill>
                <a:schemeClr val="bg1"/>
              </a:solidFill>
              <a:ln>
                <a:solidFill>
                  <a:schemeClr val="tx1"/>
                </a:solidFill>
              </a:ln>
            </p:spPr>
            <p:txBody>
              <a:bodyPr wrap="none" rtlCol="0">
                <a:spAutoFit/>
              </a:bodyPr>
              <a:lstStyle/>
              <a:p>
                <a:r>
                  <a:rPr lang="en-US" sz="1600">
                    <a:highlight>
                      <a:srgbClr val="FFFF00"/>
                    </a:highlight>
                    <a:ea typeface="Amazon Ember Light" panose="020B0403020204020204" pitchFamily="34" charset="0"/>
                    <a:cs typeface="Arial" panose="020B0604020202020204" pitchFamily="34" charset="0"/>
                  </a:rPr>
                  <a:t>?</a:t>
                </a:r>
              </a:p>
            </p:txBody>
          </p:sp>
          <p:cxnSp>
            <p:nvCxnSpPr>
              <p:cNvPr id="100" name="Straight Connector 99">
                <a:extLst>
                  <a:ext uri="{FF2B5EF4-FFF2-40B4-BE49-F238E27FC236}">
                    <a16:creationId xmlns:a16="http://schemas.microsoft.com/office/drawing/2014/main" id="{06543B80-62F1-4504-A01D-D31A7413E7C6}"/>
                  </a:ext>
                </a:extLst>
              </p:cNvPr>
              <p:cNvCxnSpPr>
                <a:cxnSpLocks/>
                <a:stCxn id="82" idx="3"/>
                <a:endCxn id="81" idx="1"/>
              </p:cNvCxnSpPr>
              <p:nvPr/>
            </p:nvCxnSpPr>
            <p:spPr>
              <a:xfrm flipV="1">
                <a:off x="3310105" y="4916018"/>
                <a:ext cx="613967" cy="351392"/>
              </a:xfrm>
              <a:prstGeom prst="line">
                <a:avLst/>
              </a:prstGeom>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27FDB713-2D98-4BC3-B4C2-976DB39124B6}"/>
                  </a:ext>
                </a:extLst>
              </p:cNvPr>
              <p:cNvSpPr txBox="1"/>
              <p:nvPr/>
            </p:nvSpPr>
            <p:spPr>
              <a:xfrm>
                <a:off x="6577065" y="4577464"/>
                <a:ext cx="269626" cy="338554"/>
              </a:xfrm>
              <a:prstGeom prst="rect">
                <a:avLst/>
              </a:prstGeom>
              <a:noFill/>
              <a:ln>
                <a:solidFill>
                  <a:schemeClr val="tx1"/>
                </a:solidFill>
              </a:ln>
            </p:spPr>
            <p:txBody>
              <a:bodyPr wrap="none" rtlCol="0">
                <a:spAutoFit/>
              </a:bodyPr>
              <a:lstStyle/>
              <a:p>
                <a:r>
                  <a:rPr lang="en-US" sz="1600">
                    <a:highlight>
                      <a:srgbClr val="FFFF00"/>
                    </a:highlight>
                    <a:ea typeface="Amazon Ember Light" panose="020B0403020204020204" pitchFamily="34" charset="0"/>
                    <a:cs typeface="Arial" panose="020B0604020202020204" pitchFamily="34" charset="0"/>
                  </a:rPr>
                  <a:t>?</a:t>
                </a:r>
              </a:p>
            </p:txBody>
          </p:sp>
          <p:sp>
            <p:nvSpPr>
              <p:cNvPr id="103" name="TextBox 102">
                <a:extLst>
                  <a:ext uri="{FF2B5EF4-FFF2-40B4-BE49-F238E27FC236}">
                    <a16:creationId xmlns:a16="http://schemas.microsoft.com/office/drawing/2014/main" id="{36D8EAFE-1A6F-48D0-8956-C02CD2A45C11}"/>
                  </a:ext>
                </a:extLst>
              </p:cNvPr>
              <p:cNvSpPr txBox="1"/>
              <p:nvPr/>
            </p:nvSpPr>
            <p:spPr>
              <a:xfrm>
                <a:off x="3444319" y="2497084"/>
                <a:ext cx="269626" cy="338554"/>
              </a:xfrm>
              <a:prstGeom prst="rect">
                <a:avLst/>
              </a:prstGeom>
              <a:solidFill>
                <a:schemeClr val="bg1"/>
              </a:solidFill>
              <a:ln>
                <a:solidFill>
                  <a:schemeClr val="tx1"/>
                </a:solidFill>
              </a:ln>
            </p:spPr>
            <p:txBody>
              <a:bodyPr wrap="none" rtlCol="0">
                <a:spAutoFit/>
              </a:bodyPr>
              <a:lstStyle/>
              <a:p>
                <a:r>
                  <a:rPr lang="en-US" sz="1600">
                    <a:highlight>
                      <a:srgbClr val="FFFF00"/>
                    </a:highlight>
                    <a:ea typeface="Amazon Ember Light" panose="020B0403020204020204" pitchFamily="34" charset="0"/>
                    <a:cs typeface="Arial" panose="020B0604020202020204" pitchFamily="34" charset="0"/>
                  </a:rPr>
                  <a:t>?</a:t>
                </a:r>
              </a:p>
            </p:txBody>
          </p:sp>
          <p:cxnSp>
            <p:nvCxnSpPr>
              <p:cNvPr id="112" name="Straight Arrow Connector 111">
                <a:extLst>
                  <a:ext uri="{FF2B5EF4-FFF2-40B4-BE49-F238E27FC236}">
                    <a16:creationId xmlns:a16="http://schemas.microsoft.com/office/drawing/2014/main" id="{DD2E0C40-C049-44C2-83DE-0FF53CAD24A9}"/>
                  </a:ext>
                </a:extLst>
              </p:cNvPr>
              <p:cNvCxnSpPr>
                <a:cxnSpLocks/>
                <a:stCxn id="97" idx="2"/>
              </p:cNvCxnSpPr>
              <p:nvPr/>
            </p:nvCxnSpPr>
            <p:spPr>
              <a:xfrm>
                <a:off x="6735751" y="2964500"/>
                <a:ext cx="19954" cy="10535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15" name="Graphic 114">
                <a:extLst>
                  <a:ext uri="{FF2B5EF4-FFF2-40B4-BE49-F238E27FC236}">
                    <a16:creationId xmlns:a16="http://schemas.microsoft.com/office/drawing/2014/main" id="{B0B2D66B-3579-4B74-A9D7-443FDE22ACF9}"/>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119361" y="1271818"/>
                <a:ext cx="1280160" cy="1280160"/>
              </a:xfrm>
              <a:prstGeom prst="rect">
                <a:avLst/>
              </a:prstGeom>
            </p:spPr>
          </p:pic>
          <p:sp>
            <p:nvSpPr>
              <p:cNvPr id="116" name="TextBox 115">
                <a:extLst>
                  <a:ext uri="{FF2B5EF4-FFF2-40B4-BE49-F238E27FC236}">
                    <a16:creationId xmlns:a16="http://schemas.microsoft.com/office/drawing/2014/main" id="{F661AEA3-B256-4C18-84DC-592A38823109}"/>
                  </a:ext>
                </a:extLst>
              </p:cNvPr>
              <p:cNvSpPr txBox="1"/>
              <p:nvPr/>
            </p:nvSpPr>
            <p:spPr>
              <a:xfrm>
                <a:off x="10310440" y="2610729"/>
                <a:ext cx="898003" cy="338554"/>
              </a:xfrm>
              <a:prstGeom prst="rect">
                <a:avLst/>
              </a:prstGeom>
              <a:noFill/>
            </p:spPr>
            <p:txBody>
              <a:bodyPr wrap="none" rtlCol="0">
                <a:spAutoFit/>
              </a:bodyPr>
              <a:lstStyle/>
              <a:p>
                <a:pPr algn="ctr"/>
                <a:r>
                  <a:rPr lang="en-US" sz="1600">
                    <a:ea typeface="Amazon Ember Light" panose="020B0403020204020204" pitchFamily="34" charset="0"/>
                    <a:cs typeface="Arial" panose="020B0604020202020204" pitchFamily="34" charset="0"/>
                  </a:rPr>
                  <a:t>Internet</a:t>
                </a:r>
              </a:p>
            </p:txBody>
          </p:sp>
          <p:sp>
            <p:nvSpPr>
              <p:cNvPr id="131" name="TextBox 130">
                <a:extLst>
                  <a:ext uri="{FF2B5EF4-FFF2-40B4-BE49-F238E27FC236}">
                    <a16:creationId xmlns:a16="http://schemas.microsoft.com/office/drawing/2014/main" id="{036C1D01-F64B-46AF-B3BB-631FAFF5A830}"/>
                  </a:ext>
                </a:extLst>
              </p:cNvPr>
              <p:cNvSpPr txBox="1"/>
              <p:nvPr/>
            </p:nvSpPr>
            <p:spPr>
              <a:xfrm>
                <a:off x="3440976" y="5570029"/>
                <a:ext cx="1441420" cy="338554"/>
              </a:xfrm>
              <a:prstGeom prst="rect">
                <a:avLst/>
              </a:prstGeom>
              <a:solidFill>
                <a:schemeClr val="bg1"/>
              </a:solidFill>
              <a:ln>
                <a:solidFill>
                  <a:schemeClr val="tx1"/>
                </a:solidFill>
              </a:ln>
            </p:spPr>
            <p:txBody>
              <a:bodyPr wrap="none" rtlCol="0">
                <a:spAutoFit/>
              </a:bodyPr>
              <a:lstStyle/>
              <a:p>
                <a:pPr algn="ctr"/>
                <a:r>
                  <a:rPr lang="en-US" sz="1600">
                    <a:highlight>
                      <a:srgbClr val="FFFF00"/>
                    </a:highlight>
                    <a:ea typeface="Amazon Ember Light" panose="020B0403020204020204" pitchFamily="34" charset="0"/>
                    <a:cs typeface="Arial" panose="020B0604020202020204" pitchFamily="34" charset="0"/>
                  </a:rPr>
                  <a:t>_?_ IP address</a:t>
                </a:r>
              </a:p>
            </p:txBody>
          </p:sp>
          <p:pic>
            <p:nvPicPr>
              <p:cNvPr id="133" name="Graphic 132">
                <a:extLst>
                  <a:ext uri="{FF2B5EF4-FFF2-40B4-BE49-F238E27FC236}">
                    <a16:creationId xmlns:a16="http://schemas.microsoft.com/office/drawing/2014/main" id="{19CF37B0-EA6E-45A7-9B35-0DA3ED65C40C}"/>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490005" y="4037021"/>
                <a:ext cx="469900" cy="469900"/>
              </a:xfrm>
              <a:prstGeom prst="rect">
                <a:avLst/>
              </a:prstGeom>
            </p:spPr>
          </p:pic>
        </p:grpSp>
        <p:cxnSp>
          <p:nvCxnSpPr>
            <p:cNvPr id="17" name="Elbow Connector 16">
              <a:extLst>
                <a:ext uri="{FF2B5EF4-FFF2-40B4-BE49-F238E27FC236}">
                  <a16:creationId xmlns:a16="http://schemas.microsoft.com/office/drawing/2014/main" id="{AD92C300-A2DF-35DF-795F-269C6D5C317A}"/>
                </a:ext>
              </a:extLst>
            </p:cNvPr>
            <p:cNvCxnSpPr/>
            <p:nvPr/>
          </p:nvCxnSpPr>
          <p:spPr>
            <a:xfrm>
              <a:off x="5176181" y="3281555"/>
              <a:ext cx="1191936" cy="1002765"/>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4DE1DBBD-28DD-0D84-A868-61BD6949F8BD}"/>
                </a:ext>
              </a:extLst>
            </p:cNvPr>
            <p:cNvCxnSpPr/>
            <p:nvPr/>
          </p:nvCxnSpPr>
          <p:spPr>
            <a:xfrm flipV="1">
              <a:off x="4392296" y="4284320"/>
              <a:ext cx="1975821" cy="631698"/>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2CD94C33-EA6F-77BE-2143-97CC39923D0C}"/>
                </a:ext>
              </a:extLst>
            </p:cNvPr>
            <p:cNvCxnSpPr>
              <a:stCxn id="115" idx="1"/>
              <a:endCxn id="19" idx="0"/>
            </p:cNvCxnSpPr>
            <p:nvPr/>
          </p:nvCxnSpPr>
          <p:spPr>
            <a:xfrm rot="10800000" flipV="1">
              <a:off x="6755219" y="1911898"/>
              <a:ext cx="3364142" cy="152980"/>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8099349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50D1103-CE62-D81D-7429-D37336B06C0E}"/>
              </a:ext>
            </a:extLst>
          </p:cNvPr>
          <p:cNvSpPr>
            <a:spLocks noGrp="1"/>
          </p:cNvSpPr>
          <p:nvPr>
            <p:ph type="sldNum" sz="quarter" idx="20"/>
          </p:nvPr>
        </p:nvSpPr>
        <p:spPr/>
        <p:txBody>
          <a:bodyPr/>
          <a:lstStyle/>
          <a:p>
            <a:fld id="{930176A1-BCF0-4712-97A6-6B495F55390B}" type="slidenum">
              <a:rPr lang="en-US" smtClean="0"/>
              <a:pPr/>
              <a:t>26</a:t>
            </a:fld>
            <a:endParaRPr lang="en-US"/>
          </a:p>
        </p:txBody>
      </p:sp>
      <p:sp>
        <p:nvSpPr>
          <p:cNvPr id="2" name="Title 1">
            <a:extLst>
              <a:ext uri="{FF2B5EF4-FFF2-40B4-BE49-F238E27FC236}">
                <a16:creationId xmlns:a16="http://schemas.microsoft.com/office/drawing/2014/main" id="{C419CB7B-0806-44E8-B382-113C9D5EF30E}"/>
              </a:ext>
            </a:extLst>
          </p:cNvPr>
          <p:cNvSpPr>
            <a:spLocks noGrp="1"/>
          </p:cNvSpPr>
          <p:nvPr>
            <p:ph type="title"/>
          </p:nvPr>
        </p:nvSpPr>
        <p:spPr/>
        <p:txBody>
          <a:bodyPr/>
          <a:lstStyle/>
          <a:p>
            <a:r>
              <a:rPr lang="en-US"/>
              <a:t>Activity: Solution</a:t>
            </a:r>
          </a:p>
        </p:txBody>
      </p:sp>
      <p:graphicFrame>
        <p:nvGraphicFramePr>
          <p:cNvPr id="94" name="Table 93">
            <a:extLst>
              <a:ext uri="{FF2B5EF4-FFF2-40B4-BE49-F238E27FC236}">
                <a16:creationId xmlns:a16="http://schemas.microsoft.com/office/drawing/2014/main" id="{84A1DE26-D088-444C-849E-4ACF27FA3051}"/>
              </a:ext>
            </a:extLst>
          </p:cNvPr>
          <p:cNvGraphicFramePr>
            <a:graphicFrameLocks noGrp="1"/>
          </p:cNvGraphicFramePr>
          <p:nvPr/>
        </p:nvGraphicFramePr>
        <p:xfrm>
          <a:off x="8945095" y="3970965"/>
          <a:ext cx="2395728" cy="1112520"/>
        </p:xfrm>
        <a:graphic>
          <a:graphicData uri="http://schemas.openxmlformats.org/drawingml/2006/table">
            <a:tbl>
              <a:tblPr firstRow="1" bandRow="1">
                <a:tableStyleId>{2D5ABB26-0587-4C30-8999-92F81FD0307C}</a:tableStyleId>
              </a:tblPr>
              <a:tblGrid>
                <a:gridCol w="1465583">
                  <a:extLst>
                    <a:ext uri="{9D8B030D-6E8A-4147-A177-3AD203B41FA5}">
                      <a16:colId xmlns:a16="http://schemas.microsoft.com/office/drawing/2014/main" val="3829441895"/>
                    </a:ext>
                  </a:extLst>
                </a:gridCol>
                <a:gridCol w="930145">
                  <a:extLst>
                    <a:ext uri="{9D8B030D-6E8A-4147-A177-3AD203B41FA5}">
                      <a16:colId xmlns:a16="http://schemas.microsoft.com/office/drawing/2014/main" val="3130759443"/>
                    </a:ext>
                  </a:extLst>
                </a:gridCol>
              </a:tblGrid>
              <a:tr h="370840">
                <a:tc>
                  <a:txBody>
                    <a:bodyPr/>
                    <a:lstStyle/>
                    <a:p>
                      <a:r>
                        <a:rPr lang="en-US" sz="1600" b="1"/>
                        <a:t>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pPr algn="ctr"/>
                      <a:r>
                        <a:rPr lang="en-US" sz="1600">
                          <a:highlight>
                            <a:srgbClr val="FFFF00"/>
                          </a:highlight>
                        </a:rPr>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r>
                        <a:rPr lang="en-US" sz="1600">
                          <a:solidFill>
                            <a:schemeClr val="tx1"/>
                          </a:solidFill>
                        </a:rPr>
                        <a:t>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a:solidFill>
                            <a:schemeClr val="tx1"/>
                          </a:solidFill>
                          <a:highlight>
                            <a:srgbClr val="FFFF00"/>
                          </a:highlight>
                        </a:rPr>
                        <a:t>igw-id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grpSp>
        <p:nvGrpSpPr>
          <p:cNvPr id="15" name="Group 14" descr="labeled table with all cells filled in.">
            <a:extLst>
              <a:ext uri="{FF2B5EF4-FFF2-40B4-BE49-F238E27FC236}">
                <a16:creationId xmlns:a16="http://schemas.microsoft.com/office/drawing/2014/main" id="{23FB189D-CAF5-4209-B459-72AD06EEA782}"/>
              </a:ext>
            </a:extLst>
          </p:cNvPr>
          <p:cNvGrpSpPr/>
          <p:nvPr/>
        </p:nvGrpSpPr>
        <p:grpSpPr>
          <a:xfrm>
            <a:off x="7797721" y="2676601"/>
            <a:ext cx="3746479" cy="2474367"/>
            <a:chOff x="7797721" y="2676601"/>
            <a:chExt cx="3746479" cy="2474367"/>
          </a:xfrm>
        </p:grpSpPr>
        <p:cxnSp>
          <p:nvCxnSpPr>
            <p:cNvPr id="120" name="Straight Connector 119">
              <a:extLst>
                <a:ext uri="{FF2B5EF4-FFF2-40B4-BE49-F238E27FC236}">
                  <a16:creationId xmlns:a16="http://schemas.microsoft.com/office/drawing/2014/main" id="{E9E3E223-618A-4616-A2AE-345CEAA109BB}"/>
                </a:ext>
              </a:extLst>
            </p:cNvPr>
            <p:cNvCxnSpPr>
              <a:cxnSpLocks/>
              <a:stCxn id="127" idx="0"/>
              <a:endCxn id="121" idx="2"/>
            </p:cNvCxnSpPr>
            <p:nvPr/>
          </p:nvCxnSpPr>
          <p:spPr>
            <a:xfrm flipH="1" flipV="1">
              <a:off x="9341061" y="3015155"/>
              <a:ext cx="775827" cy="875967"/>
            </a:xfrm>
            <a:prstGeom prst="line">
              <a:avLst/>
            </a:prstGeom>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BDBA7B0E-12D8-4041-83D3-087FC09C08DC}"/>
                </a:ext>
              </a:extLst>
            </p:cNvPr>
            <p:cNvSpPr txBox="1"/>
            <p:nvPr/>
          </p:nvSpPr>
          <p:spPr>
            <a:xfrm>
              <a:off x="8724546" y="2676601"/>
              <a:ext cx="1233030" cy="338554"/>
            </a:xfrm>
            <a:prstGeom prst="rect">
              <a:avLst/>
            </a:prstGeom>
            <a:noFill/>
            <a:ln>
              <a:solidFill>
                <a:schemeClr val="tx1"/>
              </a:solidFill>
            </a:ln>
          </p:spPr>
          <p:txBody>
            <a:bodyPr wrap="none" rtlCol="0">
              <a:spAutoFit/>
            </a:bodyPr>
            <a:lstStyle/>
            <a:p>
              <a:r>
                <a:rPr lang="en-US" sz="1600">
                  <a:highlight>
                    <a:srgbClr val="FFFF00"/>
                  </a:highlight>
                  <a:latin typeface="Arial" panose="020B0604020202020204" pitchFamily="34" charset="0"/>
                  <a:ea typeface="Amazon Ember Light" panose="020B0403020204020204" pitchFamily="34" charset="0"/>
                  <a:cs typeface="Arial" panose="020B0604020202020204" pitchFamily="34" charset="0"/>
                </a:rPr>
                <a:t>Route table</a:t>
              </a:r>
            </a:p>
          </p:txBody>
        </p:sp>
        <p:sp>
          <p:nvSpPr>
            <p:cNvPr id="122" name="Rectangle 121">
              <a:extLst>
                <a:ext uri="{FF2B5EF4-FFF2-40B4-BE49-F238E27FC236}">
                  <a16:creationId xmlns:a16="http://schemas.microsoft.com/office/drawing/2014/main" id="{2183E006-E3C8-404D-A925-91AC3A69FCF5}"/>
                </a:ext>
              </a:extLst>
            </p:cNvPr>
            <p:cNvSpPr/>
            <p:nvPr/>
          </p:nvSpPr>
          <p:spPr>
            <a:xfrm>
              <a:off x="8709560" y="4268549"/>
              <a:ext cx="2834640" cy="52096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A8380A55-03C1-406A-82B5-670A9EDE8A47}"/>
                </a:ext>
              </a:extLst>
            </p:cNvPr>
            <p:cNvCxnSpPr>
              <a:cxnSpLocks/>
              <a:stCxn id="122" idx="1"/>
              <a:endCxn id="124" idx="3"/>
            </p:cNvCxnSpPr>
            <p:nvPr/>
          </p:nvCxnSpPr>
          <p:spPr>
            <a:xfrm flipH="1" flipV="1">
              <a:off x="8529011" y="3875733"/>
              <a:ext cx="180549" cy="653298"/>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3614E457-91D0-447B-842B-2EE48D062AE3}"/>
                </a:ext>
              </a:extLst>
            </p:cNvPr>
            <p:cNvSpPr txBox="1"/>
            <p:nvPr/>
          </p:nvSpPr>
          <p:spPr>
            <a:xfrm>
              <a:off x="7797721" y="3706456"/>
              <a:ext cx="731290" cy="338554"/>
            </a:xfrm>
            <a:prstGeom prst="rect">
              <a:avLst/>
            </a:prstGeom>
            <a:noFill/>
            <a:ln>
              <a:solidFill>
                <a:schemeClr val="tx1"/>
              </a:solidFill>
            </a:ln>
          </p:spPr>
          <p:txBody>
            <a:bodyPr wrap="none" rtlCol="0">
              <a:spAutoFit/>
            </a:bodyPr>
            <a:lstStyle/>
            <a:p>
              <a:r>
                <a:rPr lang="en-US" sz="1600">
                  <a:highlight>
                    <a:srgbClr val="FFFF00"/>
                  </a:highlight>
                  <a:latin typeface="Arial" panose="020B0604020202020204" pitchFamily="34" charset="0"/>
                  <a:ea typeface="Amazon Ember Light" panose="020B0403020204020204" pitchFamily="34" charset="0"/>
                  <a:cs typeface="Arial" panose="020B0604020202020204" pitchFamily="34" charset="0"/>
                </a:rPr>
                <a:t>Route</a:t>
              </a:r>
            </a:p>
          </p:txBody>
        </p:sp>
        <p:sp>
          <p:nvSpPr>
            <p:cNvPr id="127" name="Rectangle 126">
              <a:extLst>
                <a:ext uri="{FF2B5EF4-FFF2-40B4-BE49-F238E27FC236}">
                  <a16:creationId xmlns:a16="http://schemas.microsoft.com/office/drawing/2014/main" id="{83366235-419F-4873-A8C9-B2168C7CE05C}"/>
                </a:ext>
              </a:extLst>
            </p:cNvPr>
            <p:cNvSpPr/>
            <p:nvPr/>
          </p:nvSpPr>
          <p:spPr>
            <a:xfrm>
              <a:off x="8834255" y="3891122"/>
              <a:ext cx="2565266" cy="1259846"/>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descr="Labeled architecture diagram.">
            <a:extLst>
              <a:ext uri="{FF2B5EF4-FFF2-40B4-BE49-F238E27FC236}">
                <a16:creationId xmlns:a16="http://schemas.microsoft.com/office/drawing/2014/main" id="{9EE16358-BF13-295D-0935-7F4626CDBB3F}"/>
              </a:ext>
            </a:extLst>
          </p:cNvPr>
          <p:cNvGrpSpPr/>
          <p:nvPr/>
        </p:nvGrpSpPr>
        <p:grpSpPr>
          <a:xfrm>
            <a:off x="-25992" y="1301080"/>
            <a:ext cx="11887200" cy="5149305"/>
            <a:chOff x="-25992" y="1301080"/>
            <a:chExt cx="11887200" cy="5149305"/>
          </a:xfrm>
        </p:grpSpPr>
        <p:grpSp>
          <p:nvGrpSpPr>
            <p:cNvPr id="14" name="Group 13">
              <a:extLst>
                <a:ext uri="{FF2B5EF4-FFF2-40B4-BE49-F238E27FC236}">
                  <a16:creationId xmlns:a16="http://schemas.microsoft.com/office/drawing/2014/main" id="{797C9A88-F817-4545-9293-57F63AD34C33}"/>
                </a:ext>
              </a:extLst>
            </p:cNvPr>
            <p:cNvGrpSpPr/>
            <p:nvPr/>
          </p:nvGrpSpPr>
          <p:grpSpPr>
            <a:xfrm>
              <a:off x="-25992" y="1301080"/>
              <a:ext cx="11887200" cy="5149305"/>
              <a:chOff x="152400" y="1207045"/>
              <a:chExt cx="11887200" cy="5149305"/>
            </a:xfrm>
          </p:grpSpPr>
          <p:sp>
            <p:nvSpPr>
              <p:cNvPr id="60" name="Rectangle 59">
                <a:extLst>
                  <a:ext uri="{FF2B5EF4-FFF2-40B4-BE49-F238E27FC236}">
                    <a16:creationId xmlns:a16="http://schemas.microsoft.com/office/drawing/2014/main" id="{DBF2B20B-9790-4B72-ABB4-8220A1E13520}"/>
                  </a:ext>
                </a:extLst>
              </p:cNvPr>
              <p:cNvSpPr/>
              <p:nvPr/>
            </p:nvSpPr>
            <p:spPr>
              <a:xfrm>
                <a:off x="2562575" y="4178210"/>
                <a:ext cx="3202243" cy="164592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   </a:t>
                </a:r>
                <a:r>
                  <a:rPr kumimoji="0" lang="en-US" sz="1600" b="0" i="0" u="none" strike="noStrike" kern="0" cap="none" spc="0" normalizeH="0" baseline="0" noProof="0">
                    <a:ln>
                      <a:noFill/>
                    </a:ln>
                    <a:solidFill>
                      <a:srgbClr val="E6F2F8"/>
                    </a:solidFill>
                    <a:effectLst/>
                    <a:uLnTx/>
                    <a:uFillTx/>
                    <a:ea typeface="+mn-ea"/>
                    <a:cs typeface="+mn-cs"/>
                  </a:rPr>
                  <a:t>Private subnet</a:t>
                </a:r>
                <a:r>
                  <a:rPr kumimoji="0" lang="en-US" sz="1600" b="0" i="0" u="none" strike="noStrike" kern="0" cap="none" spc="0" normalizeH="0" baseline="0" noProof="0">
                    <a:ln>
                      <a:noFill/>
                    </a:ln>
                    <a:solidFill>
                      <a:srgbClr val="007CBC"/>
                    </a:solidFill>
                    <a:effectLst/>
                    <a:uLnTx/>
                    <a:uFillTx/>
                    <a:ea typeface="+mn-ea"/>
                    <a:cs typeface="+mn-cs"/>
                  </a:rPr>
                  <a:t>: 10.0.2.0/24</a:t>
                </a:r>
              </a:p>
            </p:txBody>
          </p:sp>
          <p:sp>
            <p:nvSpPr>
              <p:cNvPr id="6" name="Rectangle 5">
                <a:extLst>
                  <a:ext uri="{FF2B5EF4-FFF2-40B4-BE49-F238E27FC236}">
                    <a16:creationId xmlns:a16="http://schemas.microsoft.com/office/drawing/2014/main" id="{8A00625C-5F01-45B9-BEB9-66443831D928}"/>
                  </a:ext>
                </a:extLst>
              </p:cNvPr>
              <p:cNvSpPr/>
              <p:nvPr/>
            </p:nvSpPr>
            <p:spPr>
              <a:xfrm>
                <a:off x="1330105" y="2319231"/>
                <a:ext cx="6428414" cy="3624131"/>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0"/>
                    <a:solidFill>
                      <a:srgbClr val="1D8900"/>
                    </a:solidFill>
                    <a:effectLst/>
                    <a:uLnTx/>
                    <a:uFillTx/>
                    <a:ea typeface="+mn-ea"/>
                    <a:cs typeface="+mn-cs"/>
                  </a:rPr>
                  <a:t> </a:t>
                </a:r>
              </a:p>
            </p:txBody>
          </p:sp>
          <p:sp>
            <p:nvSpPr>
              <p:cNvPr id="7" name="Rectangle 6">
                <a:extLst>
                  <a:ext uri="{FF2B5EF4-FFF2-40B4-BE49-F238E27FC236}">
                    <a16:creationId xmlns:a16="http://schemas.microsoft.com/office/drawing/2014/main" id="{F171ADE5-0976-44A9-9A89-45C11481B784}"/>
                  </a:ext>
                </a:extLst>
              </p:cNvPr>
              <p:cNvSpPr/>
              <p:nvPr/>
            </p:nvSpPr>
            <p:spPr>
              <a:xfrm>
                <a:off x="152400" y="1213376"/>
                <a:ext cx="11887200" cy="5142974"/>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ea typeface="+mn-ea"/>
                    <a:cs typeface="+mn-cs"/>
                  </a:rPr>
                  <a:t> </a:t>
                </a:r>
                <a:r>
                  <a:rPr kumimoji="0" lang="en-US" sz="1600" b="0" i="0" u="none" strike="noStrike" kern="0" cap="none" spc="0" normalizeH="0" baseline="0" noProof="0">
                    <a:ln>
                      <a:noFill/>
                    </a:ln>
                    <a:solidFill>
                      <a:sysClr val="windowText" lastClr="000000"/>
                    </a:solidFill>
                    <a:effectLst/>
                    <a:uLnTx/>
                    <a:uFillTx/>
                    <a:ea typeface="+mn-ea"/>
                    <a:cs typeface="+mn-cs"/>
                  </a:rPr>
                  <a:t>AWS Cloud</a:t>
                </a:r>
              </a:p>
            </p:txBody>
          </p:sp>
          <p:sp>
            <p:nvSpPr>
              <p:cNvPr id="8" name="Rectangle 7">
                <a:extLst>
                  <a:ext uri="{FF2B5EF4-FFF2-40B4-BE49-F238E27FC236}">
                    <a16:creationId xmlns:a16="http://schemas.microsoft.com/office/drawing/2014/main" id="{5B4C0FFB-E5B5-4C67-BE6A-8B849867AEE6}"/>
                  </a:ext>
                </a:extLst>
              </p:cNvPr>
              <p:cNvSpPr/>
              <p:nvPr/>
            </p:nvSpPr>
            <p:spPr>
              <a:xfrm>
                <a:off x="2365951" y="1856508"/>
                <a:ext cx="3591473" cy="4239491"/>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7CBC"/>
                  </a:solidFill>
                  <a:effectLst/>
                  <a:uLnTx/>
                  <a:uFillTx/>
                  <a:ea typeface="+mn-ea"/>
                  <a:cs typeface="+mn-cs"/>
                </a:endParaRPr>
              </a:p>
            </p:txBody>
          </p:sp>
          <p:pic>
            <p:nvPicPr>
              <p:cNvPr id="9" name="Graphic 8">
                <a:extLst>
                  <a:ext uri="{FF2B5EF4-FFF2-40B4-BE49-F238E27FC236}">
                    <a16:creationId xmlns:a16="http://schemas.microsoft.com/office/drawing/2014/main" id="{B9C9485F-2EBC-422E-83CE-8240D384700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2400" y="1207045"/>
                <a:ext cx="457200" cy="457200"/>
              </a:xfrm>
              <a:prstGeom prst="rect">
                <a:avLst/>
              </a:prstGeom>
            </p:spPr>
          </p:pic>
          <p:pic>
            <p:nvPicPr>
              <p:cNvPr id="10" name="Graphic 9">
                <a:extLst>
                  <a:ext uri="{FF2B5EF4-FFF2-40B4-BE49-F238E27FC236}">
                    <a16:creationId xmlns:a16="http://schemas.microsoft.com/office/drawing/2014/main" id="{57B9F8D3-23EE-4311-9531-2D91CA789FF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30104" y="2319231"/>
                <a:ext cx="457200" cy="457200"/>
              </a:xfrm>
              <a:prstGeom prst="rect">
                <a:avLst/>
              </a:prstGeom>
            </p:spPr>
          </p:pic>
          <p:sp>
            <p:nvSpPr>
              <p:cNvPr id="11" name="TextBox 10">
                <a:extLst>
                  <a:ext uri="{FF2B5EF4-FFF2-40B4-BE49-F238E27FC236}">
                    <a16:creationId xmlns:a16="http://schemas.microsoft.com/office/drawing/2014/main" id="{886F81AE-A049-4C19-9057-49A3AC07DB81}"/>
                  </a:ext>
                </a:extLst>
              </p:cNvPr>
              <p:cNvSpPr txBox="1"/>
              <p:nvPr/>
            </p:nvSpPr>
            <p:spPr>
              <a:xfrm>
                <a:off x="5751918" y="5561494"/>
                <a:ext cx="2006600" cy="338554"/>
              </a:xfrm>
              <a:prstGeom prst="rect">
                <a:avLst/>
              </a:prstGeom>
              <a:noFill/>
            </p:spPr>
            <p:txBody>
              <a:bodyPr wrap="square" rtlCol="0">
                <a:spAutoFit/>
              </a:bodyPr>
              <a:lstStyle/>
              <a:p>
                <a:pPr algn="ctr"/>
                <a:r>
                  <a:rPr lang="en-US" sz="1600">
                    <a:solidFill>
                      <a:srgbClr val="1D8900"/>
                    </a:solidFill>
                  </a:rPr>
                  <a:t>10.0.0.0/16</a:t>
                </a:r>
              </a:p>
            </p:txBody>
          </p:sp>
          <p:sp>
            <p:nvSpPr>
              <p:cNvPr id="12" name="Rectangle 11">
                <a:extLst>
                  <a:ext uri="{FF2B5EF4-FFF2-40B4-BE49-F238E27FC236}">
                    <a16:creationId xmlns:a16="http://schemas.microsoft.com/office/drawing/2014/main" id="{E7166951-D5F5-4D5F-A929-89BD67EC61E6}"/>
                  </a:ext>
                </a:extLst>
              </p:cNvPr>
              <p:cNvSpPr/>
              <p:nvPr/>
            </p:nvSpPr>
            <p:spPr>
              <a:xfrm>
                <a:off x="2562576" y="2442536"/>
                <a:ext cx="3202243" cy="164592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D8900"/>
                    </a:solidFill>
                    <a:effectLst/>
                    <a:uLnTx/>
                    <a:uFillTx/>
                    <a:ea typeface="+mn-ea"/>
                    <a:cs typeface="+mn-cs"/>
                  </a:rPr>
                  <a:t>   </a:t>
                </a:r>
                <a:r>
                  <a:rPr kumimoji="0" lang="en-US" sz="1600" b="0" i="0" u="none" strike="noStrike" kern="0" cap="none" spc="0" normalizeH="0" baseline="0" noProof="0">
                    <a:ln>
                      <a:noFill/>
                    </a:ln>
                    <a:solidFill>
                      <a:srgbClr val="E9F3E6"/>
                    </a:solidFill>
                    <a:effectLst/>
                    <a:uLnTx/>
                    <a:uFillTx/>
                    <a:ea typeface="+mn-ea"/>
                    <a:cs typeface="+mn-cs"/>
                  </a:rPr>
                  <a:t>Public subnet</a:t>
                </a:r>
                <a:r>
                  <a:rPr kumimoji="0" lang="en-US" sz="1600" b="0" i="0" u="none" strike="noStrike" kern="0" cap="none" spc="0" normalizeH="0" baseline="0" noProof="0">
                    <a:ln>
                      <a:noFill/>
                    </a:ln>
                    <a:solidFill>
                      <a:srgbClr val="1D8900"/>
                    </a:solidFill>
                    <a:effectLst/>
                    <a:uLnTx/>
                    <a:uFillTx/>
                    <a:ea typeface="+mn-ea"/>
                    <a:cs typeface="+mn-cs"/>
                  </a:rPr>
                  <a:t>:10.0.1.0/24</a:t>
                </a:r>
              </a:p>
            </p:txBody>
          </p:sp>
          <p:pic>
            <p:nvPicPr>
              <p:cNvPr id="13" name="Graphic 12">
                <a:extLst>
                  <a:ext uri="{FF2B5EF4-FFF2-40B4-BE49-F238E27FC236}">
                    <a16:creationId xmlns:a16="http://schemas.microsoft.com/office/drawing/2014/main" id="{0267DA52-0955-4E35-8F29-A775580B915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62577" y="2440178"/>
                <a:ext cx="457200" cy="457200"/>
              </a:xfrm>
              <a:prstGeom prst="rect">
                <a:avLst/>
              </a:prstGeom>
            </p:spPr>
          </p:pic>
          <p:pic>
            <p:nvPicPr>
              <p:cNvPr id="19" name="Graphic 18">
                <a:extLst>
                  <a:ext uri="{FF2B5EF4-FFF2-40B4-BE49-F238E27FC236}">
                    <a16:creationId xmlns:a16="http://schemas.microsoft.com/office/drawing/2014/main" id="{0E04E710-C136-4047-9C54-ECAA9EACC9A4}"/>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20269" y="2064878"/>
                <a:ext cx="469900" cy="469900"/>
              </a:xfrm>
              <a:prstGeom prst="rect">
                <a:avLst/>
              </a:prstGeom>
            </p:spPr>
          </p:pic>
          <p:pic>
            <p:nvPicPr>
              <p:cNvPr id="39" name="Graphic 38">
                <a:extLst>
                  <a:ext uri="{FF2B5EF4-FFF2-40B4-BE49-F238E27FC236}">
                    <a16:creationId xmlns:a16="http://schemas.microsoft.com/office/drawing/2014/main" id="{F15121F8-03C4-4A82-8228-CF9C5D6849DC}"/>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201869" y="3034149"/>
                <a:ext cx="457200" cy="457200"/>
              </a:xfrm>
              <a:prstGeom prst="rect">
                <a:avLst/>
              </a:prstGeom>
            </p:spPr>
          </p:pic>
          <p:pic>
            <p:nvPicPr>
              <p:cNvPr id="44" name="Graphic 43">
                <a:extLst>
                  <a:ext uri="{FF2B5EF4-FFF2-40B4-BE49-F238E27FC236}">
                    <a16:creationId xmlns:a16="http://schemas.microsoft.com/office/drawing/2014/main" id="{85E76D4D-E3FF-4864-A50B-F16B6A929B2F}"/>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35096" y="5099544"/>
                <a:ext cx="457200" cy="457200"/>
              </a:xfrm>
              <a:prstGeom prst="rect">
                <a:avLst/>
              </a:prstGeom>
            </p:spPr>
          </p:pic>
          <p:pic>
            <p:nvPicPr>
              <p:cNvPr id="61" name="Graphic 60">
                <a:extLst>
                  <a:ext uri="{FF2B5EF4-FFF2-40B4-BE49-F238E27FC236}">
                    <a16:creationId xmlns:a16="http://schemas.microsoft.com/office/drawing/2014/main" id="{CCF479AE-2B36-4C6F-88F8-C48CDD88D7D8}"/>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562576" y="4178210"/>
                <a:ext cx="457200" cy="457200"/>
              </a:xfrm>
              <a:prstGeom prst="rect">
                <a:avLst/>
              </a:prstGeom>
            </p:spPr>
          </p:pic>
          <p:pic>
            <p:nvPicPr>
              <p:cNvPr id="71" name="Graphic 70">
                <a:extLst>
                  <a:ext uri="{FF2B5EF4-FFF2-40B4-BE49-F238E27FC236}">
                    <a16:creationId xmlns:a16="http://schemas.microsoft.com/office/drawing/2014/main" id="{F7F6D664-D6F5-496B-ABFA-C8CD8FC46412}"/>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06281" y="3053606"/>
                <a:ext cx="469900" cy="469900"/>
              </a:xfrm>
              <a:prstGeom prst="rect">
                <a:avLst/>
              </a:prstGeom>
            </p:spPr>
          </p:pic>
          <p:sp>
            <p:nvSpPr>
              <p:cNvPr id="73" name="TextBox 72">
                <a:extLst>
                  <a:ext uri="{FF2B5EF4-FFF2-40B4-BE49-F238E27FC236}">
                    <a16:creationId xmlns:a16="http://schemas.microsoft.com/office/drawing/2014/main" id="{F1EF0657-6055-4EF8-A2C1-6162362BB58B}"/>
                  </a:ext>
                </a:extLst>
              </p:cNvPr>
              <p:cNvSpPr txBox="1"/>
              <p:nvPr/>
            </p:nvSpPr>
            <p:spPr>
              <a:xfrm>
                <a:off x="4789018" y="3576445"/>
                <a:ext cx="1395190" cy="338554"/>
              </a:xfrm>
              <a:prstGeom prst="rect">
                <a:avLst/>
              </a:prstGeom>
              <a:solidFill>
                <a:schemeClr val="bg1"/>
              </a:solidFill>
              <a:ln>
                <a:solidFill>
                  <a:schemeClr val="tx1"/>
                </a:solidFill>
              </a:ln>
            </p:spPr>
            <p:txBody>
              <a:bodyPr wrap="none" rtlCol="0">
                <a:spAutoFit/>
              </a:bodyPr>
              <a:lstStyle/>
              <a:p>
                <a:r>
                  <a:rPr lang="en-US" sz="1600">
                    <a:highlight>
                      <a:srgbClr val="FFFF00"/>
                    </a:highlight>
                    <a:ea typeface="Amazon Ember Light" panose="020B0403020204020204" pitchFamily="34" charset="0"/>
                    <a:cs typeface="Arial" panose="020B0604020202020204" pitchFamily="34" charset="0"/>
                  </a:rPr>
                  <a:t>NAT gateway</a:t>
                </a:r>
              </a:p>
            </p:txBody>
          </p:sp>
          <p:sp>
            <p:nvSpPr>
              <p:cNvPr id="77" name="Rectangle 76">
                <a:extLst>
                  <a:ext uri="{FF2B5EF4-FFF2-40B4-BE49-F238E27FC236}">
                    <a16:creationId xmlns:a16="http://schemas.microsoft.com/office/drawing/2014/main" id="{8DE143CC-4DF7-426E-8F9A-37FCCE527142}"/>
                  </a:ext>
                </a:extLst>
              </p:cNvPr>
              <p:cNvSpPr/>
              <p:nvPr/>
            </p:nvSpPr>
            <p:spPr>
              <a:xfrm>
                <a:off x="419100" y="1733520"/>
                <a:ext cx="7630391" cy="4519622"/>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 </a:t>
                </a:r>
              </a:p>
            </p:txBody>
          </p:sp>
          <p:pic>
            <p:nvPicPr>
              <p:cNvPr id="78" name="Graphic 77">
                <a:extLst>
                  <a:ext uri="{FF2B5EF4-FFF2-40B4-BE49-F238E27FC236}">
                    <a16:creationId xmlns:a16="http://schemas.microsoft.com/office/drawing/2014/main" id="{BB80363B-72FA-4B30-A324-7D42434FEAF6}"/>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19100" y="1733520"/>
                <a:ext cx="457200" cy="457200"/>
              </a:xfrm>
              <a:prstGeom prst="rect">
                <a:avLst/>
              </a:prstGeom>
            </p:spPr>
          </p:pic>
          <p:pic>
            <p:nvPicPr>
              <p:cNvPr id="81" name="Graphic 80">
                <a:extLst>
                  <a:ext uri="{FF2B5EF4-FFF2-40B4-BE49-F238E27FC236}">
                    <a16:creationId xmlns:a16="http://schemas.microsoft.com/office/drawing/2014/main" id="{5503B2CF-F03C-4053-92E9-3AACE977CB67}"/>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924072" y="4681068"/>
                <a:ext cx="469900" cy="469900"/>
              </a:xfrm>
              <a:prstGeom prst="rect">
                <a:avLst/>
              </a:prstGeom>
            </p:spPr>
          </p:pic>
          <p:sp>
            <p:nvSpPr>
              <p:cNvPr id="82" name="TextBox 81">
                <a:extLst>
                  <a:ext uri="{FF2B5EF4-FFF2-40B4-BE49-F238E27FC236}">
                    <a16:creationId xmlns:a16="http://schemas.microsoft.com/office/drawing/2014/main" id="{A268F417-4DB2-42A0-88C6-B01CB96477D4}"/>
                  </a:ext>
                </a:extLst>
              </p:cNvPr>
              <p:cNvSpPr txBox="1"/>
              <p:nvPr/>
            </p:nvSpPr>
            <p:spPr>
              <a:xfrm>
                <a:off x="2570973" y="4917305"/>
                <a:ext cx="971741" cy="830997"/>
              </a:xfrm>
              <a:prstGeom prst="rect">
                <a:avLst/>
              </a:prstGeom>
              <a:solidFill>
                <a:schemeClr val="bg1"/>
              </a:solidFill>
              <a:ln>
                <a:solidFill>
                  <a:schemeClr val="tx1"/>
                </a:solidFill>
              </a:ln>
            </p:spPr>
            <p:txBody>
              <a:bodyPr wrap="none" rtlCol="0">
                <a:spAutoFit/>
              </a:bodyPr>
              <a:lstStyle/>
              <a:p>
                <a:r>
                  <a:rPr lang="en-US" sz="1600">
                    <a:highlight>
                      <a:srgbClr val="FFFF00"/>
                    </a:highlight>
                    <a:ea typeface="Amazon Ember Light" panose="020B0403020204020204" pitchFamily="34" charset="0"/>
                    <a:cs typeface="Arial" panose="020B0604020202020204" pitchFamily="34" charset="0"/>
                  </a:rPr>
                  <a:t>Elastic</a:t>
                </a:r>
                <a:br>
                  <a:rPr lang="en-US" sz="1600">
                    <a:highlight>
                      <a:srgbClr val="FFFF00"/>
                    </a:highlight>
                    <a:ea typeface="Amazon Ember Light" panose="020B0403020204020204" pitchFamily="34" charset="0"/>
                    <a:cs typeface="Arial" panose="020B0604020202020204" pitchFamily="34" charset="0"/>
                  </a:rPr>
                </a:br>
                <a:r>
                  <a:rPr lang="en-US" sz="1600">
                    <a:highlight>
                      <a:srgbClr val="FFFF00"/>
                    </a:highlight>
                    <a:ea typeface="Amazon Ember Light" panose="020B0403020204020204" pitchFamily="34" charset="0"/>
                    <a:cs typeface="Arial" panose="020B0604020202020204" pitchFamily="34" charset="0"/>
                  </a:rPr>
                  <a:t>network</a:t>
                </a:r>
                <a:br>
                  <a:rPr lang="en-US" sz="1600">
                    <a:highlight>
                      <a:srgbClr val="FFFF00"/>
                    </a:highlight>
                    <a:ea typeface="Amazon Ember Light" panose="020B0403020204020204" pitchFamily="34" charset="0"/>
                    <a:cs typeface="Arial" panose="020B0604020202020204" pitchFamily="34" charset="0"/>
                  </a:rPr>
                </a:br>
                <a:r>
                  <a:rPr lang="en-US" sz="1600">
                    <a:highlight>
                      <a:srgbClr val="FFFF00"/>
                    </a:highlight>
                    <a:ea typeface="Amazon Ember Light" panose="020B0403020204020204" pitchFamily="34" charset="0"/>
                    <a:cs typeface="Arial" panose="020B0604020202020204" pitchFamily="34" charset="0"/>
                  </a:rPr>
                  <a:t>interface</a:t>
                </a:r>
              </a:p>
            </p:txBody>
          </p:sp>
          <p:sp>
            <p:nvSpPr>
              <p:cNvPr id="90" name="TextBox 89">
                <a:extLst>
                  <a:ext uri="{FF2B5EF4-FFF2-40B4-BE49-F238E27FC236}">
                    <a16:creationId xmlns:a16="http://schemas.microsoft.com/office/drawing/2014/main" id="{9BD5F12B-9061-47F6-B7B3-FC589F9101A8}"/>
                  </a:ext>
                </a:extLst>
              </p:cNvPr>
              <p:cNvSpPr txBox="1"/>
              <p:nvPr/>
            </p:nvSpPr>
            <p:spPr>
              <a:xfrm>
                <a:off x="2599153" y="3589779"/>
                <a:ext cx="1770036" cy="338554"/>
              </a:xfrm>
              <a:prstGeom prst="rect">
                <a:avLst/>
              </a:prstGeom>
              <a:solidFill>
                <a:schemeClr val="bg1"/>
              </a:solidFill>
              <a:ln>
                <a:solidFill>
                  <a:schemeClr val="tx1"/>
                </a:solidFill>
              </a:ln>
            </p:spPr>
            <p:txBody>
              <a:bodyPr wrap="none" rtlCol="0">
                <a:spAutoFit/>
              </a:bodyPr>
              <a:lstStyle/>
              <a:p>
                <a:pPr algn="ctr"/>
                <a:r>
                  <a:rPr lang="en-US" sz="1600">
                    <a:highlight>
                      <a:srgbClr val="FFFF00"/>
                    </a:highlight>
                    <a:ea typeface="Amazon Ember Light" panose="020B0403020204020204" pitchFamily="34" charset="0"/>
                    <a:cs typeface="Arial" panose="020B0604020202020204" pitchFamily="34" charset="0"/>
                  </a:rPr>
                  <a:t>Private IP address</a:t>
                </a:r>
              </a:p>
            </p:txBody>
          </p:sp>
          <p:sp>
            <p:nvSpPr>
              <p:cNvPr id="91" name="Rectangle 90">
                <a:extLst>
                  <a:ext uri="{FF2B5EF4-FFF2-40B4-BE49-F238E27FC236}">
                    <a16:creationId xmlns:a16="http://schemas.microsoft.com/office/drawing/2014/main" id="{6B3F1415-BCD4-473B-BE05-E86D14A3E7CF}"/>
                  </a:ext>
                </a:extLst>
              </p:cNvPr>
              <p:cNvSpPr/>
              <p:nvPr/>
            </p:nvSpPr>
            <p:spPr>
              <a:xfrm>
                <a:off x="955963" y="1773378"/>
                <a:ext cx="984594" cy="3657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cs typeface="Arial" panose="020B0604020202020204" pitchFamily="34" charset="0"/>
                  </a:rPr>
                  <a:t>Region</a:t>
                </a:r>
              </a:p>
            </p:txBody>
          </p:sp>
          <p:sp>
            <p:nvSpPr>
              <p:cNvPr id="92" name="Rectangle 91">
                <a:extLst>
                  <a:ext uri="{FF2B5EF4-FFF2-40B4-BE49-F238E27FC236}">
                    <a16:creationId xmlns:a16="http://schemas.microsoft.com/office/drawing/2014/main" id="{06476FDF-6DD2-4F9E-AE6A-031F374DF349}"/>
                  </a:ext>
                </a:extLst>
              </p:cNvPr>
              <p:cNvSpPr/>
              <p:nvPr/>
            </p:nvSpPr>
            <p:spPr>
              <a:xfrm>
                <a:off x="1826077" y="2338131"/>
                <a:ext cx="640080" cy="3657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highlight>
                      <a:srgbClr val="FFFF00"/>
                    </a:highlight>
                    <a:cs typeface="Arial" panose="020B0604020202020204" pitchFamily="34" charset="0"/>
                  </a:rPr>
                  <a:t>VPC</a:t>
                </a:r>
              </a:p>
            </p:txBody>
          </p:sp>
          <p:sp>
            <p:nvSpPr>
              <p:cNvPr id="97" name="TextBox 96">
                <a:extLst>
                  <a:ext uri="{FF2B5EF4-FFF2-40B4-BE49-F238E27FC236}">
                    <a16:creationId xmlns:a16="http://schemas.microsoft.com/office/drawing/2014/main" id="{8E5674E7-0C5C-4080-BCA8-3A6C3D6EF081}"/>
                  </a:ext>
                </a:extLst>
              </p:cNvPr>
              <p:cNvSpPr txBox="1"/>
              <p:nvPr/>
            </p:nvSpPr>
            <p:spPr>
              <a:xfrm>
                <a:off x="6285603" y="2625946"/>
                <a:ext cx="947695" cy="584775"/>
              </a:xfrm>
              <a:prstGeom prst="rect">
                <a:avLst/>
              </a:prstGeom>
              <a:noFill/>
              <a:ln>
                <a:solidFill>
                  <a:schemeClr val="tx1"/>
                </a:solidFill>
              </a:ln>
            </p:spPr>
            <p:txBody>
              <a:bodyPr wrap="none" rtlCol="0">
                <a:spAutoFit/>
              </a:bodyPr>
              <a:lstStyle/>
              <a:p>
                <a:pPr algn="ctr"/>
                <a:r>
                  <a:rPr lang="en-US" sz="1600">
                    <a:highlight>
                      <a:srgbClr val="FFFF00"/>
                    </a:highlight>
                    <a:ea typeface="Amazon Ember Light" panose="020B0403020204020204" pitchFamily="34" charset="0"/>
                    <a:cs typeface="Arial" panose="020B0604020202020204" pitchFamily="34" charset="0"/>
                  </a:rPr>
                  <a:t>Internet</a:t>
                </a:r>
                <a:br>
                  <a:rPr lang="en-US" sz="1600">
                    <a:highlight>
                      <a:srgbClr val="FFFF00"/>
                    </a:highlight>
                    <a:ea typeface="Amazon Ember Light" panose="020B0403020204020204" pitchFamily="34" charset="0"/>
                    <a:cs typeface="Arial" panose="020B0604020202020204" pitchFamily="34" charset="0"/>
                  </a:rPr>
                </a:br>
                <a:r>
                  <a:rPr lang="en-US" sz="1600">
                    <a:highlight>
                      <a:srgbClr val="FFFF00"/>
                    </a:highlight>
                    <a:ea typeface="Amazon Ember Light" panose="020B0403020204020204" pitchFamily="34" charset="0"/>
                    <a:cs typeface="Arial" panose="020B0604020202020204" pitchFamily="34" charset="0"/>
                  </a:rPr>
                  <a:t>gateway</a:t>
                </a:r>
              </a:p>
            </p:txBody>
          </p:sp>
          <p:sp>
            <p:nvSpPr>
              <p:cNvPr id="98" name="TextBox 97">
                <a:extLst>
                  <a:ext uri="{FF2B5EF4-FFF2-40B4-BE49-F238E27FC236}">
                    <a16:creationId xmlns:a16="http://schemas.microsoft.com/office/drawing/2014/main" id="{075E0770-42E2-4792-89A8-487B88C6AAB4}"/>
                  </a:ext>
                </a:extLst>
              </p:cNvPr>
              <p:cNvSpPr txBox="1"/>
              <p:nvPr/>
            </p:nvSpPr>
            <p:spPr>
              <a:xfrm>
                <a:off x="2859747" y="4171640"/>
                <a:ext cx="1495922" cy="338554"/>
              </a:xfrm>
              <a:prstGeom prst="rect">
                <a:avLst/>
              </a:prstGeom>
              <a:solidFill>
                <a:schemeClr val="bg1"/>
              </a:solidFill>
              <a:ln>
                <a:solidFill>
                  <a:schemeClr val="tx1"/>
                </a:solidFill>
              </a:ln>
            </p:spPr>
            <p:txBody>
              <a:bodyPr wrap="none" rtlCol="0">
                <a:spAutoFit/>
              </a:bodyPr>
              <a:lstStyle/>
              <a:p>
                <a:r>
                  <a:rPr lang="en-US" sz="1600">
                    <a:highlight>
                      <a:srgbClr val="FFFF00"/>
                    </a:highlight>
                    <a:ea typeface="Amazon Ember Light" panose="020B0403020204020204" pitchFamily="34" charset="0"/>
                    <a:cs typeface="Arial" panose="020B0604020202020204" pitchFamily="34" charset="0"/>
                  </a:rPr>
                  <a:t>Private subnet</a:t>
                </a:r>
              </a:p>
            </p:txBody>
          </p:sp>
          <p:cxnSp>
            <p:nvCxnSpPr>
              <p:cNvPr id="100" name="Straight Connector 99">
                <a:extLst>
                  <a:ext uri="{FF2B5EF4-FFF2-40B4-BE49-F238E27FC236}">
                    <a16:creationId xmlns:a16="http://schemas.microsoft.com/office/drawing/2014/main" id="{06543B80-62F1-4504-A01D-D31A7413E7C6}"/>
                  </a:ext>
                </a:extLst>
              </p:cNvPr>
              <p:cNvCxnSpPr>
                <a:cxnSpLocks/>
                <a:stCxn id="82" idx="3"/>
                <a:endCxn id="81" idx="1"/>
              </p:cNvCxnSpPr>
              <p:nvPr/>
            </p:nvCxnSpPr>
            <p:spPr>
              <a:xfrm flipV="1">
                <a:off x="3542714" y="4916018"/>
                <a:ext cx="381358" cy="416786"/>
              </a:xfrm>
              <a:prstGeom prst="line">
                <a:avLst/>
              </a:prstGeom>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27FDB713-2D98-4BC3-B4C2-976DB39124B6}"/>
                  </a:ext>
                </a:extLst>
              </p:cNvPr>
              <p:cNvSpPr txBox="1"/>
              <p:nvPr/>
            </p:nvSpPr>
            <p:spPr>
              <a:xfrm>
                <a:off x="6127884" y="4531664"/>
                <a:ext cx="1233030" cy="338554"/>
              </a:xfrm>
              <a:prstGeom prst="rect">
                <a:avLst/>
              </a:prstGeom>
              <a:noFill/>
              <a:ln>
                <a:solidFill>
                  <a:schemeClr val="tx1"/>
                </a:solidFill>
              </a:ln>
            </p:spPr>
            <p:txBody>
              <a:bodyPr wrap="none" rtlCol="0">
                <a:spAutoFit/>
              </a:bodyPr>
              <a:lstStyle/>
              <a:p>
                <a:pPr algn="ctr"/>
                <a:r>
                  <a:rPr lang="en-US" sz="1600">
                    <a:highlight>
                      <a:srgbClr val="FFFF00"/>
                    </a:highlight>
                    <a:ea typeface="Amazon Ember Light" panose="020B0403020204020204" pitchFamily="34" charset="0"/>
                    <a:cs typeface="Arial" panose="020B0604020202020204" pitchFamily="34" charset="0"/>
                  </a:rPr>
                  <a:t>Route table</a:t>
                </a:r>
              </a:p>
            </p:txBody>
          </p:sp>
          <p:sp>
            <p:nvSpPr>
              <p:cNvPr id="103" name="TextBox 102">
                <a:extLst>
                  <a:ext uri="{FF2B5EF4-FFF2-40B4-BE49-F238E27FC236}">
                    <a16:creationId xmlns:a16="http://schemas.microsoft.com/office/drawing/2014/main" id="{36D8EAFE-1A6F-48D0-8956-C02CD2A45C11}"/>
                  </a:ext>
                </a:extLst>
              </p:cNvPr>
              <p:cNvSpPr txBox="1"/>
              <p:nvPr/>
            </p:nvSpPr>
            <p:spPr>
              <a:xfrm>
                <a:off x="2876272" y="2469374"/>
                <a:ext cx="1414170" cy="338554"/>
              </a:xfrm>
              <a:prstGeom prst="rect">
                <a:avLst/>
              </a:prstGeom>
              <a:solidFill>
                <a:schemeClr val="bg1"/>
              </a:solidFill>
              <a:ln>
                <a:solidFill>
                  <a:schemeClr val="tx1"/>
                </a:solidFill>
              </a:ln>
            </p:spPr>
            <p:txBody>
              <a:bodyPr wrap="none" rtlCol="0">
                <a:spAutoFit/>
              </a:bodyPr>
              <a:lstStyle/>
              <a:p>
                <a:r>
                  <a:rPr lang="en-US" sz="1600">
                    <a:highlight>
                      <a:srgbClr val="FFFF00"/>
                    </a:highlight>
                    <a:ea typeface="Amazon Ember Light" panose="020B0403020204020204" pitchFamily="34" charset="0"/>
                    <a:cs typeface="Arial" panose="020B0604020202020204" pitchFamily="34" charset="0"/>
                  </a:rPr>
                  <a:t>Public subnet</a:t>
                </a:r>
              </a:p>
            </p:txBody>
          </p:sp>
          <p:cxnSp>
            <p:nvCxnSpPr>
              <p:cNvPr id="112" name="Straight Arrow Connector 111">
                <a:extLst>
                  <a:ext uri="{FF2B5EF4-FFF2-40B4-BE49-F238E27FC236}">
                    <a16:creationId xmlns:a16="http://schemas.microsoft.com/office/drawing/2014/main" id="{DD2E0C40-C049-44C2-83DE-0FF53CAD24A9}"/>
                  </a:ext>
                </a:extLst>
              </p:cNvPr>
              <p:cNvCxnSpPr>
                <a:cxnSpLocks/>
                <a:stCxn id="97" idx="2"/>
              </p:cNvCxnSpPr>
              <p:nvPr/>
            </p:nvCxnSpPr>
            <p:spPr>
              <a:xfrm>
                <a:off x="6759451" y="3210721"/>
                <a:ext cx="10109" cy="8073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15" name="Graphic 114">
                <a:extLst>
                  <a:ext uri="{FF2B5EF4-FFF2-40B4-BE49-F238E27FC236}">
                    <a16:creationId xmlns:a16="http://schemas.microsoft.com/office/drawing/2014/main" id="{B0B2D66B-3579-4B74-A9D7-443FDE22ACF9}"/>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119361" y="1271818"/>
                <a:ext cx="1280160" cy="1280160"/>
              </a:xfrm>
              <a:prstGeom prst="rect">
                <a:avLst/>
              </a:prstGeom>
            </p:spPr>
          </p:pic>
          <p:sp>
            <p:nvSpPr>
              <p:cNvPr id="116" name="TextBox 115">
                <a:extLst>
                  <a:ext uri="{FF2B5EF4-FFF2-40B4-BE49-F238E27FC236}">
                    <a16:creationId xmlns:a16="http://schemas.microsoft.com/office/drawing/2014/main" id="{F661AEA3-B256-4C18-84DC-592A38823109}"/>
                  </a:ext>
                </a:extLst>
              </p:cNvPr>
              <p:cNvSpPr txBox="1"/>
              <p:nvPr/>
            </p:nvSpPr>
            <p:spPr>
              <a:xfrm>
                <a:off x="10310440" y="2610729"/>
                <a:ext cx="898003" cy="338554"/>
              </a:xfrm>
              <a:prstGeom prst="rect">
                <a:avLst/>
              </a:prstGeom>
              <a:noFill/>
            </p:spPr>
            <p:txBody>
              <a:bodyPr wrap="none" rtlCol="0">
                <a:spAutoFit/>
              </a:bodyPr>
              <a:lstStyle/>
              <a:p>
                <a:pPr algn="ctr"/>
                <a:r>
                  <a:rPr lang="en-US" sz="1600">
                    <a:ea typeface="Amazon Ember Light" panose="020B0403020204020204" pitchFamily="34" charset="0"/>
                    <a:cs typeface="Arial" panose="020B0604020202020204" pitchFamily="34" charset="0"/>
                  </a:rPr>
                  <a:t>Internet</a:t>
                </a:r>
              </a:p>
            </p:txBody>
          </p:sp>
          <p:sp>
            <p:nvSpPr>
              <p:cNvPr id="3" name="TextBox 2">
                <a:extLst>
                  <a:ext uri="{FF2B5EF4-FFF2-40B4-BE49-F238E27FC236}">
                    <a16:creationId xmlns:a16="http://schemas.microsoft.com/office/drawing/2014/main" id="{DF6752BA-5C71-4B16-9043-D0096A45F601}"/>
                  </a:ext>
                </a:extLst>
              </p:cNvPr>
              <p:cNvSpPr txBox="1"/>
              <p:nvPr/>
            </p:nvSpPr>
            <p:spPr>
              <a:xfrm>
                <a:off x="3238197" y="1903353"/>
                <a:ext cx="1657826" cy="338554"/>
              </a:xfrm>
              <a:prstGeom prst="rect">
                <a:avLst/>
              </a:prstGeom>
              <a:noFill/>
              <a:ln>
                <a:solidFill>
                  <a:schemeClr val="tx1"/>
                </a:solidFill>
              </a:ln>
            </p:spPr>
            <p:txBody>
              <a:bodyPr wrap="none" rtlCol="0">
                <a:spAutoFit/>
              </a:bodyPr>
              <a:lstStyle/>
              <a:p>
                <a:r>
                  <a:rPr lang="en-US" sz="1600">
                    <a:highlight>
                      <a:srgbClr val="FFFF00"/>
                    </a:highlight>
                    <a:ea typeface="Amazon Ember Light" panose="020B0403020204020204" pitchFamily="34" charset="0"/>
                    <a:cs typeface="Arial" panose="020B0604020202020204" pitchFamily="34" charset="0"/>
                  </a:rPr>
                  <a:t>Availability Zone</a:t>
                </a:r>
              </a:p>
            </p:txBody>
          </p:sp>
          <p:sp>
            <p:nvSpPr>
              <p:cNvPr id="49" name="TextBox 48">
                <a:extLst>
                  <a:ext uri="{FF2B5EF4-FFF2-40B4-BE49-F238E27FC236}">
                    <a16:creationId xmlns:a16="http://schemas.microsoft.com/office/drawing/2014/main" id="{6513CA11-B560-4FC5-8B71-63AC786D6732}"/>
                  </a:ext>
                </a:extLst>
              </p:cNvPr>
              <p:cNvSpPr txBox="1"/>
              <p:nvPr/>
            </p:nvSpPr>
            <p:spPr>
              <a:xfrm>
                <a:off x="3706131" y="5517778"/>
                <a:ext cx="1770036" cy="338554"/>
              </a:xfrm>
              <a:prstGeom prst="rect">
                <a:avLst/>
              </a:prstGeom>
              <a:solidFill>
                <a:schemeClr val="bg1"/>
              </a:solidFill>
              <a:ln>
                <a:solidFill>
                  <a:schemeClr val="tx1"/>
                </a:solidFill>
              </a:ln>
            </p:spPr>
            <p:txBody>
              <a:bodyPr wrap="none" rtlCol="0">
                <a:spAutoFit/>
              </a:bodyPr>
              <a:lstStyle/>
              <a:p>
                <a:pPr algn="ctr"/>
                <a:r>
                  <a:rPr lang="en-US" sz="1600">
                    <a:highlight>
                      <a:srgbClr val="FFFF00"/>
                    </a:highlight>
                    <a:ea typeface="Amazon Ember Light" panose="020B0403020204020204" pitchFamily="34" charset="0"/>
                    <a:cs typeface="Arial" panose="020B0604020202020204" pitchFamily="34" charset="0"/>
                  </a:rPr>
                  <a:t>Private IP address</a:t>
                </a:r>
              </a:p>
            </p:txBody>
          </p:sp>
          <p:pic>
            <p:nvPicPr>
              <p:cNvPr id="50" name="Graphic 49">
                <a:extLst>
                  <a:ext uri="{FF2B5EF4-FFF2-40B4-BE49-F238E27FC236}">
                    <a16:creationId xmlns:a16="http://schemas.microsoft.com/office/drawing/2014/main" id="{E7208472-9DBC-4A85-81D2-16F727F7376A}"/>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545425" y="4037021"/>
                <a:ext cx="469900" cy="469900"/>
              </a:xfrm>
              <a:prstGeom prst="rect">
                <a:avLst/>
              </a:prstGeom>
            </p:spPr>
          </p:pic>
        </p:grpSp>
        <p:cxnSp>
          <p:nvCxnSpPr>
            <p:cNvPr id="18" name="Elbow Connector 17">
              <a:extLst>
                <a:ext uri="{FF2B5EF4-FFF2-40B4-BE49-F238E27FC236}">
                  <a16:creationId xmlns:a16="http://schemas.microsoft.com/office/drawing/2014/main" id="{FD597CD6-CF33-0A7F-2BD0-45DDD95B65BF}"/>
                </a:ext>
              </a:extLst>
            </p:cNvPr>
            <p:cNvCxnSpPr>
              <a:stCxn id="19" idx="0"/>
              <a:endCxn id="115" idx="1"/>
            </p:cNvCxnSpPr>
            <p:nvPr/>
          </p:nvCxnSpPr>
          <p:spPr>
            <a:xfrm rot="5400000" flipH="1" flipV="1">
              <a:off x="8182408" y="400352"/>
              <a:ext cx="152980" cy="3364142"/>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5F3B0744-E66D-EE9C-B625-3284EE82EA50}"/>
                </a:ext>
              </a:extLst>
            </p:cNvPr>
            <p:cNvCxnSpPr>
              <a:stCxn id="71" idx="3"/>
              <a:endCxn id="50" idx="1"/>
            </p:cNvCxnSpPr>
            <p:nvPr/>
          </p:nvCxnSpPr>
          <p:spPr>
            <a:xfrm>
              <a:off x="4997789" y="3382591"/>
              <a:ext cx="1369244" cy="983415"/>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BFFB8FBD-90BB-349E-0394-DBA5E7619A06}"/>
                </a:ext>
              </a:extLst>
            </p:cNvPr>
            <p:cNvCxnSpPr>
              <a:stCxn id="50" idx="1"/>
            </p:cNvCxnSpPr>
            <p:nvPr/>
          </p:nvCxnSpPr>
          <p:spPr>
            <a:xfrm rot="10800000" flipV="1">
              <a:off x="4225139" y="4366005"/>
              <a:ext cx="2141894" cy="662001"/>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1262767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CC1439-966A-4F56-B244-249077ECEC28}"/>
              </a:ext>
            </a:extLst>
          </p:cNvPr>
          <p:cNvSpPr>
            <a:spLocks noGrp="1"/>
          </p:cNvSpPr>
          <p:nvPr>
            <p:ph type="subTitle" idx="1"/>
          </p:nvPr>
        </p:nvSpPr>
        <p:spPr/>
        <p:txBody>
          <a:bodyPr/>
          <a:lstStyle/>
          <a:p>
            <a:r>
              <a:rPr lang="en-US"/>
              <a:t>Module 5: Networking and Content Delivery</a:t>
            </a:r>
          </a:p>
        </p:txBody>
      </p:sp>
      <p:sp>
        <p:nvSpPr>
          <p:cNvPr id="2" name="Title 1"/>
          <p:cNvSpPr>
            <a:spLocks noGrp="1"/>
          </p:cNvSpPr>
          <p:nvPr>
            <p:ph type="title"/>
          </p:nvPr>
        </p:nvSpPr>
        <p:spPr/>
        <p:txBody>
          <a:bodyPr>
            <a:noAutofit/>
          </a:bodyPr>
          <a:lstStyle/>
          <a:p>
            <a:r>
              <a:rPr lang="en-US"/>
              <a:t>Section 4: VPC security</a:t>
            </a:r>
          </a:p>
        </p:txBody>
      </p:sp>
    </p:spTree>
    <p:custDataLst>
      <p:tags r:id="rId1"/>
    </p:custDataLst>
    <p:extLst>
      <p:ext uri="{BB962C8B-B14F-4D97-AF65-F5344CB8AC3E}">
        <p14:creationId xmlns:p14="http://schemas.microsoft.com/office/powerpoint/2010/main" val="32323273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224D040-303B-FF9E-7CD2-52AE1A5D6ED5}"/>
              </a:ext>
            </a:extLst>
          </p:cNvPr>
          <p:cNvSpPr>
            <a:spLocks noGrp="1"/>
          </p:cNvSpPr>
          <p:nvPr>
            <p:ph type="sldNum" sz="quarter" idx="20"/>
          </p:nvPr>
        </p:nvSpPr>
        <p:spPr/>
        <p:txBody>
          <a:bodyPr/>
          <a:lstStyle/>
          <a:p>
            <a:fld id="{930176A1-BCF0-4712-97A6-6B495F55390B}" type="slidenum">
              <a:rPr lang="en-US" smtClean="0"/>
              <a:pPr/>
              <a:t>28</a:t>
            </a:fld>
            <a:endParaRPr lang="en-US"/>
          </a:p>
        </p:txBody>
      </p:sp>
      <p:sp>
        <p:nvSpPr>
          <p:cNvPr id="2" name="Title 1"/>
          <p:cNvSpPr>
            <a:spLocks noGrp="1"/>
          </p:cNvSpPr>
          <p:nvPr>
            <p:ph type="title"/>
          </p:nvPr>
        </p:nvSpPr>
        <p:spPr/>
        <p:txBody>
          <a:bodyPr>
            <a:normAutofit/>
          </a:bodyPr>
          <a:lstStyle/>
          <a:p>
            <a:r>
              <a:rPr lang="en-US"/>
              <a:t>Security groups (1 of 2)</a:t>
            </a:r>
          </a:p>
        </p:txBody>
      </p:sp>
      <p:sp>
        <p:nvSpPr>
          <p:cNvPr id="25" name="TextBox 24">
            <a:extLst>
              <a:ext uri="{FF2B5EF4-FFF2-40B4-BE49-F238E27FC236}">
                <a16:creationId xmlns:a16="http://schemas.microsoft.com/office/drawing/2014/main" id="{21779009-7CA0-474D-8758-7D153A6A2C00}"/>
              </a:ext>
            </a:extLst>
          </p:cNvPr>
          <p:cNvSpPr txBox="1"/>
          <p:nvPr/>
        </p:nvSpPr>
        <p:spPr>
          <a:xfrm>
            <a:off x="7251306" y="3955547"/>
            <a:ext cx="3821880" cy="954107"/>
          </a:xfrm>
          <a:prstGeom prst="rect">
            <a:avLst/>
          </a:prstGeom>
          <a:noFill/>
        </p:spPr>
        <p:txBody>
          <a:bodyPr wrap="none" rtlCol="0">
            <a:spAutoFit/>
          </a:bodyPr>
          <a:lstStyle/>
          <a:p>
            <a:r>
              <a:rPr lang="en-US" sz="2800" dirty="0">
                <a:ea typeface="Amazon Ember Light" panose="020B0403020204020204" pitchFamily="34" charset="0"/>
                <a:cs typeface="Amazon Ember Light" panose="020B0403020204020204" pitchFamily="34" charset="0"/>
              </a:rPr>
              <a:t>Security groups act at </a:t>
            </a:r>
            <a:br>
              <a:rPr lang="en-US" sz="2800" dirty="0">
                <a:ea typeface="Amazon Ember Light" panose="020B0403020204020204" pitchFamily="34" charset="0"/>
                <a:cs typeface="Amazon Ember Light" panose="020B0403020204020204" pitchFamily="34" charset="0"/>
              </a:rPr>
            </a:br>
            <a:r>
              <a:rPr lang="en-US" sz="2800" dirty="0">
                <a:ea typeface="Amazon Ember Light" panose="020B0403020204020204" pitchFamily="34" charset="0"/>
                <a:cs typeface="Amazon Ember Light" panose="020B0403020204020204" pitchFamily="34" charset="0"/>
              </a:rPr>
              <a:t>the </a:t>
            </a:r>
            <a:r>
              <a:rPr lang="en-US" sz="2800" dirty="0">
                <a:solidFill>
                  <a:schemeClr val="accent6"/>
                </a:solidFill>
                <a:ea typeface="Amazon Ember Light" panose="020B0403020204020204" pitchFamily="34" charset="0"/>
                <a:cs typeface="Amazon Ember Light" panose="020B0403020204020204" pitchFamily="34" charset="0"/>
              </a:rPr>
              <a:t>instance level</a:t>
            </a:r>
            <a:r>
              <a:rPr lang="en-US" sz="2800" dirty="0">
                <a:ea typeface="Amazon Ember Light" panose="020B0403020204020204" pitchFamily="34" charset="0"/>
                <a:cs typeface="Amazon Ember Light" panose="020B0403020204020204" pitchFamily="34" charset="0"/>
              </a:rPr>
              <a:t>.</a:t>
            </a:r>
          </a:p>
        </p:txBody>
      </p:sp>
      <p:grpSp>
        <p:nvGrpSpPr>
          <p:cNvPr id="4" name="Group 3" descr="Architecture diagram of a VPC with two subnets. Inside each subnet is an instance inside a security group.">
            <a:extLst>
              <a:ext uri="{FF2B5EF4-FFF2-40B4-BE49-F238E27FC236}">
                <a16:creationId xmlns:a16="http://schemas.microsoft.com/office/drawing/2014/main" id="{F22B2B57-C85C-4052-B2EC-61B0746FF976}"/>
              </a:ext>
            </a:extLst>
          </p:cNvPr>
          <p:cNvGrpSpPr/>
          <p:nvPr/>
        </p:nvGrpSpPr>
        <p:grpSpPr>
          <a:xfrm>
            <a:off x="152401" y="1184646"/>
            <a:ext cx="5403273" cy="5191619"/>
            <a:chOff x="152401" y="1273546"/>
            <a:chExt cx="5403273" cy="5191619"/>
          </a:xfrm>
        </p:grpSpPr>
        <p:sp>
          <p:nvSpPr>
            <p:cNvPr id="10" name="Rectangle 9">
              <a:extLst>
                <a:ext uri="{FF2B5EF4-FFF2-40B4-BE49-F238E27FC236}">
                  <a16:creationId xmlns:a16="http://schemas.microsoft.com/office/drawing/2014/main" id="{2EA2AEC7-3026-407B-AF13-090DAFE9FEB4}"/>
                </a:ext>
              </a:extLst>
            </p:cNvPr>
            <p:cNvSpPr/>
            <p:nvPr/>
          </p:nvSpPr>
          <p:spPr>
            <a:xfrm>
              <a:off x="1063615" y="2244988"/>
              <a:ext cx="3591473" cy="410399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Availability Zone</a:t>
              </a:r>
            </a:p>
          </p:txBody>
        </p:sp>
        <p:sp>
          <p:nvSpPr>
            <p:cNvPr id="11" name="Rectangle 10">
              <a:extLst>
                <a:ext uri="{FF2B5EF4-FFF2-40B4-BE49-F238E27FC236}">
                  <a16:creationId xmlns:a16="http://schemas.microsoft.com/office/drawing/2014/main" id="{DFB21CDB-E7C3-4D30-B97C-5B0213132DD0}"/>
                </a:ext>
              </a:extLst>
            </p:cNvPr>
            <p:cNvSpPr/>
            <p:nvPr/>
          </p:nvSpPr>
          <p:spPr>
            <a:xfrm>
              <a:off x="1315653" y="2982872"/>
              <a:ext cx="3108960" cy="13716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D8900"/>
                  </a:solidFill>
                  <a:effectLst/>
                  <a:uLnTx/>
                  <a:uFillTx/>
                  <a:ea typeface="+mn-ea"/>
                  <a:cs typeface="+mn-cs"/>
                </a:rPr>
                <a:t>   Public subnet:10.0.1.0/24</a:t>
              </a:r>
            </a:p>
          </p:txBody>
        </p:sp>
        <p:pic>
          <p:nvPicPr>
            <p:cNvPr id="12" name="Graphic 11">
              <a:extLst>
                <a:ext uri="{FF2B5EF4-FFF2-40B4-BE49-F238E27FC236}">
                  <a16:creationId xmlns:a16="http://schemas.microsoft.com/office/drawing/2014/main" id="{A81762A6-0A9A-443D-94CB-ACD42705FBC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15654" y="2980513"/>
              <a:ext cx="457200" cy="457200"/>
            </a:xfrm>
            <a:prstGeom prst="rect">
              <a:avLst/>
            </a:prstGeom>
          </p:spPr>
        </p:pic>
        <p:sp>
          <p:nvSpPr>
            <p:cNvPr id="13" name="Rectangle 12">
              <a:extLst>
                <a:ext uri="{FF2B5EF4-FFF2-40B4-BE49-F238E27FC236}">
                  <a16:creationId xmlns:a16="http://schemas.microsoft.com/office/drawing/2014/main" id="{C0492441-C59A-449B-8DFB-1A489D3FF458}"/>
                </a:ext>
              </a:extLst>
            </p:cNvPr>
            <p:cNvSpPr/>
            <p:nvPr/>
          </p:nvSpPr>
          <p:spPr>
            <a:xfrm>
              <a:off x="1315652" y="4510729"/>
              <a:ext cx="3108960" cy="13716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   Private subnet: 10.0.2.0/24</a:t>
              </a:r>
            </a:p>
          </p:txBody>
        </p:sp>
        <p:pic>
          <p:nvPicPr>
            <p:cNvPr id="14" name="Graphic 13">
              <a:extLst>
                <a:ext uri="{FF2B5EF4-FFF2-40B4-BE49-F238E27FC236}">
                  <a16:creationId xmlns:a16="http://schemas.microsoft.com/office/drawing/2014/main" id="{FA86E7D1-2240-46EF-81FF-93917F09BC4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15653" y="4508371"/>
              <a:ext cx="457200" cy="457200"/>
            </a:xfrm>
            <a:prstGeom prst="rect">
              <a:avLst/>
            </a:prstGeom>
          </p:spPr>
        </p:pic>
        <p:sp>
          <p:nvSpPr>
            <p:cNvPr id="15" name="Rectangle 14">
              <a:extLst>
                <a:ext uri="{FF2B5EF4-FFF2-40B4-BE49-F238E27FC236}">
                  <a16:creationId xmlns:a16="http://schemas.microsoft.com/office/drawing/2014/main" id="{88BB7F53-A462-41B8-A57E-CDD8EB2C011B}"/>
                </a:ext>
              </a:extLst>
            </p:cNvPr>
            <p:cNvSpPr/>
            <p:nvPr/>
          </p:nvSpPr>
          <p:spPr>
            <a:xfrm>
              <a:off x="152402" y="1273546"/>
              <a:ext cx="5403272" cy="5191619"/>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ea typeface="+mn-ea"/>
                  <a:cs typeface="+mn-cs"/>
                </a:rPr>
                <a:t> </a:t>
              </a:r>
              <a:r>
                <a:rPr kumimoji="0" lang="en-US" sz="1600" b="0" i="0" u="none" strike="noStrike" kern="0" cap="none" spc="0" normalizeH="0" baseline="0" noProof="0">
                  <a:ln>
                    <a:noFill/>
                  </a:ln>
                  <a:solidFill>
                    <a:sysClr val="windowText" lastClr="000000"/>
                  </a:solidFill>
                  <a:effectLst/>
                  <a:uLnTx/>
                  <a:uFillTx/>
                  <a:ea typeface="+mn-ea"/>
                  <a:cs typeface="+mn-cs"/>
                </a:rPr>
                <a:t>AWS Cloud</a:t>
              </a:r>
            </a:p>
          </p:txBody>
        </p:sp>
        <p:pic>
          <p:nvPicPr>
            <p:cNvPr id="16" name="Graphic 15">
              <a:extLst>
                <a:ext uri="{FF2B5EF4-FFF2-40B4-BE49-F238E27FC236}">
                  <a16:creationId xmlns:a16="http://schemas.microsoft.com/office/drawing/2014/main" id="{FB4B6ED6-F482-4FBE-A5AE-A1BC4EFF7E2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2401" y="1273546"/>
              <a:ext cx="457200" cy="457200"/>
            </a:xfrm>
            <a:prstGeom prst="rect">
              <a:avLst/>
            </a:prstGeom>
          </p:spPr>
        </p:pic>
        <p:sp>
          <p:nvSpPr>
            <p:cNvPr id="17" name="Rectangle 16">
              <a:extLst>
                <a:ext uri="{FF2B5EF4-FFF2-40B4-BE49-F238E27FC236}">
                  <a16:creationId xmlns:a16="http://schemas.microsoft.com/office/drawing/2014/main" id="{CDDD8242-0D16-471C-B1CC-A66D7F50FEB7}"/>
                </a:ext>
              </a:extLst>
            </p:cNvPr>
            <p:cNvSpPr/>
            <p:nvPr/>
          </p:nvSpPr>
          <p:spPr>
            <a:xfrm>
              <a:off x="280551" y="1888174"/>
              <a:ext cx="4984176" cy="4328548"/>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 Region</a:t>
              </a:r>
            </a:p>
          </p:txBody>
        </p:sp>
        <p:pic>
          <p:nvPicPr>
            <p:cNvPr id="18" name="Graphic 17">
              <a:extLst>
                <a:ext uri="{FF2B5EF4-FFF2-40B4-BE49-F238E27FC236}">
                  <a16:creationId xmlns:a16="http://schemas.microsoft.com/office/drawing/2014/main" id="{45CC1B0C-00B1-4030-AB94-1769D6F0FDF0}"/>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0551" y="1888174"/>
              <a:ext cx="457200" cy="457200"/>
            </a:xfrm>
            <a:prstGeom prst="rect">
              <a:avLst/>
            </a:prstGeom>
          </p:spPr>
        </p:pic>
        <p:sp>
          <p:nvSpPr>
            <p:cNvPr id="19" name="Rectangle 18">
              <a:extLst>
                <a:ext uri="{FF2B5EF4-FFF2-40B4-BE49-F238E27FC236}">
                  <a16:creationId xmlns:a16="http://schemas.microsoft.com/office/drawing/2014/main" id="{90BE6F3F-FD4E-4721-B568-67FD48F5B72F}"/>
                </a:ext>
              </a:extLst>
            </p:cNvPr>
            <p:cNvSpPr/>
            <p:nvPr/>
          </p:nvSpPr>
          <p:spPr>
            <a:xfrm>
              <a:off x="581948" y="2624640"/>
              <a:ext cx="4364125" cy="3443417"/>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kumimoji="0" lang="en-US" sz="1600" b="0" i="0" u="none" strike="noStrike" kern="0" cap="none" spc="0" normalizeH="0" baseline="0" noProof="0">
                  <a:ln w="0"/>
                  <a:solidFill>
                    <a:srgbClr val="1D8900"/>
                  </a:solidFill>
                  <a:effectLst/>
                  <a:uLnTx/>
                  <a:uFillTx/>
                </a:rPr>
                <a:t> VPC: </a:t>
              </a:r>
              <a:r>
                <a:rPr lang="en-US" sz="1600">
                  <a:solidFill>
                    <a:srgbClr val="1D8900"/>
                  </a:solidFill>
                </a:rPr>
                <a:t>10.0.0.0/16</a:t>
              </a:r>
            </a:p>
          </p:txBody>
        </p:sp>
        <p:pic>
          <p:nvPicPr>
            <p:cNvPr id="20" name="Graphic 19">
              <a:extLst>
                <a:ext uri="{FF2B5EF4-FFF2-40B4-BE49-F238E27FC236}">
                  <a16:creationId xmlns:a16="http://schemas.microsoft.com/office/drawing/2014/main" id="{74D9B023-123A-4059-8E54-2A7C7CADA196}"/>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1948" y="2624640"/>
              <a:ext cx="457200" cy="457200"/>
            </a:xfrm>
            <a:prstGeom prst="rect">
              <a:avLst/>
            </a:prstGeom>
          </p:spPr>
        </p:pic>
        <p:pic>
          <p:nvPicPr>
            <p:cNvPr id="26" name="Graphic 25">
              <a:extLst>
                <a:ext uri="{FF2B5EF4-FFF2-40B4-BE49-F238E27FC236}">
                  <a16:creationId xmlns:a16="http://schemas.microsoft.com/office/drawing/2014/main" id="{A0011F49-6AAB-48D6-B7DC-B849FE7E5B14}"/>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799541" y="3711641"/>
              <a:ext cx="457200" cy="457200"/>
            </a:xfrm>
            <a:prstGeom prst="rect">
              <a:avLst/>
            </a:prstGeom>
          </p:spPr>
        </p:pic>
        <p:sp>
          <p:nvSpPr>
            <p:cNvPr id="37" name="Rectangle 36">
              <a:extLst>
                <a:ext uri="{FF2B5EF4-FFF2-40B4-BE49-F238E27FC236}">
                  <a16:creationId xmlns:a16="http://schemas.microsoft.com/office/drawing/2014/main" id="{AF86A194-84B5-4110-9E59-9571881DC0A9}"/>
                </a:ext>
              </a:extLst>
            </p:cNvPr>
            <p:cNvSpPr/>
            <p:nvPr/>
          </p:nvSpPr>
          <p:spPr>
            <a:xfrm>
              <a:off x="2145491" y="3372897"/>
              <a:ext cx="1765300" cy="872669"/>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DF3312"/>
                  </a:solidFill>
                  <a:effectLst/>
                  <a:uLnTx/>
                  <a:uFillTx/>
                  <a:ea typeface="+mn-ea"/>
                  <a:cs typeface="+mn-cs"/>
                </a:rPr>
                <a:t>Security group</a:t>
              </a:r>
            </a:p>
          </p:txBody>
        </p:sp>
        <p:pic>
          <p:nvPicPr>
            <p:cNvPr id="39" name="Graphic 38">
              <a:extLst>
                <a:ext uri="{FF2B5EF4-FFF2-40B4-BE49-F238E27FC236}">
                  <a16:creationId xmlns:a16="http://schemas.microsoft.com/office/drawing/2014/main" id="{A28E8FF8-E3E0-4E5B-8AAB-E34F26E77A11}"/>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813392" y="5249493"/>
              <a:ext cx="457200" cy="457200"/>
            </a:xfrm>
            <a:prstGeom prst="rect">
              <a:avLst/>
            </a:prstGeom>
          </p:spPr>
        </p:pic>
        <p:sp>
          <p:nvSpPr>
            <p:cNvPr id="40" name="Rectangle 39">
              <a:extLst>
                <a:ext uri="{FF2B5EF4-FFF2-40B4-BE49-F238E27FC236}">
                  <a16:creationId xmlns:a16="http://schemas.microsoft.com/office/drawing/2014/main" id="{7547EFC8-C8EC-4D84-A8F9-106BC1CC28F1}"/>
                </a:ext>
              </a:extLst>
            </p:cNvPr>
            <p:cNvSpPr/>
            <p:nvPr/>
          </p:nvSpPr>
          <p:spPr>
            <a:xfrm>
              <a:off x="2159342" y="4910749"/>
              <a:ext cx="1765300" cy="872669"/>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DF3312"/>
                  </a:solidFill>
                  <a:effectLst/>
                  <a:uLnTx/>
                  <a:uFillTx/>
                  <a:ea typeface="+mn-ea"/>
                  <a:cs typeface="+mn-cs"/>
                </a:rPr>
                <a:t>Security group</a:t>
              </a:r>
            </a:p>
          </p:txBody>
        </p:sp>
      </p:grpSp>
      <p:cxnSp>
        <p:nvCxnSpPr>
          <p:cNvPr id="21" name="Elbow Connector 20">
            <a:extLst>
              <a:ext uri="{FF2B5EF4-FFF2-40B4-BE49-F238E27FC236}">
                <a16:creationId xmlns:a16="http://schemas.microsoft.com/office/drawing/2014/main" id="{09A98307-9B89-6745-C330-ABD3D0B73DDB}"/>
              </a:ext>
              <a:ext uri="{C183D7F6-B498-43B3-948B-1728B52AA6E4}">
                <adec:decorative xmlns:adec="http://schemas.microsoft.com/office/drawing/2017/decorative" val="1"/>
              </a:ext>
            </a:extLst>
          </p:cNvPr>
          <p:cNvCxnSpPr>
            <a:stCxn id="25" idx="1"/>
          </p:cNvCxnSpPr>
          <p:nvPr/>
        </p:nvCxnSpPr>
        <p:spPr>
          <a:xfrm rot="10800000">
            <a:off x="3924642" y="3621421"/>
            <a:ext cx="3326664" cy="811180"/>
          </a:xfrm>
          <a:prstGeom prst="bentConnector3">
            <a:avLst>
              <a:gd name="adj1" fmla="val 39005"/>
            </a:avLst>
          </a:prstGeom>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7D3EF7CE-050A-24D7-09BA-A58D530C2410}"/>
              </a:ext>
              <a:ext uri="{C183D7F6-B498-43B3-948B-1728B52AA6E4}">
                <adec:decorative xmlns:adec="http://schemas.microsoft.com/office/drawing/2017/decorative" val="1"/>
              </a:ext>
            </a:extLst>
          </p:cNvPr>
          <p:cNvCxnSpPr>
            <a:stCxn id="25" idx="1"/>
          </p:cNvCxnSpPr>
          <p:nvPr/>
        </p:nvCxnSpPr>
        <p:spPr>
          <a:xfrm rot="10800000" flipV="1">
            <a:off x="3924642" y="4432601"/>
            <a:ext cx="3326665" cy="825582"/>
          </a:xfrm>
          <a:prstGeom prst="bentConnector3">
            <a:avLst>
              <a:gd name="adj1" fmla="val 39005"/>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082848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662BF34-1E64-D8AE-C709-29316B50F828}"/>
              </a:ext>
            </a:extLst>
          </p:cNvPr>
          <p:cNvSpPr>
            <a:spLocks noGrp="1"/>
          </p:cNvSpPr>
          <p:nvPr>
            <p:ph type="sldNum" sz="quarter" idx="20"/>
          </p:nvPr>
        </p:nvSpPr>
        <p:spPr/>
        <p:txBody>
          <a:bodyPr/>
          <a:lstStyle/>
          <a:p>
            <a:fld id="{930176A1-BCF0-4712-97A6-6B495F55390B}" type="slidenum">
              <a:rPr lang="en-US" smtClean="0"/>
              <a:pPr/>
              <a:t>29</a:t>
            </a:fld>
            <a:endParaRPr lang="en-US"/>
          </a:p>
        </p:txBody>
      </p:sp>
      <p:sp>
        <p:nvSpPr>
          <p:cNvPr id="7" name="Title 6">
            <a:extLst>
              <a:ext uri="{FF2B5EF4-FFF2-40B4-BE49-F238E27FC236}">
                <a16:creationId xmlns:a16="http://schemas.microsoft.com/office/drawing/2014/main" id="{D440F81C-02CA-425D-8821-C7CD180114EE}"/>
              </a:ext>
            </a:extLst>
          </p:cNvPr>
          <p:cNvSpPr>
            <a:spLocks noGrp="1"/>
          </p:cNvSpPr>
          <p:nvPr>
            <p:ph type="title"/>
          </p:nvPr>
        </p:nvSpPr>
        <p:spPr/>
        <p:txBody>
          <a:bodyPr/>
          <a:lstStyle/>
          <a:p>
            <a:r>
              <a:rPr lang="en-US"/>
              <a:t>Security groups (2 of 2)</a:t>
            </a:r>
          </a:p>
        </p:txBody>
      </p:sp>
      <p:sp>
        <p:nvSpPr>
          <p:cNvPr id="11" name="Rectangle 10">
            <a:extLst>
              <a:ext uri="{FF2B5EF4-FFF2-40B4-BE49-F238E27FC236}">
                <a16:creationId xmlns:a16="http://schemas.microsoft.com/office/drawing/2014/main" id="{C0D2E03D-16E8-49EB-94E2-2308B3350934}"/>
              </a:ext>
            </a:extLst>
          </p:cNvPr>
          <p:cNvSpPr/>
          <p:nvPr/>
        </p:nvSpPr>
        <p:spPr>
          <a:xfrm>
            <a:off x="549620" y="1351296"/>
            <a:ext cx="11092761" cy="1313180"/>
          </a:xfrm>
          <a:prstGeom prst="rect">
            <a:avLst/>
          </a:prstGeom>
        </p:spPr>
        <p:txBody>
          <a:bodyPr wrap="square">
            <a:spAutoFit/>
          </a:bodyPr>
          <a:lstStyle/>
          <a:p>
            <a:pPr marL="457200" indent="-457200">
              <a:spcAft>
                <a:spcPts val="800"/>
              </a:spcAft>
              <a:buFont typeface="Arial" panose="020B0604020202020204" pitchFamily="34" charset="0"/>
              <a:buChar char="•"/>
            </a:pPr>
            <a:r>
              <a:rPr lang="en-US" sz="2200" dirty="0"/>
              <a:t>Security groups have </a:t>
            </a:r>
            <a:r>
              <a:rPr lang="en-US" sz="2200" dirty="0">
                <a:solidFill>
                  <a:schemeClr val="accent6"/>
                </a:solidFill>
              </a:rPr>
              <a:t>rules </a:t>
            </a:r>
            <a:r>
              <a:rPr lang="en-US" sz="2200" dirty="0"/>
              <a:t>that control inbound and outbound instance traffic. </a:t>
            </a:r>
          </a:p>
          <a:p>
            <a:pPr marL="457200" indent="-457200">
              <a:spcAft>
                <a:spcPts val="800"/>
              </a:spcAft>
              <a:buFont typeface="Arial" panose="020B0604020202020204" pitchFamily="34" charset="0"/>
              <a:buChar char="•"/>
            </a:pPr>
            <a:r>
              <a:rPr lang="en-US" sz="2200" dirty="0"/>
              <a:t>Default security groups </a:t>
            </a:r>
            <a:r>
              <a:rPr lang="en-US" sz="2200" dirty="0">
                <a:solidFill>
                  <a:schemeClr val="accent6"/>
                </a:solidFill>
              </a:rPr>
              <a:t>deny all inbound </a:t>
            </a:r>
            <a:r>
              <a:rPr lang="en-US" sz="2200" dirty="0"/>
              <a:t>traffic and </a:t>
            </a:r>
            <a:r>
              <a:rPr lang="en-US" sz="2200" dirty="0">
                <a:solidFill>
                  <a:schemeClr val="accent6"/>
                </a:solidFill>
              </a:rPr>
              <a:t>allow all outbound </a:t>
            </a:r>
            <a:r>
              <a:rPr lang="en-US" sz="2200" dirty="0"/>
              <a:t>traffic.</a:t>
            </a:r>
          </a:p>
          <a:p>
            <a:pPr marL="457200" indent="-457200">
              <a:spcAft>
                <a:spcPts val="800"/>
              </a:spcAft>
              <a:buFont typeface="Arial" panose="020B0604020202020204" pitchFamily="34" charset="0"/>
              <a:buChar char="•"/>
            </a:pPr>
            <a:r>
              <a:rPr lang="en-US" sz="2200" dirty="0"/>
              <a:t>Security groups are </a:t>
            </a:r>
            <a:r>
              <a:rPr lang="en-US" sz="2200" dirty="0">
                <a:solidFill>
                  <a:schemeClr val="accent6"/>
                </a:solidFill>
              </a:rPr>
              <a:t>stateful</a:t>
            </a:r>
            <a:r>
              <a:rPr lang="en-US" sz="2200" dirty="0"/>
              <a:t>.</a:t>
            </a:r>
          </a:p>
        </p:txBody>
      </p:sp>
      <p:sp>
        <p:nvSpPr>
          <p:cNvPr id="5" name="TextBox 4">
            <a:extLst>
              <a:ext uri="{FF2B5EF4-FFF2-40B4-BE49-F238E27FC236}">
                <a16:creationId xmlns:a16="http://schemas.microsoft.com/office/drawing/2014/main" id="{168D4DEB-BB24-A6FE-5B92-FCD198B91250}"/>
              </a:ext>
            </a:extLst>
          </p:cNvPr>
          <p:cNvSpPr txBox="1"/>
          <p:nvPr/>
        </p:nvSpPr>
        <p:spPr>
          <a:xfrm>
            <a:off x="672394" y="2661355"/>
            <a:ext cx="10847211" cy="366210"/>
          </a:xfrm>
          <a:prstGeom prst="rect">
            <a:avLst/>
          </a:prstGeom>
          <a:solidFill>
            <a:schemeClr val="tx1"/>
          </a:solidFill>
        </p:spPr>
        <p:txBody>
          <a:bodyPr wrap="square" rtlCol="0">
            <a:spAutoFit/>
          </a:bodyPr>
          <a:lstStyle/>
          <a:p>
            <a:pPr algn="ctr"/>
            <a:r>
              <a:rPr lang="en-US">
                <a:solidFill>
                  <a:schemeClr val="bg1"/>
                </a:solidFill>
              </a:rPr>
              <a:t>Inbound</a:t>
            </a:r>
          </a:p>
        </p:txBody>
      </p:sp>
      <p:graphicFrame>
        <p:nvGraphicFramePr>
          <p:cNvPr id="2" name="Table 1">
            <a:extLst>
              <a:ext uri="{FF2B5EF4-FFF2-40B4-BE49-F238E27FC236}">
                <a16:creationId xmlns:a16="http://schemas.microsoft.com/office/drawing/2014/main" id="{C4F053AC-BF63-467B-9502-AC75B3C323A1}"/>
              </a:ext>
            </a:extLst>
          </p:cNvPr>
          <p:cNvGraphicFramePr>
            <a:graphicFrameLocks noGrp="1"/>
          </p:cNvGraphicFramePr>
          <p:nvPr>
            <p:extLst>
              <p:ext uri="{D42A27DB-BD31-4B8C-83A1-F6EECF244321}">
                <p14:modId xmlns:p14="http://schemas.microsoft.com/office/powerpoint/2010/main" val="2437597271"/>
              </p:ext>
            </p:extLst>
          </p:nvPr>
        </p:nvGraphicFramePr>
        <p:xfrm>
          <a:off x="655461" y="3027565"/>
          <a:ext cx="10881078" cy="1010920"/>
        </p:xfrm>
        <a:graphic>
          <a:graphicData uri="http://schemas.openxmlformats.org/drawingml/2006/table">
            <a:tbl>
              <a:tblPr firstRow="1">
                <a:tableStyleId>{5C22544A-7EE6-4342-B048-85BDC9FD1C3A}</a:tableStyleId>
              </a:tblPr>
              <a:tblGrid>
                <a:gridCol w="1840604">
                  <a:extLst>
                    <a:ext uri="{9D8B030D-6E8A-4147-A177-3AD203B41FA5}">
                      <a16:colId xmlns:a16="http://schemas.microsoft.com/office/drawing/2014/main" val="1178131056"/>
                    </a:ext>
                  </a:extLst>
                </a:gridCol>
                <a:gridCol w="1272746">
                  <a:extLst>
                    <a:ext uri="{9D8B030D-6E8A-4147-A177-3AD203B41FA5}">
                      <a16:colId xmlns:a16="http://schemas.microsoft.com/office/drawing/2014/main" val="470111755"/>
                    </a:ext>
                  </a:extLst>
                </a:gridCol>
                <a:gridCol w="1495167">
                  <a:extLst>
                    <a:ext uri="{9D8B030D-6E8A-4147-A177-3AD203B41FA5}">
                      <a16:colId xmlns:a16="http://schemas.microsoft.com/office/drawing/2014/main" val="672005831"/>
                    </a:ext>
                  </a:extLst>
                </a:gridCol>
                <a:gridCol w="6272561">
                  <a:extLst>
                    <a:ext uri="{9D8B030D-6E8A-4147-A177-3AD203B41FA5}">
                      <a16:colId xmlns:a16="http://schemas.microsoft.com/office/drawing/2014/main" val="166126738"/>
                    </a:ext>
                  </a:extLst>
                </a:gridCol>
              </a:tblGrid>
              <a:tr h="370840">
                <a:tc>
                  <a:txBody>
                    <a:bodyP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Source</a:t>
                      </a:r>
                    </a:p>
                  </a:txBody>
                  <a:tcPr>
                    <a:solidFill>
                      <a:schemeClr val="accent2"/>
                    </a:solidFill>
                  </a:tcPr>
                </a:tc>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Protocol</a:t>
                      </a:r>
                    </a:p>
                  </a:txBody>
                  <a:tcPr>
                    <a:solidFill>
                      <a:schemeClr val="accent2"/>
                    </a:solidFill>
                  </a:tcPr>
                </a:tc>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Port Range</a:t>
                      </a:r>
                    </a:p>
                  </a:txBody>
                  <a:tcPr>
                    <a:solidFill>
                      <a:schemeClr val="accent2"/>
                    </a:solidFill>
                  </a:tcPr>
                </a:tc>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Description</a:t>
                      </a:r>
                    </a:p>
                  </a:txBody>
                  <a:tcPr>
                    <a:solidFill>
                      <a:schemeClr val="accent2"/>
                    </a:solidFill>
                  </a:tcPr>
                </a:tc>
                <a:extLst>
                  <a:ext uri="{0D108BD9-81ED-4DB2-BD59-A6C34878D82A}">
                    <a16:rowId xmlns:a16="http://schemas.microsoft.com/office/drawing/2014/main" val="14650053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sg-</a:t>
                      </a:r>
                      <a:r>
                        <a:rPr lang="en-US" i="1" err="1"/>
                        <a:t>xxxxxxxx</a:t>
                      </a:r>
                      <a:endParaRPr lang="en-US"/>
                    </a:p>
                  </a:txBody>
                  <a:tcPr/>
                </a:tc>
                <a:tc>
                  <a:txBody>
                    <a:bodyPr/>
                    <a:lstStyle/>
                    <a:p>
                      <a:pPr algn="ctr"/>
                      <a:r>
                        <a:rPr lang="en-US"/>
                        <a:t>All</a:t>
                      </a:r>
                    </a:p>
                  </a:txBody>
                  <a:tcPr/>
                </a:tc>
                <a:tc>
                  <a:txBody>
                    <a:bodyPr/>
                    <a:lstStyle/>
                    <a:p>
                      <a:pPr algn="ctr"/>
                      <a:r>
                        <a:rPr lang="en-US"/>
                        <a:t>All</a:t>
                      </a:r>
                    </a:p>
                  </a:txBody>
                  <a:tcPr/>
                </a:tc>
                <a:tc>
                  <a:txBody>
                    <a:bodyPr/>
                    <a:lstStyle/>
                    <a:p>
                      <a:pPr algn="l"/>
                      <a:r>
                        <a:rPr lang="en-US" dirty="0"/>
                        <a:t>Allow inbound traffic from network interfaces assigned to the same security group. </a:t>
                      </a:r>
                    </a:p>
                  </a:txBody>
                  <a:tcPr/>
                </a:tc>
                <a:extLst>
                  <a:ext uri="{0D108BD9-81ED-4DB2-BD59-A6C34878D82A}">
                    <a16:rowId xmlns:a16="http://schemas.microsoft.com/office/drawing/2014/main" val="149808920"/>
                  </a:ext>
                </a:extLst>
              </a:tr>
            </a:tbl>
          </a:graphicData>
        </a:graphic>
      </p:graphicFrame>
      <p:sp>
        <p:nvSpPr>
          <p:cNvPr id="10" name="TextBox 9">
            <a:extLst>
              <a:ext uri="{FF2B5EF4-FFF2-40B4-BE49-F238E27FC236}">
                <a16:creationId xmlns:a16="http://schemas.microsoft.com/office/drawing/2014/main" id="{5546821D-B8D8-E6DC-D374-BA4391A7B8E9}"/>
              </a:ext>
            </a:extLst>
          </p:cNvPr>
          <p:cNvSpPr txBox="1"/>
          <p:nvPr/>
        </p:nvSpPr>
        <p:spPr>
          <a:xfrm>
            <a:off x="689328" y="4231492"/>
            <a:ext cx="10847211" cy="366210"/>
          </a:xfrm>
          <a:prstGeom prst="rect">
            <a:avLst/>
          </a:prstGeom>
          <a:solidFill>
            <a:schemeClr val="tx1"/>
          </a:solidFill>
        </p:spPr>
        <p:txBody>
          <a:bodyPr wrap="square" rtlCol="0">
            <a:spAutoFit/>
          </a:bodyPr>
          <a:lstStyle/>
          <a:p>
            <a:pPr algn="ctr"/>
            <a:r>
              <a:rPr lang="en-US">
                <a:solidFill>
                  <a:schemeClr val="bg1"/>
                </a:solidFill>
              </a:rPr>
              <a:t>Outbound</a:t>
            </a:r>
          </a:p>
        </p:txBody>
      </p:sp>
      <p:graphicFrame>
        <p:nvGraphicFramePr>
          <p:cNvPr id="8" name="Table 7">
            <a:extLst>
              <a:ext uri="{FF2B5EF4-FFF2-40B4-BE49-F238E27FC236}">
                <a16:creationId xmlns:a16="http://schemas.microsoft.com/office/drawing/2014/main" id="{61C3261E-4CC3-47D7-A584-F67E737F68A3}"/>
              </a:ext>
            </a:extLst>
          </p:cNvPr>
          <p:cNvGraphicFramePr>
            <a:graphicFrameLocks noGrp="1"/>
          </p:cNvGraphicFramePr>
          <p:nvPr>
            <p:extLst>
              <p:ext uri="{D42A27DB-BD31-4B8C-83A1-F6EECF244321}">
                <p14:modId xmlns:p14="http://schemas.microsoft.com/office/powerpoint/2010/main" val="1564612640"/>
              </p:ext>
            </p:extLst>
          </p:nvPr>
        </p:nvGraphicFramePr>
        <p:xfrm>
          <a:off x="672395" y="4596956"/>
          <a:ext cx="10847211" cy="1112520"/>
        </p:xfrm>
        <a:graphic>
          <a:graphicData uri="http://schemas.openxmlformats.org/drawingml/2006/table">
            <a:tbl>
              <a:tblPr firstRow="1">
                <a:tableStyleId>{5C22544A-7EE6-4342-B048-85BDC9FD1C3A}</a:tableStyleId>
              </a:tblPr>
              <a:tblGrid>
                <a:gridCol w="1856214">
                  <a:extLst>
                    <a:ext uri="{9D8B030D-6E8A-4147-A177-3AD203B41FA5}">
                      <a16:colId xmlns:a16="http://schemas.microsoft.com/office/drawing/2014/main" val="1178131056"/>
                    </a:ext>
                  </a:extLst>
                </a:gridCol>
                <a:gridCol w="1262106">
                  <a:extLst>
                    <a:ext uri="{9D8B030D-6E8A-4147-A177-3AD203B41FA5}">
                      <a16:colId xmlns:a16="http://schemas.microsoft.com/office/drawing/2014/main" val="470111755"/>
                    </a:ext>
                  </a:extLst>
                </a:gridCol>
                <a:gridCol w="1358265">
                  <a:extLst>
                    <a:ext uri="{9D8B030D-6E8A-4147-A177-3AD203B41FA5}">
                      <a16:colId xmlns:a16="http://schemas.microsoft.com/office/drawing/2014/main" val="672005831"/>
                    </a:ext>
                  </a:extLst>
                </a:gridCol>
                <a:gridCol w="6370626">
                  <a:extLst>
                    <a:ext uri="{9D8B030D-6E8A-4147-A177-3AD203B41FA5}">
                      <a16:colId xmlns:a16="http://schemas.microsoft.com/office/drawing/2014/main" val="166126738"/>
                    </a:ext>
                  </a:extLst>
                </a:gridCol>
              </a:tblGrid>
              <a:tr h="370840">
                <a:tc>
                  <a:txBody>
                    <a:bodyPr/>
                    <a:lstStyle/>
                    <a:p>
                      <a:pPr algn="ctr"/>
                      <a:r>
                        <a:rPr lang="en-US" b="0">
                          <a:solidFill>
                            <a:schemeClr val="tx1"/>
                          </a:solidFill>
                          <a:latin typeface="Amazon Ember" panose="020B0603020204020204" pitchFamily="34" charset="0"/>
                          <a:ea typeface="Amazon Ember" panose="020B0603020204020204" pitchFamily="34" charset="0"/>
                          <a:cs typeface="Amazon Ember" panose="020B0603020204020204" pitchFamily="34" charset="0"/>
                        </a:rPr>
                        <a:t>Destination</a:t>
                      </a:r>
                    </a:p>
                  </a:txBody>
                  <a:tcPr>
                    <a:solidFill>
                      <a:schemeClr val="accent2"/>
                    </a:solidFill>
                  </a:tcPr>
                </a:tc>
                <a:tc>
                  <a:txBody>
                    <a:bodyPr/>
                    <a:lstStyle/>
                    <a:p>
                      <a:pPr algn="ctr"/>
                      <a:r>
                        <a:rPr lang="en-US" b="0">
                          <a:solidFill>
                            <a:schemeClr val="tx1"/>
                          </a:solidFill>
                          <a:latin typeface="Amazon Ember" panose="020B0603020204020204" pitchFamily="34" charset="0"/>
                          <a:ea typeface="Amazon Ember" panose="020B0603020204020204" pitchFamily="34" charset="0"/>
                          <a:cs typeface="Amazon Ember" panose="020B0603020204020204" pitchFamily="34" charset="0"/>
                        </a:rPr>
                        <a:t>Protocol</a:t>
                      </a:r>
                    </a:p>
                  </a:txBody>
                  <a:tcPr>
                    <a:solidFill>
                      <a:schemeClr val="accent2"/>
                    </a:solidFill>
                  </a:tcPr>
                </a:tc>
                <a:tc>
                  <a:txBody>
                    <a:bodyPr/>
                    <a:lstStyle/>
                    <a:p>
                      <a:pPr algn="ctr"/>
                      <a:r>
                        <a:rPr lang="en-US" b="0">
                          <a:solidFill>
                            <a:schemeClr val="tx1"/>
                          </a:solidFill>
                          <a:latin typeface="Amazon Ember" panose="020B0603020204020204" pitchFamily="34" charset="0"/>
                          <a:ea typeface="Amazon Ember" panose="020B0603020204020204" pitchFamily="34" charset="0"/>
                          <a:cs typeface="Amazon Ember" panose="020B0603020204020204" pitchFamily="34" charset="0"/>
                        </a:rPr>
                        <a:t>Port Range</a:t>
                      </a:r>
                    </a:p>
                  </a:txBody>
                  <a:tcPr>
                    <a:solidFill>
                      <a:schemeClr val="accent2"/>
                    </a:solidFill>
                  </a:tcPr>
                </a:tc>
                <a:tc>
                  <a:txBody>
                    <a:bodyPr/>
                    <a:lstStyle/>
                    <a:p>
                      <a:pPr algn="ctr"/>
                      <a:r>
                        <a:rPr lang="en-US" b="0">
                          <a:solidFill>
                            <a:schemeClr val="tx1"/>
                          </a:solidFill>
                          <a:latin typeface="Amazon Ember" panose="020B0603020204020204" pitchFamily="34" charset="0"/>
                          <a:ea typeface="Amazon Ember" panose="020B0603020204020204" pitchFamily="34" charset="0"/>
                          <a:cs typeface="Amazon Ember" panose="020B0603020204020204" pitchFamily="34" charset="0"/>
                        </a:rPr>
                        <a:t>Description</a:t>
                      </a:r>
                    </a:p>
                  </a:txBody>
                  <a:tcPr>
                    <a:solidFill>
                      <a:schemeClr val="accent2"/>
                    </a:solidFill>
                  </a:tcPr>
                </a:tc>
                <a:extLst>
                  <a:ext uri="{0D108BD9-81ED-4DB2-BD59-A6C34878D82A}">
                    <a16:rowId xmlns:a16="http://schemas.microsoft.com/office/drawing/2014/main" val="14650053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0.0.0.0/0</a:t>
                      </a:r>
                    </a:p>
                  </a:txBody>
                  <a:tcPr/>
                </a:tc>
                <a:tc>
                  <a:txBody>
                    <a:bodyPr/>
                    <a:lstStyle/>
                    <a:p>
                      <a:pPr algn="ctr"/>
                      <a:r>
                        <a:rPr lang="en-US"/>
                        <a:t>All</a:t>
                      </a:r>
                    </a:p>
                  </a:txBody>
                  <a:tcPr/>
                </a:tc>
                <a:tc>
                  <a:txBody>
                    <a:bodyPr/>
                    <a:lstStyle/>
                    <a:p>
                      <a:pPr algn="ctr"/>
                      <a:r>
                        <a:rPr lang="en-US"/>
                        <a:t>All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Allow all outbound IPv4 traffic.</a:t>
                      </a:r>
                    </a:p>
                  </a:txBody>
                  <a:tcPr/>
                </a:tc>
                <a:extLst>
                  <a:ext uri="{0D108BD9-81ED-4DB2-BD59-A6C34878D82A}">
                    <a16:rowId xmlns:a16="http://schemas.microsoft.com/office/drawing/2014/main" val="14980892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a:t>
                      </a:r>
                    </a:p>
                  </a:txBody>
                  <a:tcPr/>
                </a:tc>
                <a:tc>
                  <a:txBody>
                    <a:bodyPr/>
                    <a:lstStyle/>
                    <a:p>
                      <a:pPr algn="ctr"/>
                      <a:r>
                        <a:rPr lang="en-US"/>
                        <a:t>All</a:t>
                      </a:r>
                    </a:p>
                  </a:txBody>
                  <a:tcPr/>
                </a:tc>
                <a:tc>
                  <a:txBody>
                    <a:bodyPr/>
                    <a:lstStyle/>
                    <a:p>
                      <a:pPr algn="ctr"/>
                      <a:r>
                        <a:rPr lang="en-US"/>
                        <a:t>All</a:t>
                      </a:r>
                    </a:p>
                  </a:txBody>
                  <a:tcPr/>
                </a:tc>
                <a:tc>
                  <a:txBody>
                    <a:bodyPr/>
                    <a:lstStyle/>
                    <a:p>
                      <a:pPr algn="l"/>
                      <a:r>
                        <a:rPr lang="en-US"/>
                        <a:t>Allow all outbound IPv6 traffic. </a:t>
                      </a:r>
                    </a:p>
                  </a:txBody>
                  <a:tcPr/>
                </a:tc>
                <a:extLst>
                  <a:ext uri="{0D108BD9-81ED-4DB2-BD59-A6C34878D82A}">
                    <a16:rowId xmlns:a16="http://schemas.microsoft.com/office/drawing/2014/main" val="1153191234"/>
                  </a:ext>
                </a:extLst>
              </a:tr>
            </a:tbl>
          </a:graphicData>
        </a:graphic>
      </p:graphicFrame>
    </p:spTree>
    <p:custDataLst>
      <p:tags r:id="rId1"/>
    </p:custDataLst>
    <p:extLst>
      <p:ext uri="{BB962C8B-B14F-4D97-AF65-F5344CB8AC3E}">
        <p14:creationId xmlns:p14="http://schemas.microsoft.com/office/powerpoint/2010/main" val="1095034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7E968A6-9B97-88EA-C7AA-1F0D70F95705}"/>
              </a:ext>
            </a:extLst>
          </p:cNvPr>
          <p:cNvSpPr>
            <a:spLocks noGrp="1"/>
          </p:cNvSpPr>
          <p:nvPr>
            <p:ph type="sldNum" sz="quarter" idx="20"/>
          </p:nvPr>
        </p:nvSpPr>
        <p:spPr/>
        <p:txBody>
          <a:bodyPr/>
          <a:lstStyle/>
          <a:p>
            <a:fld id="{930176A1-BCF0-4712-97A6-6B495F55390B}" type="slidenum">
              <a:rPr lang="en-US" smtClean="0"/>
              <a:pPr/>
              <a:t>3</a:t>
            </a:fld>
            <a:endParaRPr lang="en-US"/>
          </a:p>
        </p:txBody>
      </p:sp>
      <p:sp>
        <p:nvSpPr>
          <p:cNvPr id="2" name="Title 1">
            <a:extLst>
              <a:ext uri="{FF2B5EF4-FFF2-40B4-BE49-F238E27FC236}">
                <a16:creationId xmlns:a16="http://schemas.microsoft.com/office/drawing/2014/main" id="{D85C534C-70CB-4075-956B-28C75E8CD01F}"/>
              </a:ext>
            </a:extLst>
          </p:cNvPr>
          <p:cNvSpPr>
            <a:spLocks noGrp="1"/>
          </p:cNvSpPr>
          <p:nvPr>
            <p:ph type="title"/>
          </p:nvPr>
        </p:nvSpPr>
        <p:spPr/>
        <p:txBody>
          <a:bodyPr/>
          <a:lstStyle/>
          <a:p>
            <a:r>
              <a:rPr lang="en-US"/>
              <a:t>Networks</a:t>
            </a:r>
          </a:p>
        </p:txBody>
      </p:sp>
      <p:grpSp>
        <p:nvGrpSpPr>
          <p:cNvPr id="30" name="Group 29" descr="Two subnets consisting of three computers each connected through a router.">
            <a:extLst>
              <a:ext uri="{FF2B5EF4-FFF2-40B4-BE49-F238E27FC236}">
                <a16:creationId xmlns:a16="http://schemas.microsoft.com/office/drawing/2014/main" id="{DFB58A4B-2190-C5CE-1182-7D45C5153CB1}"/>
              </a:ext>
            </a:extLst>
          </p:cNvPr>
          <p:cNvGrpSpPr/>
          <p:nvPr/>
        </p:nvGrpSpPr>
        <p:grpSpPr>
          <a:xfrm>
            <a:off x="898255" y="1803128"/>
            <a:ext cx="10395491" cy="4058650"/>
            <a:chOff x="898255" y="1803128"/>
            <a:chExt cx="10395491" cy="4058650"/>
          </a:xfrm>
        </p:grpSpPr>
        <p:grpSp>
          <p:nvGrpSpPr>
            <p:cNvPr id="45" name="Group 44" descr="two subnets consisting of three computers each connected through a router.">
              <a:extLst>
                <a:ext uri="{FF2B5EF4-FFF2-40B4-BE49-F238E27FC236}">
                  <a16:creationId xmlns:a16="http://schemas.microsoft.com/office/drawing/2014/main" id="{16CFBCC5-309D-4369-9060-0BEE7C7AB8B9}"/>
                </a:ext>
              </a:extLst>
            </p:cNvPr>
            <p:cNvGrpSpPr/>
            <p:nvPr/>
          </p:nvGrpSpPr>
          <p:grpSpPr>
            <a:xfrm>
              <a:off x="898255" y="1803128"/>
              <a:ext cx="10395491" cy="4058650"/>
              <a:chOff x="891329" y="1803128"/>
              <a:chExt cx="10395491" cy="4058650"/>
            </a:xfrm>
          </p:grpSpPr>
          <p:pic>
            <p:nvPicPr>
              <p:cNvPr id="6" name="Graphic 5">
                <a:extLst>
                  <a:ext uri="{FF2B5EF4-FFF2-40B4-BE49-F238E27FC236}">
                    <a16:creationId xmlns:a16="http://schemas.microsoft.com/office/drawing/2014/main" id="{3F4C4926-D38A-4915-A197-44A5DF76A61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1329" y="1803128"/>
                <a:ext cx="914400" cy="914400"/>
              </a:xfrm>
              <a:prstGeom prst="rect">
                <a:avLst/>
              </a:prstGeom>
            </p:spPr>
          </p:pic>
          <p:pic>
            <p:nvPicPr>
              <p:cNvPr id="8" name="Graphic 7">
                <a:extLst>
                  <a:ext uri="{FF2B5EF4-FFF2-40B4-BE49-F238E27FC236}">
                    <a16:creationId xmlns:a16="http://schemas.microsoft.com/office/drawing/2014/main" id="{667C6097-B4CD-4089-861C-66D855D81F0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1329" y="3375253"/>
                <a:ext cx="914400" cy="914400"/>
              </a:xfrm>
              <a:prstGeom prst="rect">
                <a:avLst/>
              </a:prstGeom>
            </p:spPr>
          </p:pic>
          <p:cxnSp>
            <p:nvCxnSpPr>
              <p:cNvPr id="19" name="Straight Connector 18">
                <a:extLst>
                  <a:ext uri="{FF2B5EF4-FFF2-40B4-BE49-F238E27FC236}">
                    <a16:creationId xmlns:a16="http://schemas.microsoft.com/office/drawing/2014/main" id="{E901388A-7ACF-45E3-A0A9-28D56D34AA63}"/>
                  </a:ext>
                </a:extLst>
              </p:cNvPr>
              <p:cNvCxnSpPr>
                <a:cxnSpLocks/>
                <a:stCxn id="8" idx="3"/>
                <a:endCxn id="31" idx="1"/>
              </p:cNvCxnSpPr>
              <p:nvPr/>
            </p:nvCxnSpPr>
            <p:spPr>
              <a:xfrm flipV="1">
                <a:off x="1805729" y="3832452"/>
                <a:ext cx="1309381" cy="1"/>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07A674E8-CEA3-416B-AD0C-29C40A1DD48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1329" y="4947378"/>
                <a:ext cx="914400" cy="914400"/>
              </a:xfrm>
              <a:prstGeom prst="rect">
                <a:avLst/>
              </a:prstGeom>
            </p:spPr>
          </p:pic>
          <p:sp>
            <p:nvSpPr>
              <p:cNvPr id="31" name="TextBox 30">
                <a:extLst>
                  <a:ext uri="{FF2B5EF4-FFF2-40B4-BE49-F238E27FC236}">
                    <a16:creationId xmlns:a16="http://schemas.microsoft.com/office/drawing/2014/main" id="{5F215D48-E0B6-4F9D-8C2F-FC26FEA7BD05}"/>
                  </a:ext>
                </a:extLst>
              </p:cNvPr>
              <p:cNvSpPr txBox="1"/>
              <p:nvPr/>
            </p:nvSpPr>
            <p:spPr>
              <a:xfrm>
                <a:off x="3115110" y="3632397"/>
                <a:ext cx="1207382" cy="400110"/>
              </a:xfrm>
              <a:prstGeom prst="rect">
                <a:avLst/>
              </a:prstGeom>
              <a:noFill/>
              <a:ln>
                <a:solidFill>
                  <a:schemeClr val="tx1"/>
                </a:solidFill>
              </a:ln>
            </p:spPr>
            <p:txBody>
              <a:bodyPr wrap="none" rtlCol="0">
                <a:spAutoFit/>
              </a:bodyPr>
              <a:lstStyle/>
              <a:p>
                <a:r>
                  <a:rPr lang="en-US" sz="2000">
                    <a:latin typeface="Amazon Ember Light" panose="020B0403020204020204" pitchFamily="34" charset="0"/>
                    <a:ea typeface="Amazon Ember Light" panose="020B0403020204020204" pitchFamily="34" charset="0"/>
                    <a:cs typeface="Amazon Ember Light" panose="020B0403020204020204" pitchFamily="34" charset="0"/>
                  </a:rPr>
                  <a:t>Subnet 1</a:t>
                </a:r>
              </a:p>
            </p:txBody>
          </p:sp>
          <p:cxnSp>
            <p:nvCxnSpPr>
              <p:cNvPr id="38" name="Straight Connector 37">
                <a:extLst>
                  <a:ext uri="{FF2B5EF4-FFF2-40B4-BE49-F238E27FC236}">
                    <a16:creationId xmlns:a16="http://schemas.microsoft.com/office/drawing/2014/main" id="{F931899C-4BE0-45DF-8ACE-3CB5E901FA07}"/>
                  </a:ext>
                </a:extLst>
              </p:cNvPr>
              <p:cNvCxnSpPr>
                <a:stCxn id="31" idx="3"/>
                <a:endCxn id="12" idx="1"/>
              </p:cNvCxnSpPr>
              <p:nvPr/>
            </p:nvCxnSpPr>
            <p:spPr>
              <a:xfrm>
                <a:off x="4322492" y="3832452"/>
                <a:ext cx="1309382" cy="1"/>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AF27ACBD-7E0C-4855-848A-3A23E259AE7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1874" y="3375253"/>
                <a:ext cx="914400" cy="914400"/>
              </a:xfrm>
              <a:prstGeom prst="rect">
                <a:avLst/>
              </a:prstGeom>
            </p:spPr>
          </p:pic>
          <p:sp>
            <p:nvSpPr>
              <p:cNvPr id="33" name="TextBox 32">
                <a:extLst>
                  <a:ext uri="{FF2B5EF4-FFF2-40B4-BE49-F238E27FC236}">
                    <a16:creationId xmlns:a16="http://schemas.microsoft.com/office/drawing/2014/main" id="{99A1C466-76F6-4E68-B902-BEE86E14D3DF}"/>
                  </a:ext>
                </a:extLst>
              </p:cNvPr>
              <p:cNvSpPr txBox="1"/>
              <p:nvPr/>
            </p:nvSpPr>
            <p:spPr>
              <a:xfrm>
                <a:off x="5626159" y="4449238"/>
                <a:ext cx="939681" cy="400110"/>
              </a:xfrm>
              <a:prstGeom prst="rect">
                <a:avLst/>
              </a:prstGeom>
              <a:noFill/>
            </p:spPr>
            <p:txBody>
              <a:bodyPr wrap="none" rtlCol="0">
                <a:spAutoFit/>
              </a:bodyPr>
              <a:lstStyle/>
              <a:p>
                <a:pPr algn="ctr"/>
                <a:r>
                  <a:rPr lang="en-US" sz="2000">
                    <a:latin typeface="Amazon Ember Light" panose="020B0403020204020204" pitchFamily="34" charset="0"/>
                    <a:ea typeface="Amazon Ember Light" panose="020B0403020204020204" pitchFamily="34" charset="0"/>
                    <a:cs typeface="Amazon Ember Light" panose="020B0403020204020204" pitchFamily="34" charset="0"/>
                  </a:rPr>
                  <a:t>Router</a:t>
                </a:r>
              </a:p>
            </p:txBody>
          </p:sp>
          <p:cxnSp>
            <p:nvCxnSpPr>
              <p:cNvPr id="43" name="Straight Connector 42">
                <a:extLst>
                  <a:ext uri="{FF2B5EF4-FFF2-40B4-BE49-F238E27FC236}">
                    <a16:creationId xmlns:a16="http://schemas.microsoft.com/office/drawing/2014/main" id="{83C7B623-DD7C-4720-B932-A03A601FC229}"/>
                  </a:ext>
                </a:extLst>
              </p:cNvPr>
              <p:cNvCxnSpPr>
                <a:cxnSpLocks/>
                <a:stCxn id="32" idx="1"/>
                <a:endCxn id="12" idx="3"/>
              </p:cNvCxnSpPr>
              <p:nvPr/>
            </p:nvCxnSpPr>
            <p:spPr>
              <a:xfrm flipH="1">
                <a:off x="6546274" y="3832452"/>
                <a:ext cx="1418386" cy="1"/>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D26C6E1-FEA5-48BF-B449-645379BDBFD0}"/>
                  </a:ext>
                </a:extLst>
              </p:cNvPr>
              <p:cNvSpPr txBox="1"/>
              <p:nvPr/>
            </p:nvSpPr>
            <p:spPr>
              <a:xfrm>
                <a:off x="7964660" y="3632397"/>
                <a:ext cx="1207382" cy="400110"/>
              </a:xfrm>
              <a:prstGeom prst="rect">
                <a:avLst/>
              </a:prstGeom>
              <a:noFill/>
              <a:ln>
                <a:solidFill>
                  <a:schemeClr val="tx1"/>
                </a:solidFill>
              </a:ln>
            </p:spPr>
            <p:txBody>
              <a:bodyPr wrap="none" rtlCol="0">
                <a:spAutoFit/>
              </a:bodyPr>
              <a:lstStyle/>
              <a:p>
                <a:r>
                  <a:rPr lang="en-US" sz="2000">
                    <a:latin typeface="Amazon Ember Light" panose="020B0403020204020204" pitchFamily="34" charset="0"/>
                    <a:ea typeface="Amazon Ember Light" panose="020B0403020204020204" pitchFamily="34" charset="0"/>
                    <a:cs typeface="Amazon Ember Light" panose="020B0403020204020204" pitchFamily="34" charset="0"/>
                  </a:rPr>
                  <a:t>Subnet 2</a:t>
                </a:r>
              </a:p>
            </p:txBody>
          </p:sp>
          <p:pic>
            <p:nvPicPr>
              <p:cNvPr id="13" name="Graphic 12">
                <a:extLst>
                  <a:ext uri="{FF2B5EF4-FFF2-40B4-BE49-F238E27FC236}">
                    <a16:creationId xmlns:a16="http://schemas.microsoft.com/office/drawing/2014/main" id="{DD6ED128-AB4F-4594-8B52-68489906743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72420" y="1803128"/>
                <a:ext cx="914400" cy="914400"/>
              </a:xfrm>
              <a:prstGeom prst="rect">
                <a:avLst/>
              </a:prstGeom>
            </p:spPr>
          </p:pic>
          <p:cxnSp>
            <p:nvCxnSpPr>
              <p:cNvPr id="25" name="Straight Connector 24">
                <a:extLst>
                  <a:ext uri="{FF2B5EF4-FFF2-40B4-BE49-F238E27FC236}">
                    <a16:creationId xmlns:a16="http://schemas.microsoft.com/office/drawing/2014/main" id="{B02B3B37-054C-45AC-9FBA-0FA19C859BBA}"/>
                  </a:ext>
                </a:extLst>
              </p:cNvPr>
              <p:cNvCxnSpPr>
                <a:cxnSpLocks/>
                <a:stCxn id="32" idx="3"/>
                <a:endCxn id="14" idx="1"/>
              </p:cNvCxnSpPr>
              <p:nvPr/>
            </p:nvCxnSpPr>
            <p:spPr>
              <a:xfrm>
                <a:off x="9172042" y="3832452"/>
                <a:ext cx="1200378" cy="1"/>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0844F5B0-BA50-4372-A3D2-2C52A10AEE1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72420" y="3375253"/>
                <a:ext cx="914400" cy="914400"/>
              </a:xfrm>
              <a:prstGeom prst="rect">
                <a:avLst/>
              </a:prstGeom>
            </p:spPr>
          </p:pic>
          <p:pic>
            <p:nvPicPr>
              <p:cNvPr id="15" name="Graphic 14">
                <a:extLst>
                  <a:ext uri="{FF2B5EF4-FFF2-40B4-BE49-F238E27FC236}">
                    <a16:creationId xmlns:a16="http://schemas.microsoft.com/office/drawing/2014/main" id="{01E293D9-2971-478E-B1B5-E626E416CEF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72420" y="4947378"/>
                <a:ext cx="914400" cy="914400"/>
              </a:xfrm>
              <a:prstGeom prst="rect">
                <a:avLst/>
              </a:prstGeom>
            </p:spPr>
          </p:pic>
        </p:grpSp>
        <p:cxnSp>
          <p:nvCxnSpPr>
            <p:cNvPr id="9" name="Elbow Connector 8">
              <a:extLst>
                <a:ext uri="{FF2B5EF4-FFF2-40B4-BE49-F238E27FC236}">
                  <a16:creationId xmlns:a16="http://schemas.microsoft.com/office/drawing/2014/main" id="{8ADF22D2-D261-878E-A1DF-DDE679E726B8}"/>
                </a:ext>
              </a:extLst>
            </p:cNvPr>
            <p:cNvCxnSpPr>
              <a:stCxn id="6" idx="3"/>
            </p:cNvCxnSpPr>
            <p:nvPr/>
          </p:nvCxnSpPr>
          <p:spPr>
            <a:xfrm>
              <a:off x="1812655" y="2260328"/>
              <a:ext cx="1309381" cy="157212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DC314B63-9F39-E64F-275B-B8C43301C847}"/>
                </a:ext>
              </a:extLst>
            </p:cNvPr>
            <p:cNvCxnSpPr>
              <a:stCxn id="10" idx="3"/>
            </p:cNvCxnSpPr>
            <p:nvPr/>
          </p:nvCxnSpPr>
          <p:spPr>
            <a:xfrm flipV="1">
              <a:off x="1812655" y="4032507"/>
              <a:ext cx="1309381" cy="137207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4BF1C0D5-D76E-A2FA-4E76-98701D8717B6}"/>
                </a:ext>
              </a:extLst>
            </p:cNvPr>
            <p:cNvCxnSpPr>
              <a:stCxn id="13" idx="1"/>
            </p:cNvCxnSpPr>
            <p:nvPr/>
          </p:nvCxnSpPr>
          <p:spPr>
            <a:xfrm rot="10800000" flipV="1">
              <a:off x="9178968" y="2260328"/>
              <a:ext cx="1200378" cy="157212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76766006-1818-BCA4-367C-2B57F958C2BE}"/>
                </a:ext>
              </a:extLst>
            </p:cNvPr>
            <p:cNvCxnSpPr>
              <a:stCxn id="32" idx="3"/>
              <a:endCxn id="15" idx="1"/>
            </p:cNvCxnSpPr>
            <p:nvPr/>
          </p:nvCxnSpPr>
          <p:spPr>
            <a:xfrm>
              <a:off x="9178968" y="3832452"/>
              <a:ext cx="1200378" cy="1572126"/>
            </a:xfrm>
            <a:prstGeom prst="bentConnector3">
              <a:avLst>
                <a:gd name="adj1" fmla="val -165"/>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7196244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407DAD2-A361-E0B1-4992-79281D98994F}"/>
              </a:ext>
            </a:extLst>
          </p:cNvPr>
          <p:cNvSpPr>
            <a:spLocks noGrp="1"/>
          </p:cNvSpPr>
          <p:nvPr>
            <p:ph type="sldNum" sz="quarter" idx="20"/>
          </p:nvPr>
        </p:nvSpPr>
        <p:spPr/>
        <p:txBody>
          <a:bodyPr/>
          <a:lstStyle/>
          <a:p>
            <a:fld id="{930176A1-BCF0-4712-97A6-6B495F55390B}" type="slidenum">
              <a:rPr lang="en-US" smtClean="0"/>
              <a:pPr/>
              <a:t>30</a:t>
            </a:fld>
            <a:endParaRPr lang="en-US"/>
          </a:p>
        </p:txBody>
      </p:sp>
      <p:sp>
        <p:nvSpPr>
          <p:cNvPr id="7" name="Title 6">
            <a:extLst>
              <a:ext uri="{FF2B5EF4-FFF2-40B4-BE49-F238E27FC236}">
                <a16:creationId xmlns:a16="http://schemas.microsoft.com/office/drawing/2014/main" id="{D440F81C-02CA-425D-8821-C7CD180114EE}"/>
              </a:ext>
            </a:extLst>
          </p:cNvPr>
          <p:cNvSpPr>
            <a:spLocks noGrp="1"/>
          </p:cNvSpPr>
          <p:nvPr>
            <p:ph type="title"/>
          </p:nvPr>
        </p:nvSpPr>
        <p:spPr/>
        <p:txBody>
          <a:bodyPr/>
          <a:lstStyle/>
          <a:p>
            <a:r>
              <a:rPr lang="en-US"/>
              <a:t>Custom security group examples</a:t>
            </a:r>
          </a:p>
        </p:txBody>
      </p:sp>
      <p:sp>
        <p:nvSpPr>
          <p:cNvPr id="9" name="TextBox 6">
            <a:extLst>
              <a:ext uri="{FF2B5EF4-FFF2-40B4-BE49-F238E27FC236}">
                <a16:creationId xmlns:a16="http://schemas.microsoft.com/office/drawing/2014/main" id="{C43801B9-261B-43EA-8F6C-F841DB54D536}"/>
              </a:ext>
            </a:extLst>
          </p:cNvPr>
          <p:cNvSpPr txBox="1"/>
          <p:nvPr/>
        </p:nvSpPr>
        <p:spPr>
          <a:xfrm>
            <a:off x="663575" y="1347055"/>
            <a:ext cx="10864850"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Clr>
                <a:schemeClr val="tx1"/>
              </a:buClr>
              <a:buFont typeface="Arial" panose="020B0604020202020204" pitchFamily="34" charset="0"/>
              <a:buChar char="•"/>
            </a:pPr>
            <a:r>
              <a:rPr lang="en-US" sz="2400">
                <a:latin typeface="Amazon Ember Light" panose="020B0403020204020204" pitchFamily="34" charset="0"/>
                <a:ea typeface="Amazon Ember Light" panose="020B0403020204020204" pitchFamily="34" charset="0"/>
                <a:cs typeface="Amazon Ember Light" panose="020B0403020204020204" pitchFamily="34" charset="0"/>
              </a:rPr>
              <a:t>You can </a:t>
            </a:r>
            <a:r>
              <a:rPr lang="en-US" sz="2400" b="1">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specify allow </a:t>
            </a:r>
            <a:r>
              <a:rPr lang="en-US" sz="2400">
                <a:latin typeface="Amazon Ember Light" panose="020B0403020204020204" pitchFamily="34" charset="0"/>
                <a:ea typeface="Amazon Ember Light" panose="020B0403020204020204" pitchFamily="34" charset="0"/>
                <a:cs typeface="Amazon Ember Light" panose="020B0403020204020204" pitchFamily="34" charset="0"/>
              </a:rPr>
              <a:t>rules, but not deny rules.</a:t>
            </a:r>
          </a:p>
          <a:p>
            <a:pPr marL="342900" indent="-342900">
              <a:buClr>
                <a:schemeClr val="tx1"/>
              </a:buClr>
              <a:buFont typeface="Arial" panose="020B0604020202020204" pitchFamily="34" charset="0"/>
              <a:buChar char="•"/>
            </a:pPr>
            <a:r>
              <a:rPr lang="en-US" sz="2400" b="1">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All rules are evaluated </a:t>
            </a:r>
            <a:r>
              <a:rPr lang="en-US" sz="2400">
                <a:latin typeface="Amazon Ember Light" panose="020B0403020204020204" pitchFamily="34" charset="0"/>
                <a:ea typeface="Amazon Ember Light" panose="020B0403020204020204" pitchFamily="34" charset="0"/>
                <a:cs typeface="Amazon Ember Light" panose="020B0403020204020204" pitchFamily="34" charset="0"/>
              </a:rPr>
              <a:t>before the decision to allow traffic.</a:t>
            </a:r>
            <a:endParaRPr lang="en-US" sz="280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 name="TextBox 9">
            <a:extLst>
              <a:ext uri="{FF2B5EF4-FFF2-40B4-BE49-F238E27FC236}">
                <a16:creationId xmlns:a16="http://schemas.microsoft.com/office/drawing/2014/main" id="{603E5B7F-BBDC-F170-5D19-30BECC99B407}"/>
              </a:ext>
            </a:extLst>
          </p:cNvPr>
          <p:cNvSpPr txBox="1"/>
          <p:nvPr/>
        </p:nvSpPr>
        <p:spPr>
          <a:xfrm>
            <a:off x="663575" y="2208720"/>
            <a:ext cx="10864850" cy="369332"/>
          </a:xfrm>
          <a:prstGeom prst="rect">
            <a:avLst/>
          </a:prstGeom>
          <a:solidFill>
            <a:schemeClr val="tx1"/>
          </a:solidFill>
        </p:spPr>
        <p:txBody>
          <a:bodyPr wrap="square" rtlCol="0">
            <a:spAutoFit/>
          </a:bodyPr>
          <a:lstStyle/>
          <a:p>
            <a:pPr algn="ctr"/>
            <a:r>
              <a:rPr lang="en-US">
                <a:solidFill>
                  <a:schemeClr val="bg1"/>
                </a:solidFill>
              </a:rPr>
              <a:t>Inbound</a:t>
            </a:r>
          </a:p>
        </p:txBody>
      </p:sp>
      <p:graphicFrame>
        <p:nvGraphicFramePr>
          <p:cNvPr id="2" name="Table 1">
            <a:extLst>
              <a:ext uri="{FF2B5EF4-FFF2-40B4-BE49-F238E27FC236}">
                <a16:creationId xmlns:a16="http://schemas.microsoft.com/office/drawing/2014/main" id="{C4F053AC-BF63-467B-9502-AC75B3C323A1}"/>
              </a:ext>
            </a:extLst>
          </p:cNvPr>
          <p:cNvGraphicFramePr>
            <a:graphicFrameLocks noGrp="1"/>
          </p:cNvGraphicFramePr>
          <p:nvPr>
            <p:extLst>
              <p:ext uri="{D42A27DB-BD31-4B8C-83A1-F6EECF244321}">
                <p14:modId xmlns:p14="http://schemas.microsoft.com/office/powerpoint/2010/main" val="3080247973"/>
              </p:ext>
            </p:extLst>
          </p:nvPr>
        </p:nvGraphicFramePr>
        <p:xfrm>
          <a:off x="655461" y="2564751"/>
          <a:ext cx="10881078" cy="1752600"/>
        </p:xfrm>
        <a:graphic>
          <a:graphicData uri="http://schemas.openxmlformats.org/drawingml/2006/table">
            <a:tbl>
              <a:tblPr firstRow="1" bandRow="1">
                <a:tableStyleId>{5C22544A-7EE6-4342-B048-85BDC9FD1C3A}</a:tableStyleId>
              </a:tblPr>
              <a:tblGrid>
                <a:gridCol w="2353028">
                  <a:extLst>
                    <a:ext uri="{9D8B030D-6E8A-4147-A177-3AD203B41FA5}">
                      <a16:colId xmlns:a16="http://schemas.microsoft.com/office/drawing/2014/main" val="1178131056"/>
                    </a:ext>
                  </a:extLst>
                </a:gridCol>
                <a:gridCol w="1174044">
                  <a:extLst>
                    <a:ext uri="{9D8B030D-6E8A-4147-A177-3AD203B41FA5}">
                      <a16:colId xmlns:a16="http://schemas.microsoft.com/office/drawing/2014/main" val="470111755"/>
                    </a:ext>
                  </a:extLst>
                </a:gridCol>
                <a:gridCol w="1512711">
                  <a:extLst>
                    <a:ext uri="{9D8B030D-6E8A-4147-A177-3AD203B41FA5}">
                      <a16:colId xmlns:a16="http://schemas.microsoft.com/office/drawing/2014/main" val="672005831"/>
                    </a:ext>
                  </a:extLst>
                </a:gridCol>
                <a:gridCol w="5841295">
                  <a:extLst>
                    <a:ext uri="{9D8B030D-6E8A-4147-A177-3AD203B41FA5}">
                      <a16:colId xmlns:a16="http://schemas.microsoft.com/office/drawing/2014/main" val="166126738"/>
                    </a:ext>
                  </a:extLst>
                </a:gridCol>
              </a:tblGrid>
              <a:tr h="370840">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Source</a:t>
                      </a:r>
                    </a:p>
                  </a:txBody>
                  <a:tcPr>
                    <a:solidFill>
                      <a:schemeClr val="accent2"/>
                    </a:solidFill>
                  </a:tcPr>
                </a:tc>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Protocol</a:t>
                      </a:r>
                    </a:p>
                  </a:txBody>
                  <a:tcPr>
                    <a:solidFill>
                      <a:schemeClr val="accent2"/>
                    </a:solidFill>
                  </a:tcPr>
                </a:tc>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Port Range</a:t>
                      </a:r>
                    </a:p>
                  </a:txBody>
                  <a:tcPr>
                    <a:solidFill>
                      <a:schemeClr val="accent2"/>
                    </a:solidFill>
                  </a:tcPr>
                </a:tc>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Description</a:t>
                      </a:r>
                    </a:p>
                  </a:txBody>
                  <a:tcPr>
                    <a:solidFill>
                      <a:schemeClr val="accent2"/>
                    </a:solidFill>
                  </a:tcPr>
                </a:tc>
                <a:extLst>
                  <a:ext uri="{0D108BD9-81ED-4DB2-BD59-A6C34878D82A}">
                    <a16:rowId xmlns:a16="http://schemas.microsoft.com/office/drawing/2014/main" val="14650053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0.0.0.0/0</a:t>
                      </a:r>
                    </a:p>
                  </a:txBody>
                  <a:tcPr/>
                </a:tc>
                <a:tc>
                  <a:txBody>
                    <a:bodyPr/>
                    <a:lstStyle/>
                    <a:p>
                      <a:pPr algn="ctr"/>
                      <a:r>
                        <a:rPr lang="en-US"/>
                        <a:t>TCP</a:t>
                      </a:r>
                    </a:p>
                  </a:txBody>
                  <a:tcPr/>
                </a:tc>
                <a:tc>
                  <a:txBody>
                    <a:bodyPr/>
                    <a:lstStyle/>
                    <a:p>
                      <a:pPr algn="ctr"/>
                      <a:r>
                        <a:rPr lang="en-US"/>
                        <a:t>80</a:t>
                      </a:r>
                    </a:p>
                  </a:txBody>
                  <a:tcPr/>
                </a:tc>
                <a:tc>
                  <a:txBody>
                    <a:bodyPr/>
                    <a:lstStyle/>
                    <a:p>
                      <a:pPr algn="l"/>
                      <a:r>
                        <a:rPr lang="en-US"/>
                        <a:t>Allow inbound HTTP access from all IPv4 addresses</a:t>
                      </a:r>
                    </a:p>
                  </a:txBody>
                  <a:tcPr/>
                </a:tc>
                <a:extLst>
                  <a:ext uri="{0D108BD9-81ED-4DB2-BD59-A6C34878D82A}">
                    <a16:rowId xmlns:a16="http://schemas.microsoft.com/office/drawing/2014/main" val="14980892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0.0.0.0/0</a:t>
                      </a:r>
                    </a:p>
                  </a:txBody>
                  <a:tcPr/>
                </a:tc>
                <a:tc>
                  <a:txBody>
                    <a:bodyPr/>
                    <a:lstStyle/>
                    <a:p>
                      <a:pPr algn="ctr"/>
                      <a:r>
                        <a:rPr lang="en-US"/>
                        <a:t>TCP</a:t>
                      </a:r>
                    </a:p>
                  </a:txBody>
                  <a:tcPr/>
                </a:tc>
                <a:tc>
                  <a:txBody>
                    <a:bodyPr/>
                    <a:lstStyle/>
                    <a:p>
                      <a:pPr algn="ctr"/>
                      <a:r>
                        <a:rPr lang="en-US"/>
                        <a:t>443</a:t>
                      </a:r>
                    </a:p>
                  </a:txBody>
                  <a:tcPr/>
                </a:tc>
                <a:tc>
                  <a:txBody>
                    <a:bodyPr/>
                    <a:lstStyle/>
                    <a:p>
                      <a:pPr algn="l"/>
                      <a:r>
                        <a:rPr lang="en-US"/>
                        <a:t>Allow inbound HTTPS access from all IPv4 addresses</a:t>
                      </a:r>
                    </a:p>
                  </a:txBody>
                  <a:tcPr/>
                </a:tc>
                <a:extLst>
                  <a:ext uri="{0D108BD9-81ED-4DB2-BD59-A6C34878D82A}">
                    <a16:rowId xmlns:a16="http://schemas.microsoft.com/office/drawing/2014/main" val="232955505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Your network's public IPv4 address range</a:t>
                      </a:r>
                    </a:p>
                  </a:txBody>
                  <a:tcPr/>
                </a:tc>
                <a:tc>
                  <a:txBody>
                    <a:bodyPr/>
                    <a:lstStyle/>
                    <a:p>
                      <a:pPr algn="ctr"/>
                      <a:r>
                        <a:rPr lang="en-US"/>
                        <a:t>TCP</a:t>
                      </a:r>
                    </a:p>
                  </a:txBody>
                  <a:tcPr/>
                </a:tc>
                <a:tc>
                  <a:txBody>
                    <a:bodyPr/>
                    <a:lstStyle/>
                    <a:p>
                      <a:pPr algn="ctr"/>
                      <a:r>
                        <a:rPr lang="en-US"/>
                        <a:t>22</a:t>
                      </a:r>
                    </a:p>
                  </a:txBody>
                  <a:tcPr/>
                </a:tc>
                <a:tc>
                  <a:txBody>
                    <a:bodyPr/>
                    <a:lstStyle/>
                    <a:p>
                      <a:pPr algn="l"/>
                      <a:r>
                        <a:rPr lang="en-US"/>
                        <a:t>Allow inbound SSH access to Linux instances from IPv4 IP addresses in your network (over the internet gateway) </a:t>
                      </a:r>
                    </a:p>
                  </a:txBody>
                  <a:tcPr/>
                </a:tc>
                <a:extLst>
                  <a:ext uri="{0D108BD9-81ED-4DB2-BD59-A6C34878D82A}">
                    <a16:rowId xmlns:a16="http://schemas.microsoft.com/office/drawing/2014/main" val="1219165995"/>
                  </a:ext>
                </a:extLst>
              </a:tr>
            </a:tbl>
          </a:graphicData>
        </a:graphic>
      </p:graphicFrame>
      <p:sp>
        <p:nvSpPr>
          <p:cNvPr id="11" name="TextBox 10">
            <a:extLst>
              <a:ext uri="{FF2B5EF4-FFF2-40B4-BE49-F238E27FC236}">
                <a16:creationId xmlns:a16="http://schemas.microsoft.com/office/drawing/2014/main" id="{EEF955A2-56F6-D5B8-82B6-2981D79CD952}"/>
              </a:ext>
            </a:extLst>
          </p:cNvPr>
          <p:cNvSpPr txBox="1"/>
          <p:nvPr/>
        </p:nvSpPr>
        <p:spPr>
          <a:xfrm>
            <a:off x="655461" y="4612160"/>
            <a:ext cx="10847211" cy="366210"/>
          </a:xfrm>
          <a:prstGeom prst="rect">
            <a:avLst/>
          </a:prstGeom>
          <a:solidFill>
            <a:schemeClr val="tx1"/>
          </a:solidFill>
        </p:spPr>
        <p:txBody>
          <a:bodyPr wrap="square" rtlCol="0">
            <a:spAutoFit/>
          </a:bodyPr>
          <a:lstStyle/>
          <a:p>
            <a:pPr algn="ctr"/>
            <a:r>
              <a:rPr lang="en-US">
                <a:solidFill>
                  <a:schemeClr val="bg1"/>
                </a:solidFill>
              </a:rPr>
              <a:t>Outbound</a:t>
            </a:r>
          </a:p>
        </p:txBody>
      </p:sp>
      <p:graphicFrame>
        <p:nvGraphicFramePr>
          <p:cNvPr id="8" name="Table 7">
            <a:extLst>
              <a:ext uri="{FF2B5EF4-FFF2-40B4-BE49-F238E27FC236}">
                <a16:creationId xmlns:a16="http://schemas.microsoft.com/office/drawing/2014/main" id="{61C3261E-4CC3-47D7-A584-F67E737F68A3}"/>
              </a:ext>
            </a:extLst>
          </p:cNvPr>
          <p:cNvGraphicFramePr>
            <a:graphicFrameLocks noGrp="1"/>
          </p:cNvGraphicFramePr>
          <p:nvPr>
            <p:extLst>
              <p:ext uri="{D42A27DB-BD31-4B8C-83A1-F6EECF244321}">
                <p14:modId xmlns:p14="http://schemas.microsoft.com/office/powerpoint/2010/main" val="1349852517"/>
              </p:ext>
            </p:extLst>
          </p:nvPr>
        </p:nvGraphicFramePr>
        <p:xfrm>
          <a:off x="671689" y="4978370"/>
          <a:ext cx="10864850" cy="1285240"/>
        </p:xfrm>
        <a:graphic>
          <a:graphicData uri="http://schemas.openxmlformats.org/drawingml/2006/table">
            <a:tbl>
              <a:tblPr firstRow="1">
                <a:tableStyleId>{5C22544A-7EE6-4342-B048-85BDC9FD1C3A}</a:tableStyleId>
              </a:tblPr>
              <a:tblGrid>
                <a:gridCol w="3131961">
                  <a:extLst>
                    <a:ext uri="{9D8B030D-6E8A-4147-A177-3AD203B41FA5}">
                      <a16:colId xmlns:a16="http://schemas.microsoft.com/office/drawing/2014/main" val="1178131056"/>
                    </a:ext>
                  </a:extLst>
                </a:gridCol>
                <a:gridCol w="1162755">
                  <a:extLst>
                    <a:ext uri="{9D8B030D-6E8A-4147-A177-3AD203B41FA5}">
                      <a16:colId xmlns:a16="http://schemas.microsoft.com/office/drawing/2014/main" val="470111755"/>
                    </a:ext>
                  </a:extLst>
                </a:gridCol>
                <a:gridCol w="1456267">
                  <a:extLst>
                    <a:ext uri="{9D8B030D-6E8A-4147-A177-3AD203B41FA5}">
                      <a16:colId xmlns:a16="http://schemas.microsoft.com/office/drawing/2014/main" val="672005831"/>
                    </a:ext>
                  </a:extLst>
                </a:gridCol>
                <a:gridCol w="5113867">
                  <a:extLst>
                    <a:ext uri="{9D8B030D-6E8A-4147-A177-3AD203B41FA5}">
                      <a16:colId xmlns:a16="http://schemas.microsoft.com/office/drawing/2014/main" val="166126738"/>
                    </a:ext>
                  </a:extLst>
                </a:gridCol>
              </a:tblGrid>
              <a:tr h="370840">
                <a:tc>
                  <a:txBody>
                    <a:bodyPr/>
                    <a:lstStyle/>
                    <a:p>
                      <a:pPr algn="ctr"/>
                      <a:r>
                        <a:rPr lang="en-US" b="0">
                          <a:solidFill>
                            <a:schemeClr val="tx1"/>
                          </a:solidFill>
                          <a:latin typeface="Amazon Ember" panose="020B0603020204020204" pitchFamily="34" charset="0"/>
                          <a:ea typeface="Amazon Ember" panose="020B0603020204020204" pitchFamily="34" charset="0"/>
                          <a:cs typeface="Amazon Ember" panose="020B0603020204020204" pitchFamily="34" charset="0"/>
                        </a:rPr>
                        <a:t>Destination</a:t>
                      </a:r>
                    </a:p>
                  </a:txBody>
                  <a:tcPr>
                    <a:solidFill>
                      <a:schemeClr val="accent2"/>
                    </a:solidFill>
                  </a:tcPr>
                </a:tc>
                <a:tc>
                  <a:txBody>
                    <a:bodyPr/>
                    <a:lstStyle/>
                    <a:p>
                      <a:pPr algn="ctr"/>
                      <a:r>
                        <a:rPr lang="en-US" b="0">
                          <a:solidFill>
                            <a:schemeClr val="tx1"/>
                          </a:solidFill>
                          <a:latin typeface="Amazon Ember" panose="020B0603020204020204" pitchFamily="34" charset="0"/>
                          <a:ea typeface="Amazon Ember" panose="020B0603020204020204" pitchFamily="34" charset="0"/>
                          <a:cs typeface="Amazon Ember" panose="020B0603020204020204" pitchFamily="34" charset="0"/>
                        </a:rPr>
                        <a:t>Protocol</a:t>
                      </a:r>
                    </a:p>
                  </a:txBody>
                  <a:tcPr>
                    <a:solidFill>
                      <a:schemeClr val="accent2"/>
                    </a:solidFill>
                  </a:tcPr>
                </a:tc>
                <a:tc>
                  <a:txBody>
                    <a:bodyPr/>
                    <a:lstStyle/>
                    <a:p>
                      <a:pPr algn="ctr"/>
                      <a:r>
                        <a:rPr lang="en-US" b="0">
                          <a:solidFill>
                            <a:schemeClr val="tx1"/>
                          </a:solidFill>
                          <a:latin typeface="Amazon Ember" panose="020B0603020204020204" pitchFamily="34" charset="0"/>
                          <a:ea typeface="Amazon Ember" panose="020B0603020204020204" pitchFamily="34" charset="0"/>
                          <a:cs typeface="Amazon Ember" panose="020B0603020204020204" pitchFamily="34" charset="0"/>
                        </a:rPr>
                        <a:t>Port Range</a:t>
                      </a:r>
                    </a:p>
                  </a:txBody>
                  <a:tcPr>
                    <a:solidFill>
                      <a:schemeClr val="accent2"/>
                    </a:solidFill>
                  </a:tcPr>
                </a:tc>
                <a:tc>
                  <a:txBody>
                    <a:bodyPr/>
                    <a:lstStyle/>
                    <a:p>
                      <a:pPr algn="ctr"/>
                      <a:r>
                        <a:rPr lang="en-US" b="0">
                          <a:solidFill>
                            <a:schemeClr val="tx1"/>
                          </a:solidFill>
                          <a:latin typeface="Amazon Ember" panose="020B0603020204020204" pitchFamily="34" charset="0"/>
                          <a:ea typeface="Amazon Ember" panose="020B0603020204020204" pitchFamily="34" charset="0"/>
                          <a:cs typeface="Amazon Ember" panose="020B0603020204020204" pitchFamily="34" charset="0"/>
                        </a:rPr>
                        <a:t>Description</a:t>
                      </a:r>
                    </a:p>
                  </a:txBody>
                  <a:tcPr>
                    <a:solidFill>
                      <a:schemeClr val="accent2"/>
                    </a:solidFill>
                  </a:tcPr>
                </a:tc>
                <a:extLst>
                  <a:ext uri="{0D108BD9-81ED-4DB2-BD59-A6C34878D82A}">
                    <a16:rowId xmlns:a16="http://schemas.microsoft.com/office/drawing/2014/main" val="14650053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The ID of the security group for your Microsoft SQL Server database servers</a:t>
                      </a:r>
                    </a:p>
                  </a:txBody>
                  <a:tcPr/>
                </a:tc>
                <a:tc>
                  <a:txBody>
                    <a:bodyPr/>
                    <a:lstStyle/>
                    <a:p>
                      <a:pPr algn="ctr"/>
                      <a:r>
                        <a:rPr lang="en-US"/>
                        <a:t>TCP</a:t>
                      </a:r>
                    </a:p>
                  </a:txBody>
                  <a:tcPr/>
                </a:tc>
                <a:tc>
                  <a:txBody>
                    <a:bodyPr/>
                    <a:lstStyle/>
                    <a:p>
                      <a:pPr algn="ctr"/>
                      <a:r>
                        <a:rPr lang="en-US"/>
                        <a:t>1433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Allow outbound Microsoft SQL Server access to instances in the specified security group </a:t>
                      </a:r>
                    </a:p>
                  </a:txBody>
                  <a:tcPr/>
                </a:tc>
                <a:extLst>
                  <a:ext uri="{0D108BD9-81ED-4DB2-BD59-A6C34878D82A}">
                    <a16:rowId xmlns:a16="http://schemas.microsoft.com/office/drawing/2014/main" val="149808920"/>
                  </a:ext>
                </a:extLst>
              </a:tr>
            </a:tbl>
          </a:graphicData>
        </a:graphic>
      </p:graphicFrame>
    </p:spTree>
    <p:custDataLst>
      <p:tags r:id="rId1"/>
    </p:custDataLst>
    <p:extLst>
      <p:ext uri="{BB962C8B-B14F-4D97-AF65-F5344CB8AC3E}">
        <p14:creationId xmlns:p14="http://schemas.microsoft.com/office/powerpoint/2010/main" val="10692000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C0DCEFE-B651-4AE1-9C58-EF474A61E22F}"/>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latin typeface="+mn-lt"/>
              </a:rPr>
              <a:t>31</a:t>
            </a:fld>
            <a:endParaRPr lang="en-US">
              <a:latin typeface="+mn-lt"/>
            </a:endParaRPr>
          </a:p>
        </p:txBody>
      </p:sp>
      <p:sp>
        <p:nvSpPr>
          <p:cNvPr id="2" name="Title 1">
            <a:extLst>
              <a:ext uri="{FF2B5EF4-FFF2-40B4-BE49-F238E27FC236}">
                <a16:creationId xmlns:a16="http://schemas.microsoft.com/office/drawing/2014/main" id="{F40D81AD-4568-4A25-8F71-7BCA5035F738}"/>
              </a:ext>
            </a:extLst>
          </p:cNvPr>
          <p:cNvSpPr>
            <a:spLocks noGrp="1"/>
          </p:cNvSpPr>
          <p:nvPr>
            <p:ph type="title"/>
          </p:nvPr>
        </p:nvSpPr>
        <p:spPr/>
        <p:txBody>
          <a:bodyPr>
            <a:normAutofit/>
          </a:bodyPr>
          <a:lstStyle/>
          <a:p>
            <a:r>
              <a:rPr lang="en-US"/>
              <a:t>Network access control lists (network ACLs 1 of 2)</a:t>
            </a:r>
          </a:p>
        </p:txBody>
      </p:sp>
      <p:sp>
        <p:nvSpPr>
          <p:cNvPr id="36" name="TextBox 35">
            <a:extLst>
              <a:ext uri="{FF2B5EF4-FFF2-40B4-BE49-F238E27FC236}">
                <a16:creationId xmlns:a16="http://schemas.microsoft.com/office/drawing/2014/main" id="{FE2AF3A6-2DF5-418F-AAD0-BE622E52F6D9}"/>
              </a:ext>
            </a:extLst>
          </p:cNvPr>
          <p:cNvSpPr txBox="1"/>
          <p:nvPr/>
        </p:nvSpPr>
        <p:spPr>
          <a:xfrm>
            <a:off x="7634219" y="3959464"/>
            <a:ext cx="3565400" cy="954107"/>
          </a:xfrm>
          <a:prstGeom prst="rect">
            <a:avLst/>
          </a:prstGeom>
          <a:noFill/>
        </p:spPr>
        <p:txBody>
          <a:bodyPr wrap="none" rtlCol="0">
            <a:spAutoFit/>
          </a:bodyPr>
          <a:lstStyle/>
          <a:p>
            <a:r>
              <a:rPr lang="en-US" sz="2800">
                <a:ea typeface="Amazon Ember Light" panose="020B0403020204020204" pitchFamily="34" charset="0"/>
                <a:cs typeface="Amazon Ember Light" panose="020B0403020204020204" pitchFamily="34" charset="0"/>
              </a:rPr>
              <a:t>Network ACLs act at </a:t>
            </a:r>
            <a:br>
              <a:rPr lang="en-US" sz="2800">
                <a:ea typeface="Amazon Ember Light" panose="020B0403020204020204" pitchFamily="34" charset="0"/>
                <a:cs typeface="Amazon Ember Light" panose="020B0403020204020204" pitchFamily="34" charset="0"/>
              </a:rPr>
            </a:br>
            <a:r>
              <a:rPr lang="en-US" sz="2800">
                <a:ea typeface="Amazon Ember Light" panose="020B0403020204020204" pitchFamily="34" charset="0"/>
                <a:cs typeface="Amazon Ember Light" panose="020B0403020204020204" pitchFamily="34" charset="0"/>
              </a:rPr>
              <a:t>the </a:t>
            </a:r>
            <a:r>
              <a:rPr lang="en-US" sz="2800" b="1">
                <a:solidFill>
                  <a:schemeClr val="accent6"/>
                </a:solidFill>
                <a:ea typeface="Amazon Ember Light" panose="020B0403020204020204" pitchFamily="34" charset="0"/>
                <a:cs typeface="Amazon Ember Light" panose="020B0403020204020204" pitchFamily="34" charset="0"/>
              </a:rPr>
              <a:t>subnet level</a:t>
            </a:r>
            <a:r>
              <a:rPr lang="en-US" sz="2800">
                <a:ea typeface="Amazon Ember Light" panose="020B0403020204020204" pitchFamily="34" charset="0"/>
                <a:cs typeface="Amazon Ember Light" panose="020B0403020204020204" pitchFamily="34" charset="0"/>
              </a:rPr>
              <a:t>.</a:t>
            </a:r>
          </a:p>
        </p:txBody>
      </p:sp>
      <p:grpSp>
        <p:nvGrpSpPr>
          <p:cNvPr id="24" name="Group 23" descr="Architecture diagram of a VPC with two subnets. Each subnet has an instance and a network access control list attached to it.">
            <a:extLst>
              <a:ext uri="{FF2B5EF4-FFF2-40B4-BE49-F238E27FC236}">
                <a16:creationId xmlns:a16="http://schemas.microsoft.com/office/drawing/2014/main" id="{0324D9CB-98E2-46B2-9256-0AA919B8BBB0}"/>
              </a:ext>
            </a:extLst>
          </p:cNvPr>
          <p:cNvGrpSpPr/>
          <p:nvPr/>
        </p:nvGrpSpPr>
        <p:grpSpPr>
          <a:xfrm>
            <a:off x="152401" y="1213972"/>
            <a:ext cx="5403273" cy="5191619"/>
            <a:chOff x="152401" y="1273546"/>
            <a:chExt cx="5403273" cy="5191619"/>
          </a:xfrm>
        </p:grpSpPr>
        <p:pic>
          <p:nvPicPr>
            <p:cNvPr id="29" name="Graphic 28">
              <a:extLst>
                <a:ext uri="{FF2B5EF4-FFF2-40B4-BE49-F238E27FC236}">
                  <a16:creationId xmlns:a16="http://schemas.microsoft.com/office/drawing/2014/main" id="{3C24E49C-9F7B-4132-A3A7-625D81AD25B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42346" y="3433722"/>
              <a:ext cx="469900" cy="469900"/>
            </a:xfrm>
            <a:prstGeom prst="rect">
              <a:avLst/>
            </a:prstGeom>
          </p:spPr>
        </p:pic>
        <p:pic>
          <p:nvPicPr>
            <p:cNvPr id="30" name="Graphic 29">
              <a:extLst>
                <a:ext uri="{FF2B5EF4-FFF2-40B4-BE49-F238E27FC236}">
                  <a16:creationId xmlns:a16="http://schemas.microsoft.com/office/drawing/2014/main" id="{8EBCD2C9-2C62-4347-AF79-319D85C565F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42346" y="4961579"/>
              <a:ext cx="469900" cy="469900"/>
            </a:xfrm>
            <a:prstGeom prst="rect">
              <a:avLst/>
            </a:prstGeom>
          </p:spPr>
        </p:pic>
        <p:grpSp>
          <p:nvGrpSpPr>
            <p:cNvPr id="23" name="Group 22">
              <a:extLst>
                <a:ext uri="{FF2B5EF4-FFF2-40B4-BE49-F238E27FC236}">
                  <a16:creationId xmlns:a16="http://schemas.microsoft.com/office/drawing/2014/main" id="{2152CA8B-16AD-476E-9E66-086D3B718445}"/>
                </a:ext>
              </a:extLst>
            </p:cNvPr>
            <p:cNvGrpSpPr/>
            <p:nvPr/>
          </p:nvGrpSpPr>
          <p:grpSpPr>
            <a:xfrm>
              <a:off x="152401" y="1273546"/>
              <a:ext cx="5403273" cy="5191619"/>
              <a:chOff x="152401" y="1273546"/>
              <a:chExt cx="5403273" cy="5191619"/>
            </a:xfrm>
          </p:grpSpPr>
          <p:sp>
            <p:nvSpPr>
              <p:cNvPr id="14" name="Rectangle 13">
                <a:extLst>
                  <a:ext uri="{FF2B5EF4-FFF2-40B4-BE49-F238E27FC236}">
                    <a16:creationId xmlns:a16="http://schemas.microsoft.com/office/drawing/2014/main" id="{2EA8F8A1-4DAE-4571-8EAF-BEF34101F63B}"/>
                  </a:ext>
                </a:extLst>
              </p:cNvPr>
              <p:cNvSpPr/>
              <p:nvPr/>
            </p:nvSpPr>
            <p:spPr>
              <a:xfrm>
                <a:off x="152402" y="1273546"/>
                <a:ext cx="5403272" cy="5191619"/>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ea typeface="+mn-ea"/>
                    <a:cs typeface="+mn-cs"/>
                  </a:rPr>
                  <a:t> </a:t>
                </a:r>
                <a:r>
                  <a:rPr kumimoji="0" lang="en-US" sz="1600" b="0" i="0" u="none" strike="noStrike" kern="0" cap="none" spc="0" normalizeH="0" baseline="0" noProof="0">
                    <a:ln>
                      <a:noFill/>
                    </a:ln>
                    <a:solidFill>
                      <a:sysClr val="windowText" lastClr="000000"/>
                    </a:solidFill>
                    <a:effectLst/>
                    <a:uLnTx/>
                    <a:uFillTx/>
                    <a:ea typeface="+mn-ea"/>
                    <a:cs typeface="+mn-cs"/>
                  </a:rPr>
                  <a:t>AWS Cloud</a:t>
                </a:r>
              </a:p>
            </p:txBody>
          </p:sp>
          <p:pic>
            <p:nvPicPr>
              <p:cNvPr id="15" name="Graphic 14">
                <a:extLst>
                  <a:ext uri="{FF2B5EF4-FFF2-40B4-BE49-F238E27FC236}">
                    <a16:creationId xmlns:a16="http://schemas.microsoft.com/office/drawing/2014/main" id="{8AB97086-67A2-4F4C-9C9A-7E640005AE5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2401" y="1273546"/>
                <a:ext cx="457200" cy="457200"/>
              </a:xfrm>
              <a:prstGeom prst="rect">
                <a:avLst/>
              </a:prstGeom>
            </p:spPr>
          </p:pic>
          <p:grpSp>
            <p:nvGrpSpPr>
              <p:cNvPr id="22" name="Group 21">
                <a:extLst>
                  <a:ext uri="{FF2B5EF4-FFF2-40B4-BE49-F238E27FC236}">
                    <a16:creationId xmlns:a16="http://schemas.microsoft.com/office/drawing/2014/main" id="{51007B7B-1F54-40B2-9399-D8EBDDCD12AE}"/>
                  </a:ext>
                </a:extLst>
              </p:cNvPr>
              <p:cNvGrpSpPr/>
              <p:nvPr/>
            </p:nvGrpSpPr>
            <p:grpSpPr>
              <a:xfrm>
                <a:off x="280551" y="1888174"/>
                <a:ext cx="4984176" cy="4460804"/>
                <a:chOff x="280551" y="1888174"/>
                <a:chExt cx="4984176" cy="4460804"/>
              </a:xfrm>
            </p:grpSpPr>
            <p:sp>
              <p:nvSpPr>
                <p:cNvPr id="17" name="Rectangle 16">
                  <a:extLst>
                    <a:ext uri="{FF2B5EF4-FFF2-40B4-BE49-F238E27FC236}">
                      <a16:creationId xmlns:a16="http://schemas.microsoft.com/office/drawing/2014/main" id="{C467A1DB-535E-4115-A56C-11774B31E512}"/>
                    </a:ext>
                  </a:extLst>
                </p:cNvPr>
                <p:cNvSpPr/>
                <p:nvPr/>
              </p:nvSpPr>
              <p:spPr>
                <a:xfrm>
                  <a:off x="280551" y="1888174"/>
                  <a:ext cx="4984176" cy="4328548"/>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 Region</a:t>
                  </a:r>
                </a:p>
              </p:txBody>
            </p:sp>
            <p:pic>
              <p:nvPicPr>
                <p:cNvPr id="18" name="Graphic 17">
                  <a:extLst>
                    <a:ext uri="{FF2B5EF4-FFF2-40B4-BE49-F238E27FC236}">
                      <a16:creationId xmlns:a16="http://schemas.microsoft.com/office/drawing/2014/main" id="{D6CDE028-2A3D-48DA-90E4-4F6522DC59C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0551" y="1888174"/>
                  <a:ext cx="457200" cy="457200"/>
                </a:xfrm>
                <a:prstGeom prst="rect">
                  <a:avLst/>
                </a:prstGeom>
              </p:spPr>
            </p:pic>
            <p:grpSp>
              <p:nvGrpSpPr>
                <p:cNvPr id="19" name="Group 18">
                  <a:extLst>
                    <a:ext uri="{FF2B5EF4-FFF2-40B4-BE49-F238E27FC236}">
                      <a16:creationId xmlns:a16="http://schemas.microsoft.com/office/drawing/2014/main" id="{42893151-CCB0-475B-B62F-0D8422C9A3DF}"/>
                    </a:ext>
                  </a:extLst>
                </p:cNvPr>
                <p:cNvGrpSpPr/>
                <p:nvPr/>
              </p:nvGrpSpPr>
              <p:grpSpPr>
                <a:xfrm>
                  <a:off x="581948" y="2244988"/>
                  <a:ext cx="4364125" cy="4103990"/>
                  <a:chOff x="581948" y="2244988"/>
                  <a:chExt cx="4364125" cy="4103990"/>
                </a:xfrm>
              </p:grpSpPr>
              <p:sp>
                <p:nvSpPr>
                  <p:cNvPr id="20" name="Rectangle 19">
                    <a:extLst>
                      <a:ext uri="{FF2B5EF4-FFF2-40B4-BE49-F238E27FC236}">
                        <a16:creationId xmlns:a16="http://schemas.microsoft.com/office/drawing/2014/main" id="{24542510-B525-46D4-9781-D4C38076DEDF}"/>
                      </a:ext>
                    </a:extLst>
                  </p:cNvPr>
                  <p:cNvSpPr/>
                  <p:nvPr/>
                </p:nvSpPr>
                <p:spPr>
                  <a:xfrm>
                    <a:off x="581948" y="2624640"/>
                    <a:ext cx="4364125" cy="3443417"/>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kumimoji="0" lang="en-US" sz="1600" b="0" i="0" u="none" strike="noStrike" kern="0" cap="none" spc="0" normalizeH="0" baseline="0" noProof="0">
                        <a:ln w="0"/>
                        <a:solidFill>
                          <a:srgbClr val="1D8900"/>
                        </a:solidFill>
                        <a:effectLst/>
                        <a:uLnTx/>
                        <a:uFillTx/>
                      </a:rPr>
                      <a:t> VPC: </a:t>
                    </a:r>
                    <a:r>
                      <a:rPr lang="en-US" sz="1600">
                        <a:solidFill>
                          <a:srgbClr val="1D8900"/>
                        </a:solidFill>
                      </a:rPr>
                      <a:t>10.0.0.0/16</a:t>
                    </a:r>
                  </a:p>
                </p:txBody>
              </p:sp>
              <p:pic>
                <p:nvPicPr>
                  <p:cNvPr id="21" name="Graphic 20">
                    <a:extLst>
                      <a:ext uri="{FF2B5EF4-FFF2-40B4-BE49-F238E27FC236}">
                        <a16:creationId xmlns:a16="http://schemas.microsoft.com/office/drawing/2014/main" id="{105A0857-A3E9-4AC8-AF19-E0A64F42838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1948" y="2624640"/>
                    <a:ext cx="457200" cy="457200"/>
                  </a:xfrm>
                  <a:prstGeom prst="rect">
                    <a:avLst/>
                  </a:prstGeom>
                </p:spPr>
              </p:pic>
              <p:grpSp>
                <p:nvGrpSpPr>
                  <p:cNvPr id="16" name="Group 15">
                    <a:extLst>
                      <a:ext uri="{FF2B5EF4-FFF2-40B4-BE49-F238E27FC236}">
                        <a16:creationId xmlns:a16="http://schemas.microsoft.com/office/drawing/2014/main" id="{FF90F47B-730B-4FE4-8B95-CAE7FBA4FDF5}"/>
                      </a:ext>
                    </a:extLst>
                  </p:cNvPr>
                  <p:cNvGrpSpPr/>
                  <p:nvPr/>
                </p:nvGrpSpPr>
                <p:grpSpPr>
                  <a:xfrm>
                    <a:off x="1063615" y="2244988"/>
                    <a:ext cx="3591473" cy="4103990"/>
                    <a:chOff x="1063615" y="2244988"/>
                    <a:chExt cx="3591473" cy="4103990"/>
                  </a:xfrm>
                </p:grpSpPr>
                <p:sp>
                  <p:nvSpPr>
                    <p:cNvPr id="6" name="Rectangle 5">
                      <a:extLst>
                        <a:ext uri="{FF2B5EF4-FFF2-40B4-BE49-F238E27FC236}">
                          <a16:creationId xmlns:a16="http://schemas.microsoft.com/office/drawing/2014/main" id="{C511B0C7-2DED-4651-B582-7BE3917276E5}"/>
                        </a:ext>
                      </a:extLst>
                    </p:cNvPr>
                    <p:cNvSpPr/>
                    <p:nvPr/>
                  </p:nvSpPr>
                  <p:spPr>
                    <a:xfrm>
                      <a:off x="1063615" y="2244988"/>
                      <a:ext cx="3591473" cy="410399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Availability Zone</a:t>
                      </a:r>
                    </a:p>
                  </p:txBody>
                </p:sp>
                <p:grpSp>
                  <p:nvGrpSpPr>
                    <p:cNvPr id="13" name="Group 12">
                      <a:extLst>
                        <a:ext uri="{FF2B5EF4-FFF2-40B4-BE49-F238E27FC236}">
                          <a16:creationId xmlns:a16="http://schemas.microsoft.com/office/drawing/2014/main" id="{F2CA19C2-017C-4AD2-89A5-7709FAB57011}"/>
                        </a:ext>
                      </a:extLst>
                    </p:cNvPr>
                    <p:cNvGrpSpPr/>
                    <p:nvPr/>
                  </p:nvGrpSpPr>
                  <p:grpSpPr>
                    <a:xfrm>
                      <a:off x="1315652" y="2980513"/>
                      <a:ext cx="3108961" cy="2901816"/>
                      <a:chOff x="1315652" y="2980513"/>
                      <a:chExt cx="3108961" cy="2901816"/>
                    </a:xfrm>
                  </p:grpSpPr>
                  <p:grpSp>
                    <p:nvGrpSpPr>
                      <p:cNvPr id="10" name="Group 9">
                        <a:extLst>
                          <a:ext uri="{FF2B5EF4-FFF2-40B4-BE49-F238E27FC236}">
                            <a16:creationId xmlns:a16="http://schemas.microsoft.com/office/drawing/2014/main" id="{13537A5F-E528-4189-A5DD-89B597D64E28}"/>
                          </a:ext>
                        </a:extLst>
                      </p:cNvPr>
                      <p:cNvGrpSpPr/>
                      <p:nvPr/>
                    </p:nvGrpSpPr>
                    <p:grpSpPr>
                      <a:xfrm>
                        <a:off x="1315652" y="2980513"/>
                        <a:ext cx="3108961" cy="2901816"/>
                        <a:chOff x="1315652" y="2980513"/>
                        <a:chExt cx="3108961" cy="2901816"/>
                      </a:xfrm>
                    </p:grpSpPr>
                    <p:grpSp>
                      <p:nvGrpSpPr>
                        <p:cNvPr id="3" name="Group 2">
                          <a:extLst>
                            <a:ext uri="{FF2B5EF4-FFF2-40B4-BE49-F238E27FC236}">
                              <a16:creationId xmlns:a16="http://schemas.microsoft.com/office/drawing/2014/main" id="{266CBAE6-C6A0-4AF4-8C44-7EE23F44F818}"/>
                            </a:ext>
                          </a:extLst>
                        </p:cNvPr>
                        <p:cNvGrpSpPr/>
                        <p:nvPr/>
                      </p:nvGrpSpPr>
                      <p:grpSpPr>
                        <a:xfrm>
                          <a:off x="1315653" y="2980513"/>
                          <a:ext cx="3108960" cy="1381792"/>
                          <a:chOff x="1315653" y="2980513"/>
                          <a:chExt cx="3108960" cy="1381792"/>
                        </a:xfrm>
                      </p:grpSpPr>
                      <p:sp>
                        <p:nvSpPr>
                          <p:cNvPr id="8" name="Rectangle 7">
                            <a:extLst>
                              <a:ext uri="{FF2B5EF4-FFF2-40B4-BE49-F238E27FC236}">
                                <a16:creationId xmlns:a16="http://schemas.microsoft.com/office/drawing/2014/main" id="{52CA9EE0-5DF8-47C2-98BF-FAEE72AB9F29}"/>
                              </a:ext>
                            </a:extLst>
                          </p:cNvPr>
                          <p:cNvSpPr/>
                          <p:nvPr/>
                        </p:nvSpPr>
                        <p:spPr>
                          <a:xfrm>
                            <a:off x="1315653" y="2990705"/>
                            <a:ext cx="3108960" cy="13716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D8900"/>
                                </a:solidFill>
                                <a:effectLst/>
                                <a:uLnTx/>
                                <a:uFillTx/>
                                <a:ea typeface="+mn-ea"/>
                                <a:cs typeface="+mn-cs"/>
                              </a:rPr>
                              <a:t>   Public subnet:10.0.0.0/24</a:t>
                            </a:r>
                          </a:p>
                        </p:txBody>
                      </p:sp>
                      <p:pic>
                        <p:nvPicPr>
                          <p:cNvPr id="9" name="Graphic 8">
                            <a:extLst>
                              <a:ext uri="{FF2B5EF4-FFF2-40B4-BE49-F238E27FC236}">
                                <a16:creationId xmlns:a16="http://schemas.microsoft.com/office/drawing/2014/main" id="{1B730AF0-40E2-4371-9CCD-2402FB7BE5C6}"/>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315654" y="2980513"/>
                            <a:ext cx="457200" cy="457200"/>
                          </a:xfrm>
                          <a:prstGeom prst="rect">
                            <a:avLst/>
                          </a:prstGeom>
                        </p:spPr>
                      </p:pic>
                    </p:grpSp>
                    <p:grpSp>
                      <p:nvGrpSpPr>
                        <p:cNvPr id="7" name="Group 6">
                          <a:extLst>
                            <a:ext uri="{FF2B5EF4-FFF2-40B4-BE49-F238E27FC236}">
                              <a16:creationId xmlns:a16="http://schemas.microsoft.com/office/drawing/2014/main" id="{7F5A692E-BDF2-4B18-A7D8-F014A87A1EE0}"/>
                            </a:ext>
                          </a:extLst>
                        </p:cNvPr>
                        <p:cNvGrpSpPr/>
                        <p:nvPr/>
                      </p:nvGrpSpPr>
                      <p:grpSpPr>
                        <a:xfrm>
                          <a:off x="1315652" y="4508371"/>
                          <a:ext cx="3108960" cy="1373958"/>
                          <a:chOff x="1315652" y="4508371"/>
                          <a:chExt cx="3108960" cy="1373958"/>
                        </a:xfrm>
                      </p:grpSpPr>
                      <p:sp>
                        <p:nvSpPr>
                          <p:cNvPr id="11" name="Rectangle 10">
                            <a:extLst>
                              <a:ext uri="{FF2B5EF4-FFF2-40B4-BE49-F238E27FC236}">
                                <a16:creationId xmlns:a16="http://schemas.microsoft.com/office/drawing/2014/main" id="{D9AF8AC8-EA6F-40DE-BC32-FCF4E4C85843}"/>
                              </a:ext>
                            </a:extLst>
                          </p:cNvPr>
                          <p:cNvSpPr/>
                          <p:nvPr/>
                        </p:nvSpPr>
                        <p:spPr>
                          <a:xfrm>
                            <a:off x="1315652" y="4510729"/>
                            <a:ext cx="3108960" cy="13716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   Private subnet: 10.0.4.0/22</a:t>
                            </a:r>
                          </a:p>
                        </p:txBody>
                      </p:sp>
                      <p:pic>
                        <p:nvPicPr>
                          <p:cNvPr id="12" name="Graphic 11">
                            <a:extLst>
                              <a:ext uri="{FF2B5EF4-FFF2-40B4-BE49-F238E27FC236}">
                                <a16:creationId xmlns:a16="http://schemas.microsoft.com/office/drawing/2014/main" id="{71B4A915-7D4F-4BAC-8216-F318C8582CEF}"/>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15653" y="4508371"/>
                            <a:ext cx="457200" cy="457200"/>
                          </a:xfrm>
                          <a:prstGeom prst="rect">
                            <a:avLst/>
                          </a:prstGeom>
                        </p:spPr>
                      </p:pic>
                    </p:grpSp>
                  </p:grpSp>
                  <p:pic>
                    <p:nvPicPr>
                      <p:cNvPr id="39" name="Graphic 38">
                        <a:extLst>
                          <a:ext uri="{FF2B5EF4-FFF2-40B4-BE49-F238E27FC236}">
                            <a16:creationId xmlns:a16="http://schemas.microsoft.com/office/drawing/2014/main" id="{93A174E0-2D03-4235-9A36-4196A4A395A3}"/>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99541" y="3519064"/>
                        <a:ext cx="457200" cy="457200"/>
                      </a:xfrm>
                      <a:prstGeom prst="rect">
                        <a:avLst/>
                      </a:prstGeom>
                    </p:spPr>
                  </p:pic>
                  <p:pic>
                    <p:nvPicPr>
                      <p:cNvPr id="40" name="Graphic 39">
                        <a:extLst>
                          <a:ext uri="{FF2B5EF4-FFF2-40B4-BE49-F238E27FC236}">
                            <a16:creationId xmlns:a16="http://schemas.microsoft.com/office/drawing/2014/main" id="{BA9ED1F9-B495-429F-9AB3-6167F4C73B71}"/>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99541" y="5196529"/>
                        <a:ext cx="457200" cy="457200"/>
                      </a:xfrm>
                      <a:prstGeom prst="rect">
                        <a:avLst/>
                      </a:prstGeom>
                    </p:spPr>
                  </p:pic>
                </p:grpSp>
              </p:grpSp>
            </p:grpSp>
          </p:grpSp>
        </p:grpSp>
      </p:grpSp>
      <p:cxnSp>
        <p:nvCxnSpPr>
          <p:cNvPr id="27" name="Elbow Connector 26">
            <a:extLst>
              <a:ext uri="{FF2B5EF4-FFF2-40B4-BE49-F238E27FC236}">
                <a16:creationId xmlns:a16="http://schemas.microsoft.com/office/drawing/2014/main" id="{C9090BEA-6A45-175F-072E-402D4F55F57C}"/>
              </a:ext>
              <a:ext uri="{C183D7F6-B498-43B3-948B-1728B52AA6E4}">
                <adec:decorative xmlns:adec="http://schemas.microsoft.com/office/drawing/2017/decorative" val="1"/>
              </a:ext>
            </a:extLst>
          </p:cNvPr>
          <p:cNvCxnSpPr>
            <a:stCxn id="36" idx="1"/>
          </p:cNvCxnSpPr>
          <p:nvPr/>
        </p:nvCxnSpPr>
        <p:spPr>
          <a:xfrm rot="10800000">
            <a:off x="4676649" y="3609098"/>
            <a:ext cx="2957570" cy="82742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98D9FA03-9E74-80B3-B893-24487FD2E090}"/>
              </a:ext>
              <a:ext uri="{C183D7F6-B498-43B3-948B-1728B52AA6E4}">
                <adec:decorative xmlns:adec="http://schemas.microsoft.com/office/drawing/2017/decorative" val="1"/>
              </a:ext>
            </a:extLst>
          </p:cNvPr>
          <p:cNvCxnSpPr>
            <a:stCxn id="36" idx="1"/>
            <a:endCxn id="30" idx="3"/>
          </p:cNvCxnSpPr>
          <p:nvPr/>
        </p:nvCxnSpPr>
        <p:spPr>
          <a:xfrm rot="10800000" flipV="1">
            <a:off x="4612247" y="4436517"/>
            <a:ext cx="3021973" cy="700437"/>
          </a:xfrm>
          <a:prstGeom prst="bentConnector3">
            <a:avLst>
              <a:gd name="adj1" fmla="val 48900"/>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275121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00E2B17-FFA7-88A1-AB79-FAB06517E78A}"/>
              </a:ext>
            </a:extLst>
          </p:cNvPr>
          <p:cNvSpPr>
            <a:spLocks noGrp="1"/>
          </p:cNvSpPr>
          <p:nvPr>
            <p:ph type="sldNum" sz="quarter" idx="20"/>
          </p:nvPr>
        </p:nvSpPr>
        <p:spPr/>
        <p:txBody>
          <a:bodyPr/>
          <a:lstStyle/>
          <a:p>
            <a:fld id="{930176A1-BCF0-4712-97A6-6B495F55390B}" type="slidenum">
              <a:rPr lang="en-US" smtClean="0"/>
              <a:pPr/>
              <a:t>32</a:t>
            </a:fld>
            <a:endParaRPr lang="en-US"/>
          </a:p>
        </p:txBody>
      </p:sp>
      <p:sp>
        <p:nvSpPr>
          <p:cNvPr id="7" name="Title 6">
            <a:extLst>
              <a:ext uri="{FF2B5EF4-FFF2-40B4-BE49-F238E27FC236}">
                <a16:creationId xmlns:a16="http://schemas.microsoft.com/office/drawing/2014/main" id="{D440F81C-02CA-425D-8821-C7CD180114EE}"/>
              </a:ext>
            </a:extLst>
          </p:cNvPr>
          <p:cNvSpPr>
            <a:spLocks noGrp="1"/>
          </p:cNvSpPr>
          <p:nvPr>
            <p:ph type="title"/>
          </p:nvPr>
        </p:nvSpPr>
        <p:spPr/>
        <p:txBody>
          <a:bodyPr>
            <a:normAutofit/>
          </a:bodyPr>
          <a:lstStyle/>
          <a:p>
            <a:r>
              <a:rPr lang="en-US"/>
              <a:t>Network access control lists (network ACLs 2 of 2)</a:t>
            </a:r>
          </a:p>
        </p:txBody>
      </p:sp>
      <p:sp>
        <p:nvSpPr>
          <p:cNvPr id="12" name="TextBox 11">
            <a:extLst>
              <a:ext uri="{FF2B5EF4-FFF2-40B4-BE49-F238E27FC236}">
                <a16:creationId xmlns:a16="http://schemas.microsoft.com/office/drawing/2014/main" id="{7D239D10-A60C-4739-80F0-668CB7F30D60}"/>
              </a:ext>
            </a:extLst>
          </p:cNvPr>
          <p:cNvSpPr txBox="1"/>
          <p:nvPr/>
        </p:nvSpPr>
        <p:spPr>
          <a:xfrm>
            <a:off x="696926" y="1393276"/>
            <a:ext cx="11365612" cy="1569660"/>
          </a:xfrm>
          <a:prstGeom prst="rect">
            <a:avLst/>
          </a:prstGeom>
          <a:noFill/>
        </p:spPr>
        <p:txBody>
          <a:bodyPr wrap="none" rtlCol="0">
            <a:spAutoFit/>
          </a:bodyPr>
          <a:lstStyle/>
          <a:p>
            <a:pPr marL="342900" indent="-342900">
              <a:buClr>
                <a:schemeClr val="tx1"/>
              </a:buClr>
              <a:buFont typeface="Arial" panose="020B0604020202020204" pitchFamily="34" charset="0"/>
              <a:buChar char="•"/>
            </a:pPr>
            <a:r>
              <a:rPr lang="en-US" sz="2400" dirty="0"/>
              <a:t>A network ACL has </a:t>
            </a:r>
            <a:r>
              <a:rPr lang="en-US" sz="2400" dirty="0">
                <a:solidFill>
                  <a:schemeClr val="accent6"/>
                </a:solidFill>
              </a:rPr>
              <a:t>separate inbound and outbound rules</a:t>
            </a:r>
            <a:r>
              <a:rPr lang="en-US" sz="2400" dirty="0"/>
              <a:t>, and each rule can </a:t>
            </a:r>
            <a:br>
              <a:rPr lang="en-US" sz="2400" dirty="0"/>
            </a:br>
            <a:r>
              <a:rPr lang="en-US" sz="2400" dirty="0"/>
              <a:t>either </a:t>
            </a:r>
            <a:r>
              <a:rPr lang="en-US" sz="2400" dirty="0">
                <a:solidFill>
                  <a:schemeClr val="accent6"/>
                </a:solidFill>
              </a:rPr>
              <a:t>allow or deny traffic</a:t>
            </a:r>
            <a:r>
              <a:rPr lang="en-US" sz="2400" dirty="0"/>
              <a:t>.</a:t>
            </a:r>
          </a:p>
          <a:p>
            <a:pPr marL="342900" indent="-342900">
              <a:buClr>
                <a:schemeClr val="tx1"/>
              </a:buClr>
              <a:buFont typeface="Arial" panose="020B0604020202020204" pitchFamily="34" charset="0"/>
              <a:buChar char="•"/>
            </a:pPr>
            <a:r>
              <a:rPr lang="en-US" sz="2400" dirty="0">
                <a:solidFill>
                  <a:schemeClr val="accent6"/>
                </a:solidFill>
                <a:ea typeface="Amazon Ember Light" panose="020B0403020204020204" pitchFamily="34" charset="0"/>
                <a:cs typeface="Amazon Ember Light" panose="020B0403020204020204" pitchFamily="34" charset="0"/>
              </a:rPr>
              <a:t>Default</a:t>
            </a:r>
            <a:r>
              <a:rPr lang="en-US" sz="2400" dirty="0">
                <a:ea typeface="Amazon Ember Light" panose="020B0403020204020204" pitchFamily="34" charset="0"/>
                <a:cs typeface="Amazon Ember Light" panose="020B0403020204020204" pitchFamily="34" charset="0"/>
              </a:rPr>
              <a:t> network ACLs </a:t>
            </a:r>
            <a:r>
              <a:rPr lang="en-US" sz="2400" dirty="0">
                <a:solidFill>
                  <a:schemeClr val="accent6"/>
                </a:solidFill>
                <a:ea typeface="Amazon Ember Light" panose="020B0403020204020204" pitchFamily="34" charset="0"/>
                <a:cs typeface="Amazon Ember Light" panose="020B0403020204020204" pitchFamily="34" charset="0"/>
              </a:rPr>
              <a:t>allow</a:t>
            </a:r>
            <a:r>
              <a:rPr lang="en-US" sz="2400" dirty="0">
                <a:ea typeface="Amazon Ember Light" panose="020B0403020204020204" pitchFamily="34" charset="0"/>
                <a:cs typeface="Amazon Ember Light" panose="020B0403020204020204" pitchFamily="34" charset="0"/>
              </a:rPr>
              <a:t> all inbound and outbound IPv4 traffic.</a:t>
            </a:r>
          </a:p>
          <a:p>
            <a:pPr marL="342900" indent="-342900">
              <a:buClr>
                <a:schemeClr val="tx1"/>
              </a:buClr>
              <a:buFont typeface="Arial" panose="020B0604020202020204" pitchFamily="34" charset="0"/>
              <a:buChar char="•"/>
            </a:pPr>
            <a:r>
              <a:rPr lang="en-US" sz="2400" dirty="0"/>
              <a:t>Network ACLs are </a:t>
            </a:r>
            <a:r>
              <a:rPr lang="en-US" sz="2400" dirty="0">
                <a:solidFill>
                  <a:schemeClr val="accent6"/>
                </a:solidFill>
              </a:rPr>
              <a:t>stateless</a:t>
            </a:r>
            <a:r>
              <a:rPr lang="en-US" sz="2400" dirty="0"/>
              <a:t>.</a:t>
            </a:r>
            <a:endParaRPr lang="en-US" sz="2400" dirty="0">
              <a:ea typeface="Amazon Ember Light" panose="020B0403020204020204" pitchFamily="34" charset="0"/>
              <a:cs typeface="Amazon Ember Light" panose="020B0403020204020204" pitchFamily="34" charset="0"/>
            </a:endParaRPr>
          </a:p>
        </p:txBody>
      </p:sp>
      <p:sp>
        <p:nvSpPr>
          <p:cNvPr id="9" name="TextBox 8">
            <a:extLst>
              <a:ext uri="{FF2B5EF4-FFF2-40B4-BE49-F238E27FC236}">
                <a16:creationId xmlns:a16="http://schemas.microsoft.com/office/drawing/2014/main" id="{A952B4C9-E3BD-5080-636F-04AABBBB528D}"/>
              </a:ext>
            </a:extLst>
          </p:cNvPr>
          <p:cNvSpPr txBox="1"/>
          <p:nvPr/>
        </p:nvSpPr>
        <p:spPr>
          <a:xfrm>
            <a:off x="655462" y="3170419"/>
            <a:ext cx="10881076" cy="369332"/>
          </a:xfrm>
          <a:prstGeom prst="rect">
            <a:avLst/>
          </a:prstGeom>
          <a:solidFill>
            <a:schemeClr val="tx1"/>
          </a:solidFill>
        </p:spPr>
        <p:txBody>
          <a:bodyPr wrap="square" rtlCol="0">
            <a:spAutoFit/>
          </a:bodyPr>
          <a:lstStyle/>
          <a:p>
            <a:pPr algn="ctr"/>
            <a:r>
              <a:rPr lang="en-US">
                <a:solidFill>
                  <a:schemeClr val="bg1"/>
                </a:solidFill>
              </a:rPr>
              <a:t>Inbound</a:t>
            </a:r>
          </a:p>
        </p:txBody>
      </p:sp>
      <p:graphicFrame>
        <p:nvGraphicFramePr>
          <p:cNvPr id="2" name="Table 1">
            <a:extLst>
              <a:ext uri="{FF2B5EF4-FFF2-40B4-BE49-F238E27FC236}">
                <a16:creationId xmlns:a16="http://schemas.microsoft.com/office/drawing/2014/main" id="{C4F053AC-BF63-467B-9502-AC75B3C323A1}"/>
              </a:ext>
            </a:extLst>
          </p:cNvPr>
          <p:cNvGraphicFramePr>
            <a:graphicFrameLocks noGrp="1"/>
          </p:cNvGraphicFramePr>
          <p:nvPr>
            <p:extLst>
              <p:ext uri="{D42A27DB-BD31-4B8C-83A1-F6EECF244321}">
                <p14:modId xmlns:p14="http://schemas.microsoft.com/office/powerpoint/2010/main" val="526569671"/>
              </p:ext>
            </p:extLst>
          </p:nvPr>
        </p:nvGraphicFramePr>
        <p:xfrm>
          <a:off x="655462" y="3506559"/>
          <a:ext cx="10881077" cy="1112520"/>
        </p:xfrm>
        <a:graphic>
          <a:graphicData uri="http://schemas.openxmlformats.org/drawingml/2006/table">
            <a:tbl>
              <a:tblPr firstRow="1" bandRow="1">
                <a:tableStyleId>{5C22544A-7EE6-4342-B048-85BDC9FD1C3A}</a:tableStyleId>
              </a:tblPr>
              <a:tblGrid>
                <a:gridCol w="1200211">
                  <a:extLst>
                    <a:ext uri="{9D8B030D-6E8A-4147-A177-3AD203B41FA5}">
                      <a16:colId xmlns:a16="http://schemas.microsoft.com/office/drawing/2014/main" val="1178131056"/>
                    </a:ext>
                  </a:extLst>
                </a:gridCol>
                <a:gridCol w="1684441">
                  <a:extLst>
                    <a:ext uri="{9D8B030D-6E8A-4147-A177-3AD203B41FA5}">
                      <a16:colId xmlns:a16="http://schemas.microsoft.com/office/drawing/2014/main" val="1876459917"/>
                    </a:ext>
                  </a:extLst>
                </a:gridCol>
                <a:gridCol w="1186604">
                  <a:extLst>
                    <a:ext uri="{9D8B030D-6E8A-4147-A177-3AD203B41FA5}">
                      <a16:colId xmlns:a16="http://schemas.microsoft.com/office/drawing/2014/main" val="470111755"/>
                    </a:ext>
                  </a:extLst>
                </a:gridCol>
                <a:gridCol w="1505392">
                  <a:extLst>
                    <a:ext uri="{9D8B030D-6E8A-4147-A177-3AD203B41FA5}">
                      <a16:colId xmlns:a16="http://schemas.microsoft.com/office/drawing/2014/main" val="672005831"/>
                    </a:ext>
                  </a:extLst>
                </a:gridCol>
                <a:gridCol w="1918051">
                  <a:extLst>
                    <a:ext uri="{9D8B030D-6E8A-4147-A177-3AD203B41FA5}">
                      <a16:colId xmlns:a16="http://schemas.microsoft.com/office/drawing/2014/main" val="166126738"/>
                    </a:ext>
                  </a:extLst>
                </a:gridCol>
                <a:gridCol w="3386378">
                  <a:extLst>
                    <a:ext uri="{9D8B030D-6E8A-4147-A177-3AD203B41FA5}">
                      <a16:colId xmlns:a16="http://schemas.microsoft.com/office/drawing/2014/main" val="2652639887"/>
                    </a:ext>
                  </a:extLst>
                </a:gridCol>
              </a:tblGrid>
              <a:tr h="370840">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Rule</a:t>
                      </a:r>
                    </a:p>
                  </a:txBody>
                  <a:tcPr>
                    <a:solidFill>
                      <a:schemeClr val="accent2"/>
                    </a:solidFill>
                  </a:tcPr>
                </a:tc>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Type</a:t>
                      </a:r>
                    </a:p>
                  </a:txBody>
                  <a:tcPr>
                    <a:solidFill>
                      <a:schemeClr val="accent2"/>
                    </a:solidFill>
                  </a:tcPr>
                </a:tc>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Protocol</a:t>
                      </a:r>
                    </a:p>
                  </a:txBody>
                  <a:tcPr>
                    <a:solidFill>
                      <a:schemeClr val="accent2"/>
                    </a:solidFill>
                  </a:tcPr>
                </a:tc>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Port Range</a:t>
                      </a:r>
                    </a:p>
                  </a:txBody>
                  <a:tcPr>
                    <a:solidFill>
                      <a:schemeClr val="accent2"/>
                    </a:solidFill>
                  </a:tcPr>
                </a:tc>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Source</a:t>
                      </a:r>
                    </a:p>
                  </a:txBody>
                  <a:tcPr>
                    <a:solidFill>
                      <a:schemeClr val="accent2"/>
                    </a:solidFill>
                  </a:tcPr>
                </a:tc>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Allow/Deny</a:t>
                      </a:r>
                    </a:p>
                  </a:txBody>
                  <a:tcPr>
                    <a:solidFill>
                      <a:schemeClr val="accent2"/>
                    </a:solidFill>
                  </a:tcPr>
                </a:tc>
                <a:extLst>
                  <a:ext uri="{0D108BD9-81ED-4DB2-BD59-A6C34878D82A}">
                    <a16:rowId xmlns:a16="http://schemas.microsoft.com/office/drawing/2014/main" val="14650053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100</a:t>
                      </a:r>
                    </a:p>
                  </a:txBody>
                  <a:tcPr/>
                </a:tc>
                <a:tc>
                  <a:txBody>
                    <a:bodyPr/>
                    <a:lstStyle/>
                    <a:p>
                      <a:pPr algn="ctr"/>
                      <a:r>
                        <a:rPr lang="en-US"/>
                        <a:t>All IPv4 traffic</a:t>
                      </a:r>
                    </a:p>
                  </a:txBody>
                  <a:tcPr/>
                </a:tc>
                <a:tc>
                  <a:txBody>
                    <a:bodyPr/>
                    <a:lstStyle/>
                    <a:p>
                      <a:pPr algn="ctr"/>
                      <a:r>
                        <a:rPr lang="en-US"/>
                        <a:t>All</a:t>
                      </a:r>
                    </a:p>
                  </a:txBody>
                  <a:tcPr/>
                </a:tc>
                <a:tc>
                  <a:txBody>
                    <a:bodyPr/>
                    <a:lstStyle/>
                    <a:p>
                      <a:pPr algn="ctr"/>
                      <a:r>
                        <a:rPr lang="en-US"/>
                        <a:t>All</a:t>
                      </a:r>
                    </a:p>
                  </a:txBody>
                  <a:tcPr/>
                </a:tc>
                <a:tc>
                  <a:txBody>
                    <a:bodyPr/>
                    <a:lstStyle/>
                    <a:p>
                      <a:pPr algn="ctr"/>
                      <a:r>
                        <a:rPr lang="en-US"/>
                        <a:t>0.0.0.0/0</a:t>
                      </a:r>
                    </a:p>
                  </a:txBody>
                  <a:tcPr/>
                </a:tc>
                <a:tc>
                  <a:txBody>
                    <a:bodyPr/>
                    <a:lstStyle/>
                    <a:p>
                      <a:pPr algn="ctr"/>
                      <a:r>
                        <a:rPr lang="en-US"/>
                        <a:t>ALLOW</a:t>
                      </a:r>
                    </a:p>
                  </a:txBody>
                  <a:tcPr/>
                </a:tc>
                <a:extLst>
                  <a:ext uri="{0D108BD9-81ED-4DB2-BD59-A6C34878D82A}">
                    <a16:rowId xmlns:a16="http://schemas.microsoft.com/office/drawing/2014/main" val="14980892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a:t>
                      </a:r>
                    </a:p>
                  </a:txBody>
                  <a:tcPr/>
                </a:tc>
                <a:tc>
                  <a:txBody>
                    <a:bodyPr/>
                    <a:lstStyle/>
                    <a:p>
                      <a:pPr algn="ctr"/>
                      <a:r>
                        <a:rPr lang="en-US"/>
                        <a:t>All IPv4 traffic</a:t>
                      </a:r>
                    </a:p>
                  </a:txBody>
                  <a:tcPr/>
                </a:tc>
                <a:tc>
                  <a:txBody>
                    <a:bodyPr/>
                    <a:lstStyle/>
                    <a:p>
                      <a:pPr algn="ctr"/>
                      <a:r>
                        <a:rPr lang="en-US"/>
                        <a:t>All</a:t>
                      </a:r>
                    </a:p>
                  </a:txBody>
                  <a:tcPr/>
                </a:tc>
                <a:tc>
                  <a:txBody>
                    <a:bodyPr/>
                    <a:lstStyle/>
                    <a:p>
                      <a:pPr algn="ctr"/>
                      <a:r>
                        <a:rPr lang="en-US"/>
                        <a:t>All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0.0.0.0/0</a:t>
                      </a:r>
                    </a:p>
                  </a:txBody>
                  <a:tcPr/>
                </a:tc>
                <a:tc>
                  <a:txBody>
                    <a:bodyPr/>
                    <a:lstStyle/>
                    <a:p>
                      <a:pPr algn="ctr"/>
                      <a:r>
                        <a:rPr lang="en-US"/>
                        <a:t>DENY</a:t>
                      </a:r>
                    </a:p>
                  </a:txBody>
                  <a:tcPr/>
                </a:tc>
                <a:extLst>
                  <a:ext uri="{0D108BD9-81ED-4DB2-BD59-A6C34878D82A}">
                    <a16:rowId xmlns:a16="http://schemas.microsoft.com/office/drawing/2014/main" val="2329555055"/>
                  </a:ext>
                </a:extLst>
              </a:tr>
            </a:tbl>
          </a:graphicData>
        </a:graphic>
      </p:graphicFrame>
      <p:sp>
        <p:nvSpPr>
          <p:cNvPr id="10" name="TextBox 9">
            <a:extLst>
              <a:ext uri="{FF2B5EF4-FFF2-40B4-BE49-F238E27FC236}">
                <a16:creationId xmlns:a16="http://schemas.microsoft.com/office/drawing/2014/main" id="{2CA9BAFA-A0A3-94BC-8435-45728BE16FB3}"/>
              </a:ext>
            </a:extLst>
          </p:cNvPr>
          <p:cNvSpPr txBox="1"/>
          <p:nvPr/>
        </p:nvSpPr>
        <p:spPr>
          <a:xfrm>
            <a:off x="655463" y="4687870"/>
            <a:ext cx="10881076" cy="369687"/>
          </a:xfrm>
          <a:prstGeom prst="rect">
            <a:avLst/>
          </a:prstGeom>
          <a:solidFill>
            <a:schemeClr val="tx1"/>
          </a:solidFill>
        </p:spPr>
        <p:txBody>
          <a:bodyPr wrap="square" rtlCol="0">
            <a:spAutoFit/>
          </a:bodyPr>
          <a:lstStyle/>
          <a:p>
            <a:pPr algn="ctr"/>
            <a:r>
              <a:rPr lang="en-US">
                <a:solidFill>
                  <a:schemeClr val="bg1"/>
                </a:solidFill>
              </a:rPr>
              <a:t>Outbound</a:t>
            </a:r>
          </a:p>
        </p:txBody>
      </p:sp>
      <p:graphicFrame>
        <p:nvGraphicFramePr>
          <p:cNvPr id="11" name="Table 10">
            <a:extLst>
              <a:ext uri="{FF2B5EF4-FFF2-40B4-BE49-F238E27FC236}">
                <a16:creationId xmlns:a16="http://schemas.microsoft.com/office/drawing/2014/main" id="{8BF45616-0AB1-448A-B059-79AFF1175A30}"/>
              </a:ext>
            </a:extLst>
          </p:cNvPr>
          <p:cNvGraphicFramePr>
            <a:graphicFrameLocks noGrp="1"/>
          </p:cNvGraphicFramePr>
          <p:nvPr>
            <p:extLst>
              <p:ext uri="{D42A27DB-BD31-4B8C-83A1-F6EECF244321}">
                <p14:modId xmlns:p14="http://schemas.microsoft.com/office/powerpoint/2010/main" val="1569752574"/>
              </p:ext>
            </p:extLst>
          </p:nvPr>
        </p:nvGraphicFramePr>
        <p:xfrm>
          <a:off x="655462" y="5057558"/>
          <a:ext cx="10881077" cy="1112520"/>
        </p:xfrm>
        <a:graphic>
          <a:graphicData uri="http://schemas.openxmlformats.org/drawingml/2006/table">
            <a:tbl>
              <a:tblPr firstRow="1" bandRow="1">
                <a:tableStyleId>{5C22544A-7EE6-4342-B048-85BDC9FD1C3A}</a:tableStyleId>
              </a:tblPr>
              <a:tblGrid>
                <a:gridCol w="1200211">
                  <a:extLst>
                    <a:ext uri="{9D8B030D-6E8A-4147-A177-3AD203B41FA5}">
                      <a16:colId xmlns:a16="http://schemas.microsoft.com/office/drawing/2014/main" val="1178131056"/>
                    </a:ext>
                  </a:extLst>
                </a:gridCol>
                <a:gridCol w="1684441">
                  <a:extLst>
                    <a:ext uri="{9D8B030D-6E8A-4147-A177-3AD203B41FA5}">
                      <a16:colId xmlns:a16="http://schemas.microsoft.com/office/drawing/2014/main" val="1876459917"/>
                    </a:ext>
                  </a:extLst>
                </a:gridCol>
                <a:gridCol w="1186604">
                  <a:extLst>
                    <a:ext uri="{9D8B030D-6E8A-4147-A177-3AD203B41FA5}">
                      <a16:colId xmlns:a16="http://schemas.microsoft.com/office/drawing/2014/main" val="470111755"/>
                    </a:ext>
                  </a:extLst>
                </a:gridCol>
                <a:gridCol w="1505392">
                  <a:extLst>
                    <a:ext uri="{9D8B030D-6E8A-4147-A177-3AD203B41FA5}">
                      <a16:colId xmlns:a16="http://schemas.microsoft.com/office/drawing/2014/main" val="672005831"/>
                    </a:ext>
                  </a:extLst>
                </a:gridCol>
                <a:gridCol w="1918051">
                  <a:extLst>
                    <a:ext uri="{9D8B030D-6E8A-4147-A177-3AD203B41FA5}">
                      <a16:colId xmlns:a16="http://schemas.microsoft.com/office/drawing/2014/main" val="166126738"/>
                    </a:ext>
                  </a:extLst>
                </a:gridCol>
                <a:gridCol w="3386378">
                  <a:extLst>
                    <a:ext uri="{9D8B030D-6E8A-4147-A177-3AD203B41FA5}">
                      <a16:colId xmlns:a16="http://schemas.microsoft.com/office/drawing/2014/main" val="2652639887"/>
                    </a:ext>
                  </a:extLst>
                </a:gridCol>
              </a:tblGrid>
              <a:tr h="370840">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Rule</a:t>
                      </a:r>
                    </a:p>
                  </a:txBody>
                  <a:tcPr>
                    <a:solidFill>
                      <a:schemeClr val="accent2"/>
                    </a:solidFill>
                  </a:tcPr>
                </a:tc>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Type</a:t>
                      </a:r>
                    </a:p>
                  </a:txBody>
                  <a:tcPr>
                    <a:solidFill>
                      <a:schemeClr val="accent2"/>
                    </a:solidFill>
                  </a:tcPr>
                </a:tc>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Protocol</a:t>
                      </a:r>
                    </a:p>
                  </a:txBody>
                  <a:tcPr>
                    <a:solidFill>
                      <a:schemeClr val="accent2"/>
                    </a:solidFill>
                  </a:tcPr>
                </a:tc>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Port Range</a:t>
                      </a:r>
                    </a:p>
                  </a:txBody>
                  <a:tcPr>
                    <a:solidFill>
                      <a:schemeClr val="accent2"/>
                    </a:solidFill>
                  </a:tcPr>
                </a:tc>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Destination</a:t>
                      </a:r>
                    </a:p>
                  </a:txBody>
                  <a:tcPr>
                    <a:solidFill>
                      <a:schemeClr val="accent2"/>
                    </a:solidFill>
                  </a:tcPr>
                </a:tc>
                <a:tc>
                  <a:txBody>
                    <a:bodyP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Allow/Deny</a:t>
                      </a:r>
                    </a:p>
                  </a:txBody>
                  <a:tcPr>
                    <a:solidFill>
                      <a:schemeClr val="accent2"/>
                    </a:solidFill>
                  </a:tcPr>
                </a:tc>
                <a:extLst>
                  <a:ext uri="{0D108BD9-81ED-4DB2-BD59-A6C34878D82A}">
                    <a16:rowId xmlns:a16="http://schemas.microsoft.com/office/drawing/2014/main" val="14650053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100</a:t>
                      </a:r>
                    </a:p>
                  </a:txBody>
                  <a:tcPr/>
                </a:tc>
                <a:tc>
                  <a:txBody>
                    <a:bodyPr/>
                    <a:lstStyle/>
                    <a:p>
                      <a:pPr algn="ctr"/>
                      <a:r>
                        <a:rPr lang="en-US"/>
                        <a:t>All IPv4 traffic</a:t>
                      </a:r>
                    </a:p>
                  </a:txBody>
                  <a:tcPr/>
                </a:tc>
                <a:tc>
                  <a:txBody>
                    <a:bodyPr/>
                    <a:lstStyle/>
                    <a:p>
                      <a:pPr algn="ctr"/>
                      <a:r>
                        <a:rPr lang="en-US"/>
                        <a:t>All</a:t>
                      </a:r>
                    </a:p>
                  </a:txBody>
                  <a:tcPr/>
                </a:tc>
                <a:tc>
                  <a:txBody>
                    <a:bodyPr/>
                    <a:lstStyle/>
                    <a:p>
                      <a:pPr algn="ctr"/>
                      <a:r>
                        <a:rPr lang="en-US"/>
                        <a:t>All</a:t>
                      </a:r>
                    </a:p>
                  </a:txBody>
                  <a:tcPr/>
                </a:tc>
                <a:tc>
                  <a:txBody>
                    <a:bodyPr/>
                    <a:lstStyle/>
                    <a:p>
                      <a:pPr algn="ctr"/>
                      <a:r>
                        <a:rPr lang="en-US"/>
                        <a:t>0.0.0.0/0</a:t>
                      </a:r>
                    </a:p>
                  </a:txBody>
                  <a:tcPr/>
                </a:tc>
                <a:tc>
                  <a:txBody>
                    <a:bodyPr/>
                    <a:lstStyle/>
                    <a:p>
                      <a:pPr algn="ctr"/>
                      <a:r>
                        <a:rPr lang="en-US"/>
                        <a:t>ALLOW</a:t>
                      </a:r>
                    </a:p>
                  </a:txBody>
                  <a:tcPr/>
                </a:tc>
                <a:extLst>
                  <a:ext uri="{0D108BD9-81ED-4DB2-BD59-A6C34878D82A}">
                    <a16:rowId xmlns:a16="http://schemas.microsoft.com/office/drawing/2014/main" val="14980892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a:t>
                      </a:r>
                    </a:p>
                  </a:txBody>
                  <a:tcPr/>
                </a:tc>
                <a:tc>
                  <a:txBody>
                    <a:bodyPr/>
                    <a:lstStyle/>
                    <a:p>
                      <a:pPr algn="ctr"/>
                      <a:r>
                        <a:rPr lang="en-US"/>
                        <a:t>All IPv4 traffic</a:t>
                      </a:r>
                    </a:p>
                  </a:txBody>
                  <a:tcPr/>
                </a:tc>
                <a:tc>
                  <a:txBody>
                    <a:bodyPr/>
                    <a:lstStyle/>
                    <a:p>
                      <a:pPr algn="ctr"/>
                      <a:r>
                        <a:rPr lang="en-US"/>
                        <a:t>All</a:t>
                      </a:r>
                    </a:p>
                  </a:txBody>
                  <a:tcPr/>
                </a:tc>
                <a:tc>
                  <a:txBody>
                    <a:bodyPr/>
                    <a:lstStyle/>
                    <a:p>
                      <a:pPr algn="ctr"/>
                      <a:r>
                        <a:rPr lang="en-US"/>
                        <a:t>All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0.0.0.0/0</a:t>
                      </a:r>
                    </a:p>
                  </a:txBody>
                  <a:tcPr/>
                </a:tc>
                <a:tc>
                  <a:txBody>
                    <a:bodyPr/>
                    <a:lstStyle/>
                    <a:p>
                      <a:pPr algn="ctr"/>
                      <a:r>
                        <a:rPr lang="en-US"/>
                        <a:t>DENY</a:t>
                      </a:r>
                    </a:p>
                  </a:txBody>
                  <a:tcPr/>
                </a:tc>
                <a:extLst>
                  <a:ext uri="{0D108BD9-81ED-4DB2-BD59-A6C34878D82A}">
                    <a16:rowId xmlns:a16="http://schemas.microsoft.com/office/drawing/2014/main" val="2329555055"/>
                  </a:ext>
                </a:extLst>
              </a:tr>
            </a:tbl>
          </a:graphicData>
        </a:graphic>
      </p:graphicFrame>
    </p:spTree>
    <p:custDataLst>
      <p:tags r:id="rId1"/>
    </p:custDataLst>
    <p:extLst>
      <p:ext uri="{BB962C8B-B14F-4D97-AF65-F5344CB8AC3E}">
        <p14:creationId xmlns:p14="http://schemas.microsoft.com/office/powerpoint/2010/main" val="13192649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C93537-1DC2-6094-EEC8-A60816E92D72}"/>
              </a:ext>
            </a:extLst>
          </p:cNvPr>
          <p:cNvSpPr>
            <a:spLocks noGrp="1"/>
          </p:cNvSpPr>
          <p:nvPr>
            <p:ph type="sldNum" sz="quarter" idx="20"/>
          </p:nvPr>
        </p:nvSpPr>
        <p:spPr/>
        <p:txBody>
          <a:bodyPr/>
          <a:lstStyle/>
          <a:p>
            <a:fld id="{930176A1-BCF0-4712-97A6-6B495F55390B}" type="slidenum">
              <a:rPr lang="en-US" smtClean="0"/>
              <a:pPr/>
              <a:t>33</a:t>
            </a:fld>
            <a:endParaRPr lang="en-US"/>
          </a:p>
        </p:txBody>
      </p:sp>
      <p:sp>
        <p:nvSpPr>
          <p:cNvPr id="7" name="Title 6">
            <a:extLst>
              <a:ext uri="{FF2B5EF4-FFF2-40B4-BE49-F238E27FC236}">
                <a16:creationId xmlns:a16="http://schemas.microsoft.com/office/drawing/2014/main" id="{D440F81C-02CA-425D-8821-C7CD180114EE}"/>
              </a:ext>
            </a:extLst>
          </p:cNvPr>
          <p:cNvSpPr>
            <a:spLocks noGrp="1"/>
          </p:cNvSpPr>
          <p:nvPr>
            <p:ph type="title"/>
          </p:nvPr>
        </p:nvSpPr>
        <p:spPr/>
        <p:txBody>
          <a:bodyPr>
            <a:normAutofit/>
          </a:bodyPr>
          <a:lstStyle/>
          <a:p>
            <a:r>
              <a:rPr lang="en-US"/>
              <a:t>Custom network ACLs examples</a:t>
            </a:r>
          </a:p>
        </p:txBody>
      </p:sp>
      <p:sp>
        <p:nvSpPr>
          <p:cNvPr id="12" name="TextBox 11">
            <a:extLst>
              <a:ext uri="{FF2B5EF4-FFF2-40B4-BE49-F238E27FC236}">
                <a16:creationId xmlns:a16="http://schemas.microsoft.com/office/drawing/2014/main" id="{7D239D10-A60C-4739-80F0-668CB7F30D60}"/>
              </a:ext>
            </a:extLst>
          </p:cNvPr>
          <p:cNvSpPr txBox="1"/>
          <p:nvPr/>
        </p:nvSpPr>
        <p:spPr>
          <a:xfrm>
            <a:off x="427621" y="1255242"/>
            <a:ext cx="11336758" cy="1200329"/>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en-US" sz="2400" b="1">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Custom</a:t>
            </a:r>
            <a:r>
              <a:rPr lang="en-US" sz="2400">
                <a:latin typeface="Amazon Ember Light" panose="020B0403020204020204" pitchFamily="34" charset="0"/>
                <a:ea typeface="Amazon Ember Light" panose="020B0403020204020204" pitchFamily="34" charset="0"/>
                <a:cs typeface="Amazon Ember Light" panose="020B0403020204020204" pitchFamily="34" charset="0"/>
              </a:rPr>
              <a:t> network ACLs </a:t>
            </a:r>
            <a:r>
              <a:rPr lang="en-US" sz="2400" b="1">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deny</a:t>
            </a:r>
            <a:r>
              <a:rPr lang="en-US" sz="240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400">
                <a:latin typeface="Amazon Ember Light" panose="020B0403020204020204" pitchFamily="34" charset="0"/>
                <a:ea typeface="Amazon Ember Light" panose="020B0403020204020204" pitchFamily="34" charset="0"/>
                <a:cs typeface="Amazon Ember Light" panose="020B0403020204020204" pitchFamily="34" charset="0"/>
              </a:rPr>
              <a:t>all inbound and outbound traffic</a:t>
            </a:r>
            <a:r>
              <a:rPr lang="en-US" sz="240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400">
                <a:latin typeface="Amazon Ember Light" panose="020B0403020204020204" pitchFamily="34" charset="0"/>
                <a:ea typeface="Amazon Ember Light" panose="020B0403020204020204" pitchFamily="34" charset="0"/>
                <a:cs typeface="Amazon Ember Light" panose="020B0403020204020204" pitchFamily="34" charset="0"/>
              </a:rPr>
              <a:t>until you add rules.</a:t>
            </a:r>
          </a:p>
          <a:p>
            <a:pPr marL="342900" indent="-342900">
              <a:buClr>
                <a:schemeClr val="tx1"/>
              </a:buClr>
              <a:buFont typeface="Arial" panose="020B0604020202020204" pitchFamily="34" charset="0"/>
              <a:buChar char="•"/>
            </a:pPr>
            <a:r>
              <a:rPr lang="en-US" sz="2400">
                <a:latin typeface="Amazon Ember Light" panose="020B0403020204020204" pitchFamily="34" charset="0"/>
                <a:ea typeface="Amazon Ember Light" panose="020B0403020204020204" pitchFamily="34" charset="0"/>
                <a:cs typeface="Amazon Ember Light" panose="020B0403020204020204" pitchFamily="34" charset="0"/>
              </a:rPr>
              <a:t>You can specify </a:t>
            </a:r>
            <a:r>
              <a:rPr lang="en-US" sz="2400" b="1">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both allow and deny </a:t>
            </a:r>
            <a:r>
              <a:rPr lang="en-US" sz="2400">
                <a:latin typeface="Amazon Ember Light" panose="020B0403020204020204" pitchFamily="34" charset="0"/>
                <a:ea typeface="Amazon Ember Light" panose="020B0403020204020204" pitchFamily="34" charset="0"/>
                <a:cs typeface="Amazon Ember Light" panose="020B0403020204020204" pitchFamily="34" charset="0"/>
              </a:rPr>
              <a:t>rules. </a:t>
            </a:r>
          </a:p>
          <a:p>
            <a:pPr marL="342900" indent="-342900">
              <a:buClr>
                <a:schemeClr val="tx1"/>
              </a:buClr>
              <a:buFont typeface="Arial" panose="020B0604020202020204" pitchFamily="34" charset="0"/>
              <a:buChar char="•"/>
            </a:pPr>
            <a:r>
              <a:rPr lang="en-US" sz="2400">
                <a:latin typeface="Amazon Ember Light" panose="020B0403020204020204" pitchFamily="34" charset="0"/>
                <a:ea typeface="Amazon Ember Light" panose="020B0403020204020204" pitchFamily="34" charset="0"/>
                <a:cs typeface="Amazon Ember Light" panose="020B0403020204020204" pitchFamily="34" charset="0"/>
              </a:rPr>
              <a:t>Rules are evaluated in number order, starting with the </a:t>
            </a:r>
            <a:r>
              <a:rPr lang="en-US" sz="2400" b="1">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lowest number</a:t>
            </a:r>
            <a:r>
              <a:rPr lang="en-US" sz="2400">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10" name="TextBox 9">
            <a:extLst>
              <a:ext uri="{FF2B5EF4-FFF2-40B4-BE49-F238E27FC236}">
                <a16:creationId xmlns:a16="http://schemas.microsoft.com/office/drawing/2014/main" id="{1E89BA6D-D7D4-CB9D-D0E9-B35212CFFBC9}"/>
              </a:ext>
            </a:extLst>
          </p:cNvPr>
          <p:cNvSpPr txBox="1"/>
          <p:nvPr/>
        </p:nvSpPr>
        <p:spPr>
          <a:xfrm>
            <a:off x="655462" y="2564024"/>
            <a:ext cx="10881076" cy="369332"/>
          </a:xfrm>
          <a:prstGeom prst="rect">
            <a:avLst/>
          </a:prstGeom>
          <a:solidFill>
            <a:schemeClr val="tx1"/>
          </a:solidFill>
        </p:spPr>
        <p:txBody>
          <a:bodyPr wrap="square" rtlCol="0">
            <a:spAutoFit/>
          </a:bodyPr>
          <a:lstStyle/>
          <a:p>
            <a:pPr algn="ctr"/>
            <a:r>
              <a:rPr lang="en-US">
                <a:solidFill>
                  <a:schemeClr val="bg1"/>
                </a:solidFill>
              </a:rPr>
              <a:t>Inbound</a:t>
            </a:r>
          </a:p>
        </p:txBody>
      </p:sp>
      <p:graphicFrame>
        <p:nvGraphicFramePr>
          <p:cNvPr id="2" name="Table 1">
            <a:extLst>
              <a:ext uri="{FF2B5EF4-FFF2-40B4-BE49-F238E27FC236}">
                <a16:creationId xmlns:a16="http://schemas.microsoft.com/office/drawing/2014/main" id="{C4F053AC-BF63-467B-9502-AC75B3C323A1}"/>
              </a:ext>
            </a:extLst>
          </p:cNvPr>
          <p:cNvGraphicFramePr>
            <a:graphicFrameLocks noGrp="1"/>
          </p:cNvGraphicFramePr>
          <p:nvPr>
            <p:extLst>
              <p:ext uri="{D42A27DB-BD31-4B8C-83A1-F6EECF244321}">
                <p14:modId xmlns:p14="http://schemas.microsoft.com/office/powerpoint/2010/main" val="1997871994"/>
              </p:ext>
            </p:extLst>
          </p:nvPr>
        </p:nvGraphicFramePr>
        <p:xfrm>
          <a:off x="655462" y="2905488"/>
          <a:ext cx="10881076" cy="1483360"/>
        </p:xfrm>
        <a:graphic>
          <a:graphicData uri="http://schemas.openxmlformats.org/drawingml/2006/table">
            <a:tbl>
              <a:tblPr firstRow="1" bandRow="1">
                <a:tableStyleId>{5C22544A-7EE6-4342-B048-85BDC9FD1C3A}</a:tableStyleId>
              </a:tblPr>
              <a:tblGrid>
                <a:gridCol w="1032645">
                  <a:extLst>
                    <a:ext uri="{9D8B030D-6E8A-4147-A177-3AD203B41FA5}">
                      <a16:colId xmlns:a16="http://schemas.microsoft.com/office/drawing/2014/main" val="1178131056"/>
                    </a:ext>
                  </a:extLst>
                </a:gridCol>
                <a:gridCol w="1672934">
                  <a:extLst>
                    <a:ext uri="{9D8B030D-6E8A-4147-A177-3AD203B41FA5}">
                      <a16:colId xmlns:a16="http://schemas.microsoft.com/office/drawing/2014/main" val="1876459917"/>
                    </a:ext>
                  </a:extLst>
                </a:gridCol>
                <a:gridCol w="1629983">
                  <a:extLst>
                    <a:ext uri="{9D8B030D-6E8A-4147-A177-3AD203B41FA5}">
                      <a16:colId xmlns:a16="http://schemas.microsoft.com/office/drawing/2014/main" val="470111755"/>
                    </a:ext>
                  </a:extLst>
                </a:gridCol>
                <a:gridCol w="1966476">
                  <a:extLst>
                    <a:ext uri="{9D8B030D-6E8A-4147-A177-3AD203B41FA5}">
                      <a16:colId xmlns:a16="http://schemas.microsoft.com/office/drawing/2014/main" val="672005831"/>
                    </a:ext>
                  </a:extLst>
                </a:gridCol>
                <a:gridCol w="2405592">
                  <a:extLst>
                    <a:ext uri="{9D8B030D-6E8A-4147-A177-3AD203B41FA5}">
                      <a16:colId xmlns:a16="http://schemas.microsoft.com/office/drawing/2014/main" val="166126738"/>
                    </a:ext>
                  </a:extLst>
                </a:gridCol>
                <a:gridCol w="2173446">
                  <a:extLst>
                    <a:ext uri="{9D8B030D-6E8A-4147-A177-3AD203B41FA5}">
                      <a16:colId xmlns:a16="http://schemas.microsoft.com/office/drawing/2014/main" val="2652639887"/>
                    </a:ext>
                  </a:extLst>
                </a:gridCol>
              </a:tblGrid>
              <a:tr h="370840">
                <a:tc>
                  <a:txBody>
                    <a:bodyPr/>
                    <a:lstStyle/>
                    <a:p>
                      <a:pPr algn="ctr"/>
                      <a:r>
                        <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rPr>
                        <a:t>Rule</a:t>
                      </a:r>
                    </a:p>
                  </a:txBody>
                  <a:tcPr>
                    <a:solidFill>
                      <a:schemeClr val="accent2"/>
                    </a:solidFill>
                  </a:tcPr>
                </a:tc>
                <a:tc>
                  <a:txBody>
                    <a:bodyPr/>
                    <a:lstStyle/>
                    <a:p>
                      <a:pPr algn="ctr"/>
                      <a:r>
                        <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rPr>
                        <a:t>Type</a:t>
                      </a:r>
                    </a:p>
                  </a:txBody>
                  <a:tcPr>
                    <a:solidFill>
                      <a:schemeClr val="accent2"/>
                    </a:solidFill>
                  </a:tcPr>
                </a:tc>
                <a:tc>
                  <a:txBody>
                    <a:bodyPr/>
                    <a:lstStyle/>
                    <a:p>
                      <a:pPr algn="ctr"/>
                      <a:r>
                        <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rPr>
                        <a:t>Protocol</a:t>
                      </a:r>
                    </a:p>
                  </a:txBody>
                  <a:tcPr>
                    <a:solidFill>
                      <a:schemeClr val="accent2"/>
                    </a:solidFill>
                  </a:tcPr>
                </a:tc>
                <a:tc>
                  <a:txBody>
                    <a:bodyPr/>
                    <a:lstStyle/>
                    <a:p>
                      <a:pPr algn="ctr"/>
                      <a:r>
                        <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rPr>
                        <a:t>Port Range</a:t>
                      </a:r>
                    </a:p>
                  </a:txBody>
                  <a:tcPr>
                    <a:solidFill>
                      <a:schemeClr val="accent2"/>
                    </a:solidFill>
                  </a:tcPr>
                </a:tc>
                <a:tc>
                  <a:txBody>
                    <a:bodyPr/>
                    <a:lstStyle/>
                    <a:p>
                      <a:pPr algn="ctr"/>
                      <a:r>
                        <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rPr>
                        <a:t>Source</a:t>
                      </a:r>
                    </a:p>
                  </a:txBody>
                  <a:tcPr>
                    <a:solidFill>
                      <a:schemeClr val="accent2"/>
                    </a:solidFill>
                  </a:tcPr>
                </a:tc>
                <a:tc>
                  <a:txBody>
                    <a:bodyPr/>
                    <a:lstStyle/>
                    <a:p>
                      <a:pPr algn="ctr"/>
                      <a:r>
                        <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rPr>
                        <a:t>Allow/Deny</a:t>
                      </a:r>
                    </a:p>
                  </a:txBody>
                  <a:tcPr>
                    <a:solidFill>
                      <a:schemeClr val="accent2"/>
                    </a:solidFill>
                  </a:tcPr>
                </a:tc>
                <a:extLst>
                  <a:ext uri="{0D108BD9-81ED-4DB2-BD59-A6C34878D82A}">
                    <a16:rowId xmlns:a16="http://schemas.microsoft.com/office/drawing/2014/main" val="14650053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100</a:t>
                      </a:r>
                    </a:p>
                  </a:txBody>
                  <a:tcPr/>
                </a:tc>
                <a:tc>
                  <a:txBody>
                    <a:bodyPr/>
                    <a:lstStyle/>
                    <a:p>
                      <a:pPr algn="ctr"/>
                      <a:r>
                        <a:rPr lang="en-US" sz="1800"/>
                        <a:t>HTTPS</a:t>
                      </a:r>
                    </a:p>
                  </a:txBody>
                  <a:tcPr/>
                </a:tc>
                <a:tc>
                  <a:txBody>
                    <a:bodyPr/>
                    <a:lstStyle/>
                    <a:p>
                      <a:pPr algn="ctr"/>
                      <a:r>
                        <a:rPr lang="en-US" sz="1800"/>
                        <a:t>TCP</a:t>
                      </a:r>
                    </a:p>
                  </a:txBody>
                  <a:tcPr/>
                </a:tc>
                <a:tc>
                  <a:txBody>
                    <a:bodyPr/>
                    <a:lstStyle/>
                    <a:p>
                      <a:pPr algn="ctr"/>
                      <a:r>
                        <a:rPr lang="en-US" sz="1800"/>
                        <a:t>443</a:t>
                      </a:r>
                    </a:p>
                  </a:txBody>
                  <a:tcPr/>
                </a:tc>
                <a:tc>
                  <a:txBody>
                    <a:bodyPr/>
                    <a:lstStyle/>
                    <a:p>
                      <a:pPr algn="ctr"/>
                      <a:r>
                        <a:rPr lang="en-US" sz="1800"/>
                        <a:t>0.0.0.0/0</a:t>
                      </a:r>
                    </a:p>
                  </a:txBody>
                  <a:tcPr/>
                </a:tc>
                <a:tc>
                  <a:txBody>
                    <a:bodyPr/>
                    <a:lstStyle/>
                    <a:p>
                      <a:pPr algn="ctr"/>
                      <a:r>
                        <a:rPr lang="en-US" sz="1800"/>
                        <a:t>ALLOW</a:t>
                      </a:r>
                    </a:p>
                  </a:txBody>
                  <a:tcPr/>
                </a:tc>
                <a:extLst>
                  <a:ext uri="{0D108BD9-81ED-4DB2-BD59-A6C34878D82A}">
                    <a16:rowId xmlns:a16="http://schemas.microsoft.com/office/drawing/2014/main" val="14980892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120</a:t>
                      </a:r>
                    </a:p>
                  </a:txBody>
                  <a:tcPr/>
                </a:tc>
                <a:tc>
                  <a:txBody>
                    <a:bodyPr/>
                    <a:lstStyle/>
                    <a:p>
                      <a:pPr algn="ctr"/>
                      <a:r>
                        <a:rPr lang="en-US" sz="1800"/>
                        <a:t>SSH</a:t>
                      </a:r>
                    </a:p>
                  </a:txBody>
                  <a:tcPr/>
                </a:tc>
                <a:tc>
                  <a:txBody>
                    <a:bodyPr/>
                    <a:lstStyle/>
                    <a:p>
                      <a:pPr algn="ctr"/>
                      <a:r>
                        <a:rPr lang="en-US" sz="1800"/>
                        <a:t>TCP</a:t>
                      </a:r>
                    </a:p>
                  </a:txBody>
                  <a:tcPr/>
                </a:tc>
                <a:tc>
                  <a:txBody>
                    <a:bodyPr/>
                    <a:lstStyle/>
                    <a:p>
                      <a:pPr algn="ctr"/>
                      <a:r>
                        <a:rPr lang="en-US" sz="1800"/>
                        <a:t>22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192.0.2.0/24</a:t>
                      </a:r>
                    </a:p>
                  </a:txBody>
                  <a:tcPr/>
                </a:tc>
                <a:tc>
                  <a:txBody>
                    <a:bodyPr/>
                    <a:lstStyle/>
                    <a:p>
                      <a:pPr algn="ctr"/>
                      <a:r>
                        <a:rPr lang="en-US" sz="1800"/>
                        <a:t>ALLOW</a:t>
                      </a:r>
                    </a:p>
                  </a:txBody>
                  <a:tcPr/>
                </a:tc>
                <a:extLst>
                  <a:ext uri="{0D108BD9-81ED-4DB2-BD59-A6C34878D82A}">
                    <a16:rowId xmlns:a16="http://schemas.microsoft.com/office/drawing/2014/main" val="118485596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a:t>
                      </a:r>
                    </a:p>
                  </a:txBody>
                  <a:tcPr/>
                </a:tc>
                <a:tc>
                  <a:txBody>
                    <a:bodyPr/>
                    <a:lstStyle/>
                    <a:p>
                      <a:pPr algn="ctr"/>
                      <a:r>
                        <a:rPr lang="en-US" sz="1800"/>
                        <a:t>All IPv4 traffic</a:t>
                      </a:r>
                    </a:p>
                  </a:txBody>
                  <a:tcPr/>
                </a:tc>
                <a:tc>
                  <a:txBody>
                    <a:bodyPr/>
                    <a:lstStyle/>
                    <a:p>
                      <a:pPr algn="ctr"/>
                      <a:r>
                        <a:rPr lang="en-US" sz="1800"/>
                        <a:t>All</a:t>
                      </a:r>
                    </a:p>
                  </a:txBody>
                  <a:tcPr/>
                </a:tc>
                <a:tc>
                  <a:txBody>
                    <a:bodyPr/>
                    <a:lstStyle/>
                    <a:p>
                      <a:pPr algn="ctr"/>
                      <a:r>
                        <a:rPr lang="en-US" sz="1800"/>
                        <a:t>All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0.0.0.0/0</a:t>
                      </a:r>
                    </a:p>
                  </a:txBody>
                  <a:tcPr/>
                </a:tc>
                <a:tc>
                  <a:txBody>
                    <a:bodyPr/>
                    <a:lstStyle/>
                    <a:p>
                      <a:pPr algn="ctr"/>
                      <a:r>
                        <a:rPr lang="en-US" sz="1800"/>
                        <a:t>DENY</a:t>
                      </a:r>
                    </a:p>
                  </a:txBody>
                  <a:tcPr/>
                </a:tc>
                <a:extLst>
                  <a:ext uri="{0D108BD9-81ED-4DB2-BD59-A6C34878D82A}">
                    <a16:rowId xmlns:a16="http://schemas.microsoft.com/office/drawing/2014/main" val="2329555055"/>
                  </a:ext>
                </a:extLst>
              </a:tr>
            </a:tbl>
          </a:graphicData>
        </a:graphic>
      </p:graphicFrame>
      <p:sp>
        <p:nvSpPr>
          <p:cNvPr id="9" name="TextBox 8">
            <a:extLst>
              <a:ext uri="{FF2B5EF4-FFF2-40B4-BE49-F238E27FC236}">
                <a16:creationId xmlns:a16="http://schemas.microsoft.com/office/drawing/2014/main" id="{983F014F-6F9A-6304-A71F-CD5E0D27C494}"/>
              </a:ext>
            </a:extLst>
          </p:cNvPr>
          <p:cNvSpPr txBox="1"/>
          <p:nvPr/>
        </p:nvSpPr>
        <p:spPr>
          <a:xfrm>
            <a:off x="655462" y="4433906"/>
            <a:ext cx="10881076" cy="369332"/>
          </a:xfrm>
          <a:prstGeom prst="rect">
            <a:avLst/>
          </a:prstGeom>
          <a:solidFill>
            <a:schemeClr val="tx1"/>
          </a:solidFill>
        </p:spPr>
        <p:txBody>
          <a:bodyPr wrap="square" rtlCol="0">
            <a:spAutoFit/>
          </a:bodyPr>
          <a:lstStyle/>
          <a:p>
            <a:pPr algn="ctr"/>
            <a:r>
              <a:rPr lang="en-US">
                <a:solidFill>
                  <a:schemeClr val="bg1"/>
                </a:solidFill>
              </a:rPr>
              <a:t>Outbound</a:t>
            </a:r>
          </a:p>
        </p:txBody>
      </p:sp>
      <p:graphicFrame>
        <p:nvGraphicFramePr>
          <p:cNvPr id="8" name="Table 7">
            <a:extLst>
              <a:ext uri="{FF2B5EF4-FFF2-40B4-BE49-F238E27FC236}">
                <a16:creationId xmlns:a16="http://schemas.microsoft.com/office/drawing/2014/main" id="{84C40675-8012-4FB1-8DBB-49A75D741B5A}"/>
              </a:ext>
            </a:extLst>
          </p:cNvPr>
          <p:cNvGraphicFramePr>
            <a:graphicFrameLocks noGrp="1"/>
          </p:cNvGraphicFramePr>
          <p:nvPr>
            <p:extLst>
              <p:ext uri="{D42A27DB-BD31-4B8C-83A1-F6EECF244321}">
                <p14:modId xmlns:p14="http://schemas.microsoft.com/office/powerpoint/2010/main" val="1240421836"/>
              </p:ext>
            </p:extLst>
          </p:nvPr>
        </p:nvGraphicFramePr>
        <p:xfrm>
          <a:off x="655462" y="4773024"/>
          <a:ext cx="10881076" cy="1483360"/>
        </p:xfrm>
        <a:graphic>
          <a:graphicData uri="http://schemas.openxmlformats.org/drawingml/2006/table">
            <a:tbl>
              <a:tblPr firstRow="1" bandRow="1">
                <a:tableStyleId>{5C22544A-7EE6-4342-B048-85BDC9FD1C3A}</a:tableStyleId>
              </a:tblPr>
              <a:tblGrid>
                <a:gridCol w="1032645">
                  <a:extLst>
                    <a:ext uri="{9D8B030D-6E8A-4147-A177-3AD203B41FA5}">
                      <a16:colId xmlns:a16="http://schemas.microsoft.com/office/drawing/2014/main" val="1178131056"/>
                    </a:ext>
                  </a:extLst>
                </a:gridCol>
                <a:gridCol w="1672934">
                  <a:extLst>
                    <a:ext uri="{9D8B030D-6E8A-4147-A177-3AD203B41FA5}">
                      <a16:colId xmlns:a16="http://schemas.microsoft.com/office/drawing/2014/main" val="1876459917"/>
                    </a:ext>
                  </a:extLst>
                </a:gridCol>
                <a:gridCol w="1629983">
                  <a:extLst>
                    <a:ext uri="{9D8B030D-6E8A-4147-A177-3AD203B41FA5}">
                      <a16:colId xmlns:a16="http://schemas.microsoft.com/office/drawing/2014/main" val="470111755"/>
                    </a:ext>
                  </a:extLst>
                </a:gridCol>
                <a:gridCol w="1966476">
                  <a:extLst>
                    <a:ext uri="{9D8B030D-6E8A-4147-A177-3AD203B41FA5}">
                      <a16:colId xmlns:a16="http://schemas.microsoft.com/office/drawing/2014/main" val="672005831"/>
                    </a:ext>
                  </a:extLst>
                </a:gridCol>
                <a:gridCol w="2405592">
                  <a:extLst>
                    <a:ext uri="{9D8B030D-6E8A-4147-A177-3AD203B41FA5}">
                      <a16:colId xmlns:a16="http://schemas.microsoft.com/office/drawing/2014/main" val="166126738"/>
                    </a:ext>
                  </a:extLst>
                </a:gridCol>
                <a:gridCol w="2173446">
                  <a:extLst>
                    <a:ext uri="{9D8B030D-6E8A-4147-A177-3AD203B41FA5}">
                      <a16:colId xmlns:a16="http://schemas.microsoft.com/office/drawing/2014/main" val="2652639887"/>
                    </a:ext>
                  </a:extLst>
                </a:gridCol>
              </a:tblGrid>
              <a:tr h="370840">
                <a:tc>
                  <a:txBody>
                    <a:bodyPr/>
                    <a:lstStyle/>
                    <a:p>
                      <a:pPr algn="ctr"/>
                      <a:r>
                        <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rPr>
                        <a:t>Rule</a:t>
                      </a:r>
                    </a:p>
                  </a:txBody>
                  <a:tcPr>
                    <a:solidFill>
                      <a:schemeClr val="accent2"/>
                    </a:solidFill>
                  </a:tcPr>
                </a:tc>
                <a:tc>
                  <a:txBody>
                    <a:bodyPr/>
                    <a:lstStyle/>
                    <a:p>
                      <a:pPr algn="ctr"/>
                      <a:r>
                        <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rPr>
                        <a:t>Type</a:t>
                      </a:r>
                    </a:p>
                  </a:txBody>
                  <a:tcPr>
                    <a:solidFill>
                      <a:schemeClr val="accent2"/>
                    </a:solidFill>
                  </a:tcPr>
                </a:tc>
                <a:tc>
                  <a:txBody>
                    <a:bodyPr/>
                    <a:lstStyle/>
                    <a:p>
                      <a:pPr algn="ctr"/>
                      <a:r>
                        <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rPr>
                        <a:t>Protocol</a:t>
                      </a:r>
                    </a:p>
                  </a:txBody>
                  <a:tcPr>
                    <a:solidFill>
                      <a:schemeClr val="accent2"/>
                    </a:solidFill>
                  </a:tcPr>
                </a:tc>
                <a:tc>
                  <a:txBody>
                    <a:bodyPr/>
                    <a:lstStyle/>
                    <a:p>
                      <a:pPr algn="ctr"/>
                      <a:r>
                        <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rPr>
                        <a:t>Port Range</a:t>
                      </a:r>
                    </a:p>
                  </a:txBody>
                  <a:tcPr>
                    <a:solidFill>
                      <a:schemeClr val="accent2"/>
                    </a:solidFill>
                  </a:tcPr>
                </a:tc>
                <a:tc>
                  <a:txBody>
                    <a:bodyPr/>
                    <a:lstStyle/>
                    <a:p>
                      <a:pPr algn="ctr"/>
                      <a:r>
                        <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rPr>
                        <a:t>Destination</a:t>
                      </a:r>
                    </a:p>
                  </a:txBody>
                  <a:tcPr>
                    <a:solidFill>
                      <a:schemeClr val="accent2"/>
                    </a:solidFill>
                  </a:tcPr>
                </a:tc>
                <a:tc>
                  <a:txBody>
                    <a:bodyPr/>
                    <a:lstStyle/>
                    <a:p>
                      <a:pPr algn="ctr"/>
                      <a:r>
                        <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rPr>
                        <a:t>Allow/Deny</a:t>
                      </a:r>
                    </a:p>
                  </a:txBody>
                  <a:tcPr>
                    <a:solidFill>
                      <a:schemeClr val="accent2"/>
                    </a:solidFill>
                  </a:tcPr>
                </a:tc>
                <a:extLst>
                  <a:ext uri="{0D108BD9-81ED-4DB2-BD59-A6C34878D82A}">
                    <a16:rowId xmlns:a16="http://schemas.microsoft.com/office/drawing/2014/main" val="14650053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100</a:t>
                      </a:r>
                    </a:p>
                  </a:txBody>
                  <a:tcPr/>
                </a:tc>
                <a:tc>
                  <a:txBody>
                    <a:bodyPr/>
                    <a:lstStyle/>
                    <a:p>
                      <a:pPr algn="ctr"/>
                      <a:r>
                        <a:rPr lang="en-US" sz="1800"/>
                        <a:t>HTTPS</a:t>
                      </a:r>
                    </a:p>
                  </a:txBody>
                  <a:tcPr/>
                </a:tc>
                <a:tc>
                  <a:txBody>
                    <a:bodyPr/>
                    <a:lstStyle/>
                    <a:p>
                      <a:pPr algn="ctr"/>
                      <a:r>
                        <a:rPr lang="en-US" sz="1800"/>
                        <a:t>TCP</a:t>
                      </a:r>
                    </a:p>
                  </a:txBody>
                  <a:tcPr/>
                </a:tc>
                <a:tc>
                  <a:txBody>
                    <a:bodyPr/>
                    <a:lstStyle/>
                    <a:p>
                      <a:pPr algn="ctr"/>
                      <a:r>
                        <a:rPr lang="en-US" sz="1800"/>
                        <a:t>443</a:t>
                      </a:r>
                    </a:p>
                  </a:txBody>
                  <a:tcPr/>
                </a:tc>
                <a:tc>
                  <a:txBody>
                    <a:bodyPr/>
                    <a:lstStyle/>
                    <a:p>
                      <a:pPr algn="ctr"/>
                      <a:r>
                        <a:rPr lang="en-US" sz="1800"/>
                        <a:t>0.0.0.0/0</a:t>
                      </a:r>
                    </a:p>
                  </a:txBody>
                  <a:tcPr/>
                </a:tc>
                <a:tc>
                  <a:txBody>
                    <a:bodyPr/>
                    <a:lstStyle/>
                    <a:p>
                      <a:pPr algn="ctr"/>
                      <a:r>
                        <a:rPr lang="en-US" sz="1800"/>
                        <a:t>ALLOW</a:t>
                      </a:r>
                    </a:p>
                  </a:txBody>
                  <a:tcPr/>
                </a:tc>
                <a:extLst>
                  <a:ext uri="{0D108BD9-81ED-4DB2-BD59-A6C34878D82A}">
                    <a16:rowId xmlns:a16="http://schemas.microsoft.com/office/drawing/2014/main" val="14980892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120</a:t>
                      </a:r>
                    </a:p>
                  </a:txBody>
                  <a:tcPr/>
                </a:tc>
                <a:tc>
                  <a:txBody>
                    <a:bodyPr/>
                    <a:lstStyle/>
                    <a:p>
                      <a:pPr algn="ctr"/>
                      <a:r>
                        <a:rPr lang="en-US" sz="1800"/>
                        <a:t>SSH</a:t>
                      </a:r>
                    </a:p>
                  </a:txBody>
                  <a:tcPr/>
                </a:tc>
                <a:tc>
                  <a:txBody>
                    <a:bodyPr/>
                    <a:lstStyle/>
                    <a:p>
                      <a:pPr algn="ctr"/>
                      <a:r>
                        <a:rPr lang="en-US" sz="1800"/>
                        <a:t>TCP</a:t>
                      </a:r>
                    </a:p>
                  </a:txBody>
                  <a:tcPr/>
                </a:tc>
                <a:tc>
                  <a:txBody>
                    <a:bodyPr/>
                    <a:lstStyle/>
                    <a:p>
                      <a:pPr algn="ctr"/>
                      <a:r>
                        <a:rPr lang="en-US" sz="1800"/>
                        <a:t>22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192.0.2.0/24</a:t>
                      </a:r>
                    </a:p>
                  </a:txBody>
                  <a:tcPr/>
                </a:tc>
                <a:tc>
                  <a:txBody>
                    <a:bodyPr/>
                    <a:lstStyle/>
                    <a:p>
                      <a:pPr algn="ctr"/>
                      <a:r>
                        <a:rPr lang="en-US" sz="1800"/>
                        <a:t>ALLOW</a:t>
                      </a:r>
                    </a:p>
                  </a:txBody>
                  <a:tcPr/>
                </a:tc>
                <a:extLst>
                  <a:ext uri="{0D108BD9-81ED-4DB2-BD59-A6C34878D82A}">
                    <a16:rowId xmlns:a16="http://schemas.microsoft.com/office/drawing/2014/main" val="118485596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a:t>
                      </a:r>
                    </a:p>
                  </a:txBody>
                  <a:tcPr/>
                </a:tc>
                <a:tc>
                  <a:txBody>
                    <a:bodyPr/>
                    <a:lstStyle/>
                    <a:p>
                      <a:pPr algn="ctr"/>
                      <a:r>
                        <a:rPr lang="en-US" sz="1800"/>
                        <a:t>All IPv4 traffic</a:t>
                      </a:r>
                    </a:p>
                  </a:txBody>
                  <a:tcPr/>
                </a:tc>
                <a:tc>
                  <a:txBody>
                    <a:bodyPr/>
                    <a:lstStyle/>
                    <a:p>
                      <a:pPr algn="ctr"/>
                      <a:r>
                        <a:rPr lang="en-US" sz="1800"/>
                        <a:t>All</a:t>
                      </a:r>
                    </a:p>
                  </a:txBody>
                  <a:tcPr/>
                </a:tc>
                <a:tc>
                  <a:txBody>
                    <a:bodyPr/>
                    <a:lstStyle/>
                    <a:p>
                      <a:pPr algn="ctr"/>
                      <a:r>
                        <a:rPr lang="en-US" sz="1800"/>
                        <a:t>All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0.0.0.0/0</a:t>
                      </a:r>
                    </a:p>
                  </a:txBody>
                  <a:tcPr/>
                </a:tc>
                <a:tc>
                  <a:txBody>
                    <a:bodyPr/>
                    <a:lstStyle/>
                    <a:p>
                      <a:pPr algn="ctr"/>
                      <a:r>
                        <a:rPr lang="en-US" sz="1800"/>
                        <a:t>DENY</a:t>
                      </a:r>
                    </a:p>
                  </a:txBody>
                  <a:tcPr/>
                </a:tc>
                <a:extLst>
                  <a:ext uri="{0D108BD9-81ED-4DB2-BD59-A6C34878D82A}">
                    <a16:rowId xmlns:a16="http://schemas.microsoft.com/office/drawing/2014/main" val="2329555055"/>
                  </a:ext>
                </a:extLst>
              </a:tr>
            </a:tbl>
          </a:graphicData>
        </a:graphic>
      </p:graphicFrame>
    </p:spTree>
    <p:custDataLst>
      <p:tags r:id="rId1"/>
    </p:custDataLst>
    <p:extLst>
      <p:ext uri="{BB962C8B-B14F-4D97-AF65-F5344CB8AC3E}">
        <p14:creationId xmlns:p14="http://schemas.microsoft.com/office/powerpoint/2010/main" val="2870670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18EC40-1BF6-0DAC-1325-A020BAE6E2C3}"/>
              </a:ext>
            </a:extLst>
          </p:cNvPr>
          <p:cNvSpPr>
            <a:spLocks noGrp="1"/>
          </p:cNvSpPr>
          <p:nvPr>
            <p:ph type="sldNum" sz="quarter" idx="20"/>
          </p:nvPr>
        </p:nvSpPr>
        <p:spPr/>
        <p:txBody>
          <a:bodyPr/>
          <a:lstStyle/>
          <a:p>
            <a:fld id="{930176A1-BCF0-4712-97A6-6B495F55390B}" type="slidenum">
              <a:rPr lang="en-US" smtClean="0"/>
              <a:pPr/>
              <a:t>34</a:t>
            </a:fld>
            <a:endParaRPr lang="en-US"/>
          </a:p>
        </p:txBody>
      </p:sp>
      <p:sp>
        <p:nvSpPr>
          <p:cNvPr id="2" name="Title 1"/>
          <p:cNvSpPr>
            <a:spLocks noGrp="1"/>
          </p:cNvSpPr>
          <p:nvPr>
            <p:ph type="title"/>
          </p:nvPr>
        </p:nvSpPr>
        <p:spPr/>
        <p:txBody>
          <a:bodyPr/>
          <a:lstStyle/>
          <a:p>
            <a:r>
              <a:rPr lang="en-US"/>
              <a:t>Security groups versus network ACLs</a:t>
            </a:r>
          </a:p>
        </p:txBody>
      </p:sp>
      <p:graphicFrame>
        <p:nvGraphicFramePr>
          <p:cNvPr id="90" name="Table Placeholder 3">
            <a:extLst>
              <a:ext uri="{FF2B5EF4-FFF2-40B4-BE49-F238E27FC236}">
                <a16:creationId xmlns:a16="http://schemas.microsoft.com/office/drawing/2014/main" id="{1FF24677-BDFF-490F-8D5F-2812EF27C2E0}"/>
              </a:ext>
            </a:extLst>
          </p:cNvPr>
          <p:cNvGraphicFramePr>
            <a:graphicFrameLocks/>
          </p:cNvGraphicFramePr>
          <p:nvPr>
            <p:extLst>
              <p:ext uri="{D42A27DB-BD31-4B8C-83A1-F6EECF244321}">
                <p14:modId xmlns:p14="http://schemas.microsoft.com/office/powerpoint/2010/main" val="428258917"/>
              </p:ext>
            </p:extLst>
          </p:nvPr>
        </p:nvGraphicFramePr>
        <p:xfrm>
          <a:off x="222931" y="1554723"/>
          <a:ext cx="11746138" cy="3449491"/>
        </p:xfrm>
        <a:graphic>
          <a:graphicData uri="http://schemas.openxmlformats.org/drawingml/2006/table">
            <a:tbl>
              <a:tblPr firstRow="1" bandRow="1"/>
              <a:tblGrid>
                <a:gridCol w="2378869">
                  <a:extLst>
                    <a:ext uri="{9D8B030D-6E8A-4147-A177-3AD203B41FA5}">
                      <a16:colId xmlns:a16="http://schemas.microsoft.com/office/drawing/2014/main" val="20000"/>
                    </a:ext>
                  </a:extLst>
                </a:gridCol>
                <a:gridCol w="4472962">
                  <a:extLst>
                    <a:ext uri="{9D8B030D-6E8A-4147-A177-3AD203B41FA5}">
                      <a16:colId xmlns:a16="http://schemas.microsoft.com/office/drawing/2014/main" val="20001"/>
                    </a:ext>
                  </a:extLst>
                </a:gridCol>
                <a:gridCol w="4894307">
                  <a:extLst>
                    <a:ext uri="{9D8B030D-6E8A-4147-A177-3AD203B41FA5}">
                      <a16:colId xmlns:a16="http://schemas.microsoft.com/office/drawing/2014/main" val="20002"/>
                    </a:ext>
                  </a:extLst>
                </a:gridCol>
              </a:tblGrid>
              <a:tr h="651809">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2000" b="1" i="0">
                          <a:solidFill>
                            <a:schemeClr val="tx1"/>
                          </a:solidFill>
                          <a:latin typeface="+mn-lt"/>
                          <a:ea typeface="Amazon Ember Light" panose="020B0403020204020204" pitchFamily="34" charset="0"/>
                          <a:cs typeface="Amazon Ember Light" panose="020B0403020204020204" pitchFamily="34" charset="0"/>
                        </a:rPr>
                        <a:t>Attribute</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2000" b="1" i="0">
                          <a:solidFill>
                            <a:schemeClr val="tx1"/>
                          </a:solidFill>
                          <a:latin typeface="+mn-lt"/>
                          <a:ea typeface="Amazon Ember Light" panose="020B0403020204020204" pitchFamily="34" charset="0"/>
                          <a:cs typeface="Amazon Ember Light" panose="020B0403020204020204" pitchFamily="34" charset="0"/>
                        </a:rPr>
                        <a:t>Security Groups</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2000" b="1" i="0">
                          <a:solidFill>
                            <a:schemeClr val="tx1"/>
                          </a:solidFill>
                          <a:latin typeface="+mn-lt"/>
                          <a:ea typeface="Amazon Ember Light" panose="020B0403020204020204" pitchFamily="34" charset="0"/>
                          <a:cs typeface="Amazon Ember Light" panose="020B0403020204020204" pitchFamily="34" charset="0"/>
                        </a:rPr>
                        <a:t>Network ACLs</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extLst>
                  <a:ext uri="{0D108BD9-81ED-4DB2-BD59-A6C34878D82A}">
                    <a16:rowId xmlns:a16="http://schemas.microsoft.com/office/drawing/2014/main" val="10000"/>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2000" b="0" i="0">
                          <a:solidFill>
                            <a:srgbClr val="232F3E"/>
                          </a:solidFill>
                          <a:latin typeface="+mn-lt"/>
                          <a:ea typeface="Amazon Ember Light" panose="020B0403020204020204" pitchFamily="34" charset="0"/>
                          <a:cs typeface="Amazon Ember Light" panose="020B0403020204020204" pitchFamily="34" charset="0"/>
                        </a:rPr>
                        <a:t>Scope</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2000" b="0" i="0">
                          <a:solidFill>
                            <a:srgbClr val="232F3E"/>
                          </a:solidFill>
                          <a:latin typeface="+mn-lt"/>
                          <a:ea typeface="Amazon Ember Light" panose="020B0403020204020204" pitchFamily="34" charset="0"/>
                          <a:cs typeface="Amazon Ember Light" panose="020B0403020204020204" pitchFamily="34" charset="0"/>
                        </a:rPr>
                        <a:t>Instance level</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2000" b="0" i="0">
                          <a:solidFill>
                            <a:srgbClr val="232F3E"/>
                          </a:solidFill>
                          <a:latin typeface="+mn-lt"/>
                          <a:ea typeface="Amazon Ember Light" panose="020B0403020204020204" pitchFamily="34" charset="0"/>
                          <a:cs typeface="Amazon Ember Light" panose="020B0403020204020204" pitchFamily="34" charset="0"/>
                        </a:rPr>
                        <a:t>Subnet level</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i="0">
                          <a:solidFill>
                            <a:srgbClr val="232F3E"/>
                          </a:solidFill>
                          <a:latin typeface="+mn-lt"/>
                          <a:ea typeface="Amazon Ember Light" panose="020B0403020204020204" pitchFamily="34" charset="0"/>
                          <a:cs typeface="Amazon Ember Light" panose="020B0403020204020204" pitchFamily="34" charset="0"/>
                        </a:rPr>
                        <a:t>Supported Rules</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i="0">
                          <a:solidFill>
                            <a:srgbClr val="232F3E"/>
                          </a:solidFill>
                          <a:latin typeface="+mn-lt"/>
                          <a:ea typeface="Amazon Ember Light" panose="020B0403020204020204" pitchFamily="34" charset="0"/>
                          <a:cs typeface="Amazon Ember Light" panose="020B0403020204020204" pitchFamily="34" charset="0"/>
                        </a:rPr>
                        <a:t>Allow rules only</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i="0">
                          <a:solidFill>
                            <a:srgbClr val="232F3E"/>
                          </a:solidFill>
                          <a:latin typeface="+mn-lt"/>
                          <a:ea typeface="Amazon Ember Light" panose="020B0403020204020204" pitchFamily="34" charset="0"/>
                          <a:cs typeface="Amazon Ember Light" panose="020B0403020204020204" pitchFamily="34" charset="0"/>
                        </a:rPr>
                        <a:t>Allow and deny rules</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i="0">
                          <a:solidFill>
                            <a:srgbClr val="232F3E"/>
                          </a:solidFill>
                          <a:latin typeface="+mn-lt"/>
                          <a:ea typeface="Amazon Ember Light" panose="020B0403020204020204" pitchFamily="34" charset="0"/>
                          <a:cs typeface="Amazon Ember Light" panose="020B0403020204020204" pitchFamily="34" charset="0"/>
                        </a:rPr>
                        <a:t>State</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i="0" dirty="0">
                          <a:solidFill>
                            <a:srgbClr val="232F3E"/>
                          </a:solidFill>
                          <a:latin typeface="+mn-lt"/>
                          <a:ea typeface="Amazon Ember Light" panose="020B0403020204020204" pitchFamily="34" charset="0"/>
                          <a:cs typeface="Amazon Ember Light" panose="020B0403020204020204" pitchFamily="34" charset="0"/>
                        </a:rPr>
                        <a:t>Stateful (return traffic is automatically allowed, regardless of rules)</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i="0">
                          <a:solidFill>
                            <a:srgbClr val="232F3E"/>
                          </a:solidFill>
                          <a:latin typeface="+mn-lt"/>
                          <a:ea typeface="Amazon Ember Light" panose="020B0403020204020204" pitchFamily="34" charset="0"/>
                          <a:cs typeface="Amazon Ember Light" panose="020B0403020204020204" pitchFamily="34" charset="0"/>
                        </a:rPr>
                        <a:t>Stateless (return traffic must be explicitly allowed by rules)</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3"/>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i="0">
                          <a:solidFill>
                            <a:srgbClr val="232F3E"/>
                          </a:solidFill>
                          <a:latin typeface="+mn-lt"/>
                          <a:ea typeface="Amazon Ember Light" panose="020B0403020204020204" pitchFamily="34" charset="0"/>
                          <a:cs typeface="Amazon Ember Light" panose="020B0403020204020204" pitchFamily="34" charset="0"/>
                        </a:rPr>
                        <a:t>Order of Rules</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i="0">
                          <a:solidFill>
                            <a:srgbClr val="232F3E"/>
                          </a:solidFill>
                          <a:latin typeface="+mn-lt"/>
                          <a:ea typeface="Amazon Ember Light" panose="020B0403020204020204" pitchFamily="34" charset="0"/>
                          <a:cs typeface="Amazon Ember Light" panose="020B0403020204020204" pitchFamily="34" charset="0"/>
                        </a:rPr>
                        <a:t>All rules are evaluated before decision to allow traffic</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i="0" dirty="0">
                          <a:solidFill>
                            <a:srgbClr val="232F3E"/>
                          </a:solidFill>
                          <a:latin typeface="+mn-lt"/>
                          <a:ea typeface="Amazon Ember Light" panose="020B0403020204020204" pitchFamily="34" charset="0"/>
                          <a:cs typeface="Amazon Ember Light" panose="020B0403020204020204" pitchFamily="34" charset="0"/>
                        </a:rPr>
                        <a:t>Rules are evaluated in number order </a:t>
                      </a:r>
                      <a:r>
                        <a:rPr lang="en-US" sz="2000" b="0" i="0" kern="1200" dirty="0">
                          <a:solidFill>
                            <a:srgbClr val="232F3E"/>
                          </a:solidFill>
                          <a:latin typeface="+mn-lt"/>
                          <a:ea typeface="Amazon Ember Light" panose="020B0403020204020204" pitchFamily="34" charset="0"/>
                          <a:cs typeface="Amazon Ember Light" panose="020B0403020204020204" pitchFamily="34" charset="0"/>
                        </a:rPr>
                        <a:t>before decision to allow traffic</a:t>
                      </a:r>
                      <a:endParaRPr lang="en-US" sz="2000" b="0" i="0" dirty="0">
                        <a:solidFill>
                          <a:srgbClr val="232F3E"/>
                        </a:solidFill>
                        <a:latin typeface="+mn-lt"/>
                        <a:ea typeface="Amazon Ember Light" panose="020B0403020204020204" pitchFamily="34" charset="0"/>
                        <a:cs typeface="Amazon Ember Light" panose="020B0403020204020204" pitchFamily="34" charset="0"/>
                      </a:endParaRP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38966865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0556D8-E339-4D78-9525-9A8CBEB57358}"/>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35</a:t>
            </a:fld>
            <a:endParaRPr lang="en-US" dirty="0"/>
          </a:p>
        </p:txBody>
      </p:sp>
      <p:sp>
        <p:nvSpPr>
          <p:cNvPr id="2" name="Title 1">
            <a:extLst>
              <a:ext uri="{FF2B5EF4-FFF2-40B4-BE49-F238E27FC236}">
                <a16:creationId xmlns:a16="http://schemas.microsoft.com/office/drawing/2014/main" id="{CED56AE5-3D8D-45AA-A1C8-FE455367A24D}"/>
              </a:ext>
            </a:extLst>
          </p:cNvPr>
          <p:cNvSpPr>
            <a:spLocks noGrp="1"/>
          </p:cNvSpPr>
          <p:nvPr>
            <p:ph type="title"/>
          </p:nvPr>
        </p:nvSpPr>
        <p:spPr/>
        <p:txBody>
          <a:bodyPr/>
          <a:lstStyle/>
          <a:p>
            <a:r>
              <a:rPr lang="en-US"/>
              <a:t>Activity: Design a VPC</a:t>
            </a:r>
          </a:p>
        </p:txBody>
      </p:sp>
      <p:sp>
        <p:nvSpPr>
          <p:cNvPr id="3" name="Content Placeholder 2">
            <a:extLst>
              <a:ext uri="{FF2B5EF4-FFF2-40B4-BE49-F238E27FC236}">
                <a16:creationId xmlns:a16="http://schemas.microsoft.com/office/drawing/2014/main" id="{09680C6B-F7D7-4976-92F6-17DF3FAC0AD9}"/>
              </a:ext>
            </a:extLst>
          </p:cNvPr>
          <p:cNvSpPr>
            <a:spLocks noGrp="1"/>
          </p:cNvSpPr>
          <p:nvPr>
            <p:ph sz="quarter" idx="21"/>
          </p:nvPr>
        </p:nvSpPr>
        <p:spPr/>
        <p:txBody>
          <a:bodyPr/>
          <a:lstStyle/>
          <a:p>
            <a:pPr marL="0" indent="0">
              <a:buNone/>
            </a:pPr>
            <a:r>
              <a:rPr lang="en-US" sz="2400" dirty="0">
                <a:solidFill>
                  <a:schemeClr val="accent6"/>
                </a:solidFill>
              </a:rPr>
              <a:t>Scenario</a:t>
            </a:r>
            <a:r>
              <a:rPr lang="en-US" sz="2400" dirty="0"/>
              <a:t>: You have a small business with a website that is hosted on an Amazon Elastic Compute Cloud (Amazon EC2) instance. You have customer data that is stored on a backend database that you want to keep private. You want to use Amazon VPC to set up a VPC that meets the following requirements: </a:t>
            </a:r>
          </a:p>
          <a:p>
            <a:r>
              <a:rPr lang="en-US" sz="2400" dirty="0"/>
              <a:t>Your web server and database server must be in separate subnets.</a:t>
            </a:r>
          </a:p>
          <a:p>
            <a:r>
              <a:rPr lang="en-US" sz="2400" dirty="0"/>
              <a:t>The first address of your network must be 10.0.0.0. Each subnet must have 256 total IPv4 addresses.</a:t>
            </a:r>
          </a:p>
          <a:p>
            <a:r>
              <a:rPr lang="en-US" sz="2400" dirty="0"/>
              <a:t>Your customers must always be able to access your web server.</a:t>
            </a:r>
          </a:p>
          <a:p>
            <a:r>
              <a:rPr lang="en-US" sz="2400" dirty="0"/>
              <a:t>Your database server must be able to access the internet to make patch updates.</a:t>
            </a:r>
          </a:p>
          <a:p>
            <a:r>
              <a:rPr lang="en-US" sz="2400" dirty="0"/>
              <a:t>Your architecture must be highly available and use at least one custom firewall layer.</a:t>
            </a:r>
          </a:p>
        </p:txBody>
      </p:sp>
    </p:spTree>
    <p:custDataLst>
      <p:tags r:id="rId1"/>
    </p:custDataLst>
    <p:extLst>
      <p:ext uri="{BB962C8B-B14F-4D97-AF65-F5344CB8AC3E}">
        <p14:creationId xmlns:p14="http://schemas.microsoft.com/office/powerpoint/2010/main" val="5028885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36</a:t>
            </a:fld>
            <a:endParaRPr lang="en-US" dirty="0"/>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lstStyle/>
          <a:p>
            <a:r>
              <a:rPr lang="en-US">
                <a:latin typeface="+mj-lt"/>
              </a:rPr>
              <a:t>Section 4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p:txBody>
          <a:bodyPr/>
          <a:lstStyle/>
          <a:p>
            <a:r>
              <a:rPr lang="en-US">
                <a:latin typeface="+mn-lt"/>
              </a:rPr>
              <a:t>Build security into your VPC architecture:</a:t>
            </a:r>
          </a:p>
          <a:p>
            <a:pPr lvl="1"/>
            <a:r>
              <a:rPr lang="en-US">
                <a:latin typeface="+mn-lt"/>
              </a:rPr>
              <a:t>Isolate subnets if possible.</a:t>
            </a:r>
          </a:p>
          <a:p>
            <a:pPr lvl="1"/>
            <a:r>
              <a:rPr lang="en-US">
                <a:latin typeface="+mn-lt"/>
              </a:rPr>
              <a:t>Choose the appropriate gateway device or VPN connection for your needs.</a:t>
            </a:r>
          </a:p>
          <a:p>
            <a:pPr lvl="1"/>
            <a:r>
              <a:rPr lang="en-US">
                <a:latin typeface="+mn-lt"/>
              </a:rPr>
              <a:t>Use firewalls.</a:t>
            </a:r>
          </a:p>
          <a:p>
            <a:r>
              <a:rPr lang="en-US">
                <a:latin typeface="+mn-lt"/>
              </a:rPr>
              <a:t>Security groups and network ACLs are firewall options that you can use to secure your VPC.</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18900421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C6DCB4B3-930A-EE42-959B-6BA4FAD5D53A}"/>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37</a:t>
            </a:fld>
            <a:endParaRPr lang="en-US"/>
          </a:p>
        </p:txBody>
      </p:sp>
      <p:sp>
        <p:nvSpPr>
          <p:cNvPr id="2" name="Title 1"/>
          <p:cNvSpPr>
            <a:spLocks noGrp="1"/>
          </p:cNvSpPr>
          <p:nvPr>
            <p:ph type="ctrTitle"/>
          </p:nvPr>
        </p:nvSpPr>
        <p:spPr/>
        <p:txBody>
          <a:bodyPr>
            <a:noAutofit/>
          </a:bodyPr>
          <a:lstStyle/>
          <a:p>
            <a:r>
              <a:rPr lang="en-US">
                <a:latin typeface="+mj-lt"/>
              </a:rPr>
              <a:t>Lab 2: </a:t>
            </a:r>
            <a:br>
              <a:rPr lang="en-US">
                <a:latin typeface="+mj-lt"/>
              </a:rPr>
            </a:br>
            <a:r>
              <a:rPr lang="en-US">
                <a:latin typeface="+mj-lt"/>
              </a:rPr>
              <a:t>Build Your VPC and Launch a Web Server</a:t>
            </a:r>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15000" y="1593453"/>
            <a:ext cx="5295104" cy="3657600"/>
          </a:xfrm>
          <a:prstGeom prst="rect">
            <a:avLst/>
          </a:prstGeom>
        </p:spPr>
      </p:pic>
    </p:spTree>
    <p:custDataLst>
      <p:tags r:id="rId1"/>
    </p:custDataLst>
    <p:extLst>
      <p:ext uri="{BB962C8B-B14F-4D97-AF65-F5344CB8AC3E}">
        <p14:creationId xmlns:p14="http://schemas.microsoft.com/office/powerpoint/2010/main" val="35705107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0C74FD2-4162-974A-ACE5-D8EAA158A133}"/>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38</a:t>
            </a:fld>
            <a:endParaRPr lang="en-US" dirty="0"/>
          </a:p>
        </p:txBody>
      </p:sp>
      <p:sp>
        <p:nvSpPr>
          <p:cNvPr id="2" name="Title 1"/>
          <p:cNvSpPr>
            <a:spLocks noGrp="1"/>
          </p:cNvSpPr>
          <p:nvPr>
            <p:ph type="title"/>
          </p:nvPr>
        </p:nvSpPr>
        <p:spPr/>
        <p:txBody>
          <a:bodyPr/>
          <a:lstStyle/>
          <a:p>
            <a:r>
              <a:rPr lang="en-US">
                <a:latin typeface="+mj-lt"/>
              </a:rPr>
              <a:t>Lab 2: Scenario</a:t>
            </a:r>
          </a:p>
        </p:txBody>
      </p:sp>
      <p:sp>
        <p:nvSpPr>
          <p:cNvPr id="3" name="Content Placeholder 2"/>
          <p:cNvSpPr>
            <a:spLocks noGrp="1"/>
          </p:cNvSpPr>
          <p:nvPr>
            <p:ph sz="quarter" idx="21"/>
          </p:nvPr>
        </p:nvSpPr>
        <p:spPr/>
        <p:txBody>
          <a:bodyPr>
            <a:normAutofit/>
          </a:bodyPr>
          <a:lstStyle/>
          <a:p>
            <a:pPr marL="0" lvl="1" indent="0">
              <a:spcBef>
                <a:spcPts val="1800"/>
              </a:spcBef>
              <a:spcAft>
                <a:spcPts val="800"/>
              </a:spcAft>
              <a:buNone/>
            </a:pPr>
            <a:r>
              <a:rPr lang="en-US" sz="2800">
                <a:latin typeface="+mn-lt"/>
              </a:rPr>
              <a:t>In this lab, you use Amazon VPC to </a:t>
            </a:r>
            <a:r>
              <a:rPr lang="en-US" sz="2800">
                <a:solidFill>
                  <a:schemeClr val="accent6"/>
                </a:solidFill>
                <a:latin typeface="+mn-lt"/>
              </a:rPr>
              <a:t>create your own VPC </a:t>
            </a:r>
            <a:r>
              <a:rPr lang="en-US" sz="2800">
                <a:latin typeface="+mn-lt"/>
              </a:rPr>
              <a:t>and add some components to produce a customized network. You </a:t>
            </a:r>
            <a:r>
              <a:rPr lang="en-US" sz="2800">
                <a:solidFill>
                  <a:schemeClr val="accent6"/>
                </a:solidFill>
                <a:latin typeface="+mn-lt"/>
              </a:rPr>
              <a:t>create a security group </a:t>
            </a:r>
            <a:r>
              <a:rPr lang="en-US" sz="2800">
                <a:latin typeface="+mn-lt"/>
              </a:rPr>
              <a:t>for your VPC. You also </a:t>
            </a:r>
            <a:r>
              <a:rPr lang="en-US" sz="2800">
                <a:solidFill>
                  <a:schemeClr val="accent6"/>
                </a:solidFill>
                <a:latin typeface="+mn-lt"/>
              </a:rPr>
              <a:t>create an EC2 instance and configure it </a:t>
            </a:r>
            <a:r>
              <a:rPr lang="en-US" sz="2800">
                <a:latin typeface="+mn-lt"/>
              </a:rPr>
              <a:t>to run a web server and to use the security group. You then launch the EC2 instance into the VPC.</a:t>
            </a:r>
          </a:p>
        </p:txBody>
      </p:sp>
      <p:pic>
        <p:nvPicPr>
          <p:cNvPr id="8" name="Graphic 7">
            <a:extLst>
              <a:ext uri="{FF2B5EF4-FFF2-40B4-BE49-F238E27FC236}">
                <a16:creationId xmlns:a16="http://schemas.microsoft.com/office/drawing/2014/main" id="{E492C4CC-206D-45F4-B279-B43B59A4868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19575" y="4074125"/>
            <a:ext cx="914400" cy="914400"/>
          </a:xfrm>
          <a:prstGeom prst="rect">
            <a:avLst/>
          </a:prstGeom>
        </p:spPr>
      </p:pic>
      <p:sp>
        <p:nvSpPr>
          <p:cNvPr id="10" name="TextBox 9">
            <a:extLst>
              <a:ext uri="{FF2B5EF4-FFF2-40B4-BE49-F238E27FC236}">
                <a16:creationId xmlns:a16="http://schemas.microsoft.com/office/drawing/2014/main" id="{85EE2081-41F3-4A9E-94F2-64FD9402C037}"/>
              </a:ext>
            </a:extLst>
          </p:cNvPr>
          <p:cNvSpPr txBox="1"/>
          <p:nvPr/>
        </p:nvSpPr>
        <p:spPr>
          <a:xfrm>
            <a:off x="4088314" y="4999203"/>
            <a:ext cx="1176925" cy="707886"/>
          </a:xfrm>
          <a:prstGeom prst="rect">
            <a:avLst/>
          </a:prstGeom>
          <a:noFill/>
        </p:spPr>
        <p:txBody>
          <a:bodyPr wrap="none" rtlCol="0">
            <a:spAutoFit/>
          </a:bodyPr>
          <a:lstStyle/>
          <a:p>
            <a:pPr algn="ctr"/>
            <a:r>
              <a:rPr lang="en-US" sz="200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200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a:latin typeface="Amazon Ember Light" panose="020B0403020204020204" pitchFamily="34" charset="0"/>
                <a:ea typeface="Amazon Ember Light" panose="020B0403020204020204" pitchFamily="34" charset="0"/>
                <a:cs typeface="Amazon Ember Light" panose="020B0403020204020204" pitchFamily="34" charset="0"/>
              </a:rPr>
              <a:t>VPC</a:t>
            </a:r>
          </a:p>
        </p:txBody>
      </p:sp>
      <p:pic>
        <p:nvPicPr>
          <p:cNvPr id="9" name="Graphic 8">
            <a:extLst>
              <a:ext uri="{FF2B5EF4-FFF2-40B4-BE49-F238E27FC236}">
                <a16:creationId xmlns:a16="http://schemas.microsoft.com/office/drawing/2014/main" id="{C48D4464-78E6-4E6A-A901-9ECF57150CD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58025" y="4074125"/>
            <a:ext cx="914400" cy="914400"/>
          </a:xfrm>
          <a:prstGeom prst="rect">
            <a:avLst/>
          </a:prstGeom>
        </p:spPr>
      </p:pic>
      <p:sp>
        <p:nvSpPr>
          <p:cNvPr id="11" name="TextBox 10">
            <a:extLst>
              <a:ext uri="{FF2B5EF4-FFF2-40B4-BE49-F238E27FC236}">
                <a16:creationId xmlns:a16="http://schemas.microsoft.com/office/drawing/2014/main" id="{29717204-8FC3-4A0A-90BC-53A13EA7330A}"/>
              </a:ext>
            </a:extLst>
          </p:cNvPr>
          <p:cNvSpPr txBox="1"/>
          <p:nvPr/>
        </p:nvSpPr>
        <p:spPr>
          <a:xfrm>
            <a:off x="6926762" y="4999203"/>
            <a:ext cx="1176925" cy="707886"/>
          </a:xfrm>
          <a:prstGeom prst="rect">
            <a:avLst/>
          </a:prstGeom>
          <a:noFill/>
        </p:spPr>
        <p:txBody>
          <a:bodyPr wrap="none" rtlCol="0">
            <a:spAutoFit/>
          </a:bodyPr>
          <a:lstStyle/>
          <a:p>
            <a:pPr algn="ctr"/>
            <a:r>
              <a:rPr lang="en-US" sz="200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200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a:latin typeface="Amazon Ember Light" panose="020B0403020204020204" pitchFamily="34" charset="0"/>
                <a:ea typeface="Amazon Ember Light" panose="020B0403020204020204" pitchFamily="34" charset="0"/>
                <a:cs typeface="Amazon Ember Light" panose="020B0403020204020204" pitchFamily="34" charset="0"/>
              </a:rPr>
              <a:t>EC2</a:t>
            </a:r>
          </a:p>
        </p:txBody>
      </p:sp>
    </p:spTree>
    <p:custDataLst>
      <p:tags r:id="rId1"/>
    </p:custDataLst>
    <p:extLst>
      <p:ext uri="{BB962C8B-B14F-4D97-AF65-F5344CB8AC3E}">
        <p14:creationId xmlns:p14="http://schemas.microsoft.com/office/powerpoint/2010/main" val="27194964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7F41221-0FFA-CE47-AB11-80D53C8EC541}"/>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39</a:t>
            </a:fld>
            <a:endParaRPr lang="en-US"/>
          </a:p>
        </p:txBody>
      </p:sp>
      <p:sp>
        <p:nvSpPr>
          <p:cNvPr id="2" name="Title 1"/>
          <p:cNvSpPr>
            <a:spLocks noGrp="1"/>
          </p:cNvSpPr>
          <p:nvPr>
            <p:ph type="title"/>
          </p:nvPr>
        </p:nvSpPr>
        <p:spPr/>
        <p:txBody>
          <a:bodyPr/>
          <a:lstStyle/>
          <a:p>
            <a:r>
              <a:rPr lang="en-US">
                <a:latin typeface="+mj-lt"/>
              </a:rPr>
              <a:t>Lab 2: Tasks</a:t>
            </a:r>
          </a:p>
        </p:txBody>
      </p:sp>
      <p:sp>
        <p:nvSpPr>
          <p:cNvPr id="7" name="Content Placeholder 6">
            <a:extLst>
              <a:ext uri="{FF2B5EF4-FFF2-40B4-BE49-F238E27FC236}">
                <a16:creationId xmlns:a16="http://schemas.microsoft.com/office/drawing/2014/main" id="{358653D5-E04B-5646-A879-B4A147607831}"/>
              </a:ext>
            </a:extLst>
          </p:cNvPr>
          <p:cNvSpPr>
            <a:spLocks noGrp="1"/>
          </p:cNvSpPr>
          <p:nvPr>
            <p:ph sz="quarter" idx="21"/>
          </p:nvPr>
        </p:nvSpPr>
        <p:spPr>
          <a:xfrm>
            <a:off x="1856232" y="1527048"/>
            <a:ext cx="9665208" cy="4645152"/>
          </a:xfrm>
        </p:spPr>
        <p:txBody>
          <a:bodyPr/>
          <a:lstStyle/>
          <a:p>
            <a:r>
              <a:rPr lang="en-US">
                <a:latin typeface="+mn-lt"/>
              </a:rPr>
              <a:t>Create a VPC.</a:t>
            </a:r>
            <a:br>
              <a:rPr lang="en-US">
                <a:latin typeface="+mn-lt"/>
              </a:rPr>
            </a:br>
            <a:endParaRPr lang="en-US">
              <a:latin typeface="+mn-lt"/>
            </a:endParaRPr>
          </a:p>
          <a:p>
            <a:r>
              <a:rPr lang="en-US">
                <a:latin typeface="+mn-lt"/>
              </a:rPr>
              <a:t>Create additional subnets.</a:t>
            </a:r>
            <a:br>
              <a:rPr lang="en-US">
                <a:latin typeface="+mn-lt"/>
              </a:rPr>
            </a:br>
            <a:endParaRPr lang="en-US">
              <a:latin typeface="+mn-lt"/>
            </a:endParaRPr>
          </a:p>
          <a:p>
            <a:r>
              <a:rPr lang="en-US">
                <a:latin typeface="+mn-lt"/>
              </a:rPr>
              <a:t>Create a VPC security group.</a:t>
            </a:r>
            <a:br>
              <a:rPr lang="en-US">
                <a:latin typeface="+mn-lt"/>
              </a:rPr>
            </a:br>
            <a:endParaRPr lang="en-US">
              <a:latin typeface="+mn-lt"/>
            </a:endParaRPr>
          </a:p>
          <a:p>
            <a:r>
              <a:rPr lang="en-US">
                <a:latin typeface="+mn-lt"/>
              </a:rPr>
              <a:t>Launch a web server instance.</a:t>
            </a:r>
          </a:p>
        </p:txBody>
      </p:sp>
      <p:pic>
        <p:nvPicPr>
          <p:cNvPr id="9" name="Graphic 8">
            <a:extLst>
              <a:ext uri="{FF2B5EF4-FFF2-40B4-BE49-F238E27FC236}">
                <a16:creationId xmlns:a16="http://schemas.microsoft.com/office/drawing/2014/main" id="{2BEF4699-12B8-4904-A080-FF40DD167FE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99308" y="1528175"/>
            <a:ext cx="457200" cy="457200"/>
          </a:xfrm>
          <a:prstGeom prst="rect">
            <a:avLst/>
          </a:prstGeom>
        </p:spPr>
      </p:pic>
      <p:pic>
        <p:nvPicPr>
          <p:cNvPr id="12" name="Graphic 11">
            <a:extLst>
              <a:ext uri="{FF2B5EF4-FFF2-40B4-BE49-F238E27FC236}">
                <a16:creationId xmlns:a16="http://schemas.microsoft.com/office/drawing/2014/main" id="{696BBAD2-3210-45BC-85FD-AF12640EE0A0}"/>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99032" y="2537978"/>
            <a:ext cx="457200" cy="457200"/>
          </a:xfrm>
          <a:prstGeom prst="rect">
            <a:avLst/>
          </a:prstGeom>
        </p:spPr>
      </p:pic>
      <p:sp>
        <p:nvSpPr>
          <p:cNvPr id="10" name="Rectangle 9">
            <a:extLst>
              <a:ext uri="{FF2B5EF4-FFF2-40B4-BE49-F238E27FC236}">
                <a16:creationId xmlns:a16="http://schemas.microsoft.com/office/drawing/2014/main" id="{D2F08BE0-FFC4-400A-879F-23A6A5ED9D92}"/>
              </a:ext>
            </a:extLst>
          </p:cNvPr>
          <p:cNvSpPr/>
          <p:nvPr/>
        </p:nvSpPr>
        <p:spPr>
          <a:xfrm>
            <a:off x="794845" y="3456012"/>
            <a:ext cx="1061387" cy="687229"/>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ea typeface="+mn-ea"/>
                <a:cs typeface="+mn-cs"/>
              </a:rPr>
              <a:t>Security</a:t>
            </a:r>
            <a:r>
              <a:rPr kumimoji="0" lang="en-US" sz="1600" b="0" i="0" u="none" strike="noStrike" kern="0" cap="none" spc="0" normalizeH="0" noProof="0" dirty="0">
                <a:ln>
                  <a:noFill/>
                </a:ln>
                <a:solidFill>
                  <a:srgbClr val="DF3312"/>
                </a:solidFill>
                <a:effectLst/>
                <a:uLnTx/>
                <a:uFillTx/>
                <a:ea typeface="+mn-ea"/>
                <a:cs typeface="+mn-cs"/>
              </a:rPr>
              <a:t> </a:t>
            </a:r>
            <a:r>
              <a:rPr kumimoji="0" lang="en-US" sz="1600" b="0" i="0" u="none" strike="noStrike" kern="0" cap="none" spc="0" normalizeH="0" baseline="0" noProof="0" dirty="0">
                <a:ln>
                  <a:noFill/>
                </a:ln>
                <a:solidFill>
                  <a:srgbClr val="DF3312"/>
                </a:solidFill>
                <a:effectLst/>
                <a:uLnTx/>
                <a:uFillTx/>
                <a:ea typeface="+mn-ea"/>
                <a:cs typeface="+mn-cs"/>
              </a:rPr>
              <a:t>group</a:t>
            </a:r>
          </a:p>
        </p:txBody>
      </p:sp>
      <p:pic>
        <p:nvPicPr>
          <p:cNvPr id="13" name="Graphic 12">
            <a:extLst>
              <a:ext uri="{FF2B5EF4-FFF2-40B4-BE49-F238E27FC236}">
                <a16:creationId xmlns:a16="http://schemas.microsoft.com/office/drawing/2014/main" id="{130467E1-7A15-485A-92C8-65CA3CE829B0}"/>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99032" y="4554510"/>
            <a:ext cx="457200" cy="457200"/>
          </a:xfrm>
          <a:prstGeom prst="rect">
            <a:avLst/>
          </a:prstGeom>
        </p:spPr>
      </p:pic>
    </p:spTree>
    <p:custDataLst>
      <p:tags r:id="rId1"/>
    </p:custDataLst>
    <p:extLst>
      <p:ext uri="{BB962C8B-B14F-4D97-AF65-F5344CB8AC3E}">
        <p14:creationId xmlns:p14="http://schemas.microsoft.com/office/powerpoint/2010/main" val="667191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0ADB50-81AC-AF11-3595-80C07D052EC4}"/>
              </a:ext>
            </a:extLst>
          </p:cNvPr>
          <p:cNvSpPr>
            <a:spLocks noGrp="1"/>
          </p:cNvSpPr>
          <p:nvPr>
            <p:ph type="sldNum" sz="quarter" idx="20"/>
          </p:nvPr>
        </p:nvSpPr>
        <p:spPr/>
        <p:txBody>
          <a:bodyPr/>
          <a:lstStyle/>
          <a:p>
            <a:fld id="{930176A1-BCF0-4712-97A6-6B495F55390B}" type="slidenum">
              <a:rPr lang="en-US" smtClean="0"/>
              <a:pPr/>
              <a:t>4</a:t>
            </a:fld>
            <a:endParaRPr lang="en-US" dirty="0"/>
          </a:p>
        </p:txBody>
      </p:sp>
      <p:sp>
        <p:nvSpPr>
          <p:cNvPr id="2" name="Title 1">
            <a:extLst>
              <a:ext uri="{FF2B5EF4-FFF2-40B4-BE49-F238E27FC236}">
                <a16:creationId xmlns:a16="http://schemas.microsoft.com/office/drawing/2014/main" id="{52DEA31D-A1C3-4E95-A143-34409266B839}"/>
              </a:ext>
            </a:extLst>
          </p:cNvPr>
          <p:cNvSpPr>
            <a:spLocks noGrp="1"/>
          </p:cNvSpPr>
          <p:nvPr>
            <p:ph type="title"/>
          </p:nvPr>
        </p:nvSpPr>
        <p:spPr/>
        <p:txBody>
          <a:bodyPr/>
          <a:lstStyle/>
          <a:p>
            <a:r>
              <a:rPr lang="en-US"/>
              <a:t>IP addresses</a:t>
            </a:r>
          </a:p>
        </p:txBody>
      </p:sp>
      <p:grpSp>
        <p:nvGrpSpPr>
          <p:cNvPr id="24" name="Group 23" descr="IP address format described in notes.">
            <a:extLst>
              <a:ext uri="{FF2B5EF4-FFF2-40B4-BE49-F238E27FC236}">
                <a16:creationId xmlns:a16="http://schemas.microsoft.com/office/drawing/2014/main" id="{B1FC5099-B137-4F33-9BD8-F96566D5ECE6}"/>
              </a:ext>
              <a:ext uri="{C183D7F6-B498-43B3-948B-1728B52AA6E4}">
                <adec:decorative xmlns:adec="http://schemas.microsoft.com/office/drawing/2017/decorative" val="0"/>
              </a:ext>
            </a:extLst>
          </p:cNvPr>
          <p:cNvGrpSpPr/>
          <p:nvPr/>
        </p:nvGrpSpPr>
        <p:grpSpPr>
          <a:xfrm>
            <a:off x="1165135" y="2533334"/>
            <a:ext cx="9861730" cy="2676356"/>
            <a:chOff x="1165135" y="2533334"/>
            <a:chExt cx="9861730" cy="2676356"/>
          </a:xfrm>
        </p:grpSpPr>
        <p:grpSp>
          <p:nvGrpSpPr>
            <p:cNvPr id="16" name="Group 15">
              <a:extLst>
                <a:ext uri="{FF2B5EF4-FFF2-40B4-BE49-F238E27FC236}">
                  <a16:creationId xmlns:a16="http://schemas.microsoft.com/office/drawing/2014/main" id="{40FA2857-638B-474B-83A8-E6625CF8355D}"/>
                </a:ext>
              </a:extLst>
            </p:cNvPr>
            <p:cNvGrpSpPr/>
            <p:nvPr/>
          </p:nvGrpSpPr>
          <p:grpSpPr>
            <a:xfrm>
              <a:off x="1165135" y="2533334"/>
              <a:ext cx="1864613" cy="2676356"/>
              <a:chOff x="1165135" y="2533334"/>
              <a:chExt cx="1864613" cy="2676356"/>
            </a:xfrm>
          </p:grpSpPr>
          <p:sp>
            <p:nvSpPr>
              <p:cNvPr id="5" name="TextBox 4">
                <a:extLst>
                  <a:ext uri="{FF2B5EF4-FFF2-40B4-BE49-F238E27FC236}">
                    <a16:creationId xmlns:a16="http://schemas.microsoft.com/office/drawing/2014/main" id="{3A4190F8-F382-4866-B900-AE5BFF9DD908}"/>
                  </a:ext>
                </a:extLst>
              </p:cNvPr>
              <p:cNvSpPr txBox="1"/>
              <p:nvPr/>
            </p:nvSpPr>
            <p:spPr>
              <a:xfrm>
                <a:off x="1690118" y="2533334"/>
                <a:ext cx="814647" cy="523220"/>
              </a:xfrm>
              <a:prstGeom prst="rect">
                <a:avLst/>
              </a:prstGeom>
              <a:noFill/>
            </p:spPr>
            <p:txBody>
              <a:bodyPr wrap="none" rtlCol="0">
                <a:spAutoFit/>
              </a:bodyPr>
              <a:lstStyle/>
              <a:p>
                <a:r>
                  <a:rPr lang="en-US" sz="2800">
                    <a:latin typeface="Amazon Ember" panose="020B0603020204020204" pitchFamily="34" charset="0"/>
                    <a:ea typeface="Amazon Ember" panose="020B0603020204020204" pitchFamily="34" charset="0"/>
                    <a:cs typeface="Amazon Ember" panose="020B0603020204020204" pitchFamily="34" charset="0"/>
                  </a:rPr>
                  <a:t>192</a:t>
                </a:r>
              </a:p>
            </p:txBody>
          </p:sp>
          <p:sp>
            <p:nvSpPr>
              <p:cNvPr id="18" name="Arrow: Down 17" descr="down arrow">
                <a:extLst>
                  <a:ext uri="{FF2B5EF4-FFF2-40B4-BE49-F238E27FC236}">
                    <a16:creationId xmlns:a16="http://schemas.microsoft.com/office/drawing/2014/main" id="{9A06826B-4B98-47DD-A40C-78AE0A0135E5}"/>
                  </a:ext>
                </a:extLst>
              </p:cNvPr>
              <p:cNvSpPr/>
              <p:nvPr/>
            </p:nvSpPr>
            <p:spPr>
              <a:xfrm>
                <a:off x="1954671" y="3435094"/>
                <a:ext cx="285541" cy="872836"/>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9EFD3FF-64EC-4C60-97DB-39E8DD0320DA}"/>
                  </a:ext>
                </a:extLst>
              </p:cNvPr>
              <p:cNvSpPr txBox="1"/>
              <p:nvPr/>
            </p:nvSpPr>
            <p:spPr>
              <a:xfrm>
                <a:off x="1165135" y="4686470"/>
                <a:ext cx="1864613" cy="523220"/>
              </a:xfrm>
              <a:prstGeom prst="rect">
                <a:avLst/>
              </a:prstGeom>
              <a:noFill/>
            </p:spPr>
            <p:txBody>
              <a:bodyPr wrap="none" rtlCol="0">
                <a:spAutoFit/>
              </a:bodyPr>
              <a:lstStyle/>
              <a:p>
                <a:r>
                  <a:rPr lang="en-US" sz="2800">
                    <a:latin typeface="Amazon Ember" panose="020B0603020204020204" pitchFamily="34" charset="0"/>
                    <a:ea typeface="Amazon Ember" panose="020B0603020204020204" pitchFamily="34" charset="0"/>
                    <a:cs typeface="Amazon Ember" panose="020B0603020204020204" pitchFamily="34" charset="0"/>
                  </a:rPr>
                  <a:t>11000000</a:t>
                </a:r>
              </a:p>
            </p:txBody>
          </p:sp>
        </p:grpSp>
        <p:sp>
          <p:nvSpPr>
            <p:cNvPr id="9" name="TextBox 8">
              <a:extLst>
                <a:ext uri="{FF2B5EF4-FFF2-40B4-BE49-F238E27FC236}">
                  <a16:creationId xmlns:a16="http://schemas.microsoft.com/office/drawing/2014/main" id="{79AA2476-8A95-4A39-B1AF-645B47091DD5}"/>
                </a:ext>
              </a:extLst>
            </p:cNvPr>
            <p:cNvSpPr txBox="1"/>
            <p:nvPr/>
          </p:nvSpPr>
          <p:spPr>
            <a:xfrm>
              <a:off x="3022971" y="2533334"/>
              <a:ext cx="814647" cy="523220"/>
            </a:xfrm>
            <a:prstGeom prst="rect">
              <a:avLst/>
            </a:prstGeom>
            <a:noFill/>
            <a:ln>
              <a:noFill/>
            </a:ln>
          </p:spPr>
          <p:txBody>
            <a:bodyPr wrap="square" rtlCol="0">
              <a:spAutoFit/>
            </a:bodyPr>
            <a:lstStyle/>
            <a:p>
              <a:pPr algn="ctr"/>
              <a:r>
                <a:rPr lang="en-US" sz="2800">
                  <a:latin typeface="Amazon Ember" panose="020B0603020204020204" pitchFamily="34" charset="0"/>
                  <a:ea typeface="Amazon Ember" panose="020B0603020204020204" pitchFamily="34" charset="0"/>
                  <a:cs typeface="Amazon Ember" panose="020B0603020204020204" pitchFamily="34" charset="0"/>
                </a:rPr>
                <a:t>.</a:t>
              </a:r>
            </a:p>
          </p:txBody>
        </p:sp>
        <p:grpSp>
          <p:nvGrpSpPr>
            <p:cNvPr id="17" name="Group 16">
              <a:extLst>
                <a:ext uri="{FF2B5EF4-FFF2-40B4-BE49-F238E27FC236}">
                  <a16:creationId xmlns:a16="http://schemas.microsoft.com/office/drawing/2014/main" id="{4D84152E-7ED9-4409-9518-02FD30F5FB5F}"/>
                </a:ext>
              </a:extLst>
            </p:cNvPr>
            <p:cNvGrpSpPr/>
            <p:nvPr/>
          </p:nvGrpSpPr>
          <p:grpSpPr>
            <a:xfrm>
              <a:off x="3830841" y="2533334"/>
              <a:ext cx="1864613" cy="2676356"/>
              <a:chOff x="4005835" y="2533334"/>
              <a:chExt cx="1864613" cy="2676356"/>
            </a:xfrm>
          </p:grpSpPr>
          <p:sp>
            <p:nvSpPr>
              <p:cNvPr id="6" name="TextBox 5">
                <a:extLst>
                  <a:ext uri="{FF2B5EF4-FFF2-40B4-BE49-F238E27FC236}">
                    <a16:creationId xmlns:a16="http://schemas.microsoft.com/office/drawing/2014/main" id="{B5D61CD2-BCB0-49A5-9EDE-F8CCD1F21A1D}"/>
                  </a:ext>
                </a:extLst>
              </p:cNvPr>
              <p:cNvSpPr txBox="1"/>
              <p:nvPr/>
            </p:nvSpPr>
            <p:spPr>
              <a:xfrm>
                <a:off x="4740811" y="2533334"/>
                <a:ext cx="394660" cy="523220"/>
              </a:xfrm>
              <a:prstGeom prst="rect">
                <a:avLst/>
              </a:prstGeom>
              <a:noFill/>
            </p:spPr>
            <p:txBody>
              <a:bodyPr wrap="none" rtlCol="0">
                <a:spAutoFit/>
              </a:bodyPr>
              <a:lstStyle/>
              <a:p>
                <a:r>
                  <a:rPr lang="en-US" sz="2800">
                    <a:latin typeface="Amazon Ember" panose="020B0603020204020204" pitchFamily="34" charset="0"/>
                    <a:ea typeface="Amazon Ember" panose="020B0603020204020204" pitchFamily="34" charset="0"/>
                    <a:cs typeface="Amazon Ember" panose="020B0603020204020204" pitchFamily="34" charset="0"/>
                  </a:rPr>
                  <a:t>0</a:t>
                </a:r>
              </a:p>
            </p:txBody>
          </p:sp>
          <p:sp>
            <p:nvSpPr>
              <p:cNvPr id="19" name="Arrow: Down 18" descr="down arrow">
                <a:extLst>
                  <a:ext uri="{FF2B5EF4-FFF2-40B4-BE49-F238E27FC236}">
                    <a16:creationId xmlns:a16="http://schemas.microsoft.com/office/drawing/2014/main" id="{DACD3BD3-C9B4-4BFD-8D4D-825D53009629}"/>
                  </a:ext>
                </a:extLst>
              </p:cNvPr>
              <p:cNvSpPr/>
              <p:nvPr/>
            </p:nvSpPr>
            <p:spPr>
              <a:xfrm>
                <a:off x="4795371" y="3435094"/>
                <a:ext cx="285541" cy="872836"/>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98ED014-D440-4AFB-984E-5D95F827FC6B}"/>
                  </a:ext>
                </a:extLst>
              </p:cNvPr>
              <p:cNvSpPr txBox="1"/>
              <p:nvPr/>
            </p:nvSpPr>
            <p:spPr>
              <a:xfrm>
                <a:off x="4005835" y="4686470"/>
                <a:ext cx="1864613" cy="523220"/>
              </a:xfrm>
              <a:prstGeom prst="rect">
                <a:avLst/>
              </a:prstGeom>
              <a:noFill/>
            </p:spPr>
            <p:txBody>
              <a:bodyPr wrap="none" rtlCol="0">
                <a:spAutoFit/>
              </a:bodyPr>
              <a:lstStyle/>
              <a:p>
                <a:r>
                  <a:rPr lang="en-US" sz="2800">
                    <a:latin typeface="Amazon Ember" panose="020B0603020204020204" pitchFamily="34" charset="0"/>
                    <a:ea typeface="Amazon Ember" panose="020B0603020204020204" pitchFamily="34" charset="0"/>
                    <a:cs typeface="Amazon Ember" panose="020B0603020204020204" pitchFamily="34" charset="0"/>
                  </a:rPr>
                  <a:t>00000000</a:t>
                </a:r>
              </a:p>
            </p:txBody>
          </p:sp>
        </p:grpSp>
        <p:sp>
          <p:nvSpPr>
            <p:cNvPr id="10" name="TextBox 9">
              <a:extLst>
                <a:ext uri="{FF2B5EF4-FFF2-40B4-BE49-F238E27FC236}">
                  <a16:creationId xmlns:a16="http://schemas.microsoft.com/office/drawing/2014/main" id="{56A1FEF2-BD83-4F60-B2B3-F21832C33498}"/>
                </a:ext>
              </a:extLst>
            </p:cNvPr>
            <p:cNvSpPr txBox="1"/>
            <p:nvPr/>
          </p:nvSpPr>
          <p:spPr>
            <a:xfrm>
              <a:off x="5688677" y="2533334"/>
              <a:ext cx="814647" cy="523220"/>
            </a:xfrm>
            <a:prstGeom prst="rect">
              <a:avLst/>
            </a:prstGeom>
            <a:noFill/>
            <a:ln>
              <a:noFill/>
            </a:ln>
          </p:spPr>
          <p:txBody>
            <a:bodyPr wrap="square" rtlCol="0">
              <a:spAutoFit/>
            </a:bodyPr>
            <a:lstStyle/>
            <a:p>
              <a:pPr algn="ctr"/>
              <a:r>
                <a:rPr lang="en-US" sz="2800">
                  <a:latin typeface="Amazon Ember" panose="020B0603020204020204" pitchFamily="34" charset="0"/>
                  <a:ea typeface="Amazon Ember" panose="020B0603020204020204" pitchFamily="34" charset="0"/>
                  <a:cs typeface="Amazon Ember" panose="020B0603020204020204" pitchFamily="34" charset="0"/>
                </a:rPr>
                <a:t>.</a:t>
              </a:r>
            </a:p>
          </p:txBody>
        </p:sp>
        <p:grpSp>
          <p:nvGrpSpPr>
            <p:cNvPr id="22" name="Group 21">
              <a:extLst>
                <a:ext uri="{FF2B5EF4-FFF2-40B4-BE49-F238E27FC236}">
                  <a16:creationId xmlns:a16="http://schemas.microsoft.com/office/drawing/2014/main" id="{FA3909AB-7399-4202-8519-6B74CE6C2493}"/>
                </a:ext>
              </a:extLst>
            </p:cNvPr>
            <p:cNvGrpSpPr/>
            <p:nvPr/>
          </p:nvGrpSpPr>
          <p:grpSpPr>
            <a:xfrm>
              <a:off x="6496547" y="2533334"/>
              <a:ext cx="1864613" cy="2676356"/>
              <a:chOff x="6636542" y="2533334"/>
              <a:chExt cx="1864613" cy="2676356"/>
            </a:xfrm>
          </p:grpSpPr>
          <p:sp>
            <p:nvSpPr>
              <p:cNvPr id="7" name="TextBox 6">
                <a:extLst>
                  <a:ext uri="{FF2B5EF4-FFF2-40B4-BE49-F238E27FC236}">
                    <a16:creationId xmlns:a16="http://schemas.microsoft.com/office/drawing/2014/main" id="{AF4603A9-400C-41F2-9961-DF7A7C0EC0F2}"/>
                  </a:ext>
                </a:extLst>
              </p:cNvPr>
              <p:cNvSpPr txBox="1"/>
              <p:nvPr/>
            </p:nvSpPr>
            <p:spPr>
              <a:xfrm>
                <a:off x="7371518" y="2533334"/>
                <a:ext cx="394660"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2</a:t>
                </a:r>
              </a:p>
            </p:txBody>
          </p:sp>
          <p:sp>
            <p:nvSpPr>
              <p:cNvPr id="20" name="Arrow: Down 19" descr="down arrow">
                <a:extLst>
                  <a:ext uri="{FF2B5EF4-FFF2-40B4-BE49-F238E27FC236}">
                    <a16:creationId xmlns:a16="http://schemas.microsoft.com/office/drawing/2014/main" id="{CDCCC6AD-3487-4425-BF99-0F21E99147B0}"/>
                  </a:ext>
                </a:extLst>
              </p:cNvPr>
              <p:cNvSpPr/>
              <p:nvPr/>
            </p:nvSpPr>
            <p:spPr>
              <a:xfrm>
                <a:off x="7426078" y="3435094"/>
                <a:ext cx="285541" cy="872836"/>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23A0D1B-AF82-495E-AE97-CFC8ADAD0B98}"/>
                  </a:ext>
                </a:extLst>
              </p:cNvPr>
              <p:cNvSpPr txBox="1"/>
              <p:nvPr/>
            </p:nvSpPr>
            <p:spPr>
              <a:xfrm>
                <a:off x="6636542" y="4686470"/>
                <a:ext cx="1864613" cy="523220"/>
              </a:xfrm>
              <a:prstGeom prst="rect">
                <a:avLst/>
              </a:prstGeom>
              <a:noFill/>
            </p:spPr>
            <p:txBody>
              <a:bodyPr wrap="none" rtlCol="0">
                <a:spAutoFit/>
              </a:bodyPr>
              <a:lstStyle/>
              <a:p>
                <a:r>
                  <a:rPr lang="en-US" sz="2800">
                    <a:latin typeface="Amazon Ember" panose="020B0603020204020204" pitchFamily="34" charset="0"/>
                    <a:ea typeface="Amazon Ember" panose="020B0603020204020204" pitchFamily="34" charset="0"/>
                    <a:cs typeface="Amazon Ember" panose="020B0603020204020204" pitchFamily="34" charset="0"/>
                  </a:rPr>
                  <a:t>00000010</a:t>
                </a:r>
              </a:p>
            </p:txBody>
          </p:sp>
        </p:grpSp>
        <p:sp>
          <p:nvSpPr>
            <p:cNvPr id="11" name="TextBox 10">
              <a:extLst>
                <a:ext uri="{FF2B5EF4-FFF2-40B4-BE49-F238E27FC236}">
                  <a16:creationId xmlns:a16="http://schemas.microsoft.com/office/drawing/2014/main" id="{8EB8DFCA-6656-40E0-9527-53F4043D97D7}"/>
                </a:ext>
              </a:extLst>
            </p:cNvPr>
            <p:cNvSpPr txBox="1"/>
            <p:nvPr/>
          </p:nvSpPr>
          <p:spPr>
            <a:xfrm>
              <a:off x="8354383" y="2533334"/>
              <a:ext cx="814647" cy="523220"/>
            </a:xfrm>
            <a:prstGeom prst="rect">
              <a:avLst/>
            </a:prstGeom>
            <a:noFill/>
            <a:ln>
              <a:noFill/>
            </a:ln>
          </p:spPr>
          <p:txBody>
            <a:bodyPr wrap="square" rtlCol="0">
              <a:spAutoFit/>
            </a:bodyPr>
            <a:lstStyle/>
            <a:p>
              <a:pPr algn="ctr"/>
              <a:r>
                <a:rPr lang="en-US" sz="2800">
                  <a:latin typeface="Amazon Ember" panose="020B0603020204020204" pitchFamily="34" charset="0"/>
                  <a:ea typeface="Amazon Ember" panose="020B0603020204020204" pitchFamily="34" charset="0"/>
                  <a:cs typeface="Amazon Ember" panose="020B0603020204020204" pitchFamily="34" charset="0"/>
                </a:rPr>
                <a:t>.</a:t>
              </a:r>
            </a:p>
          </p:txBody>
        </p:sp>
        <p:grpSp>
          <p:nvGrpSpPr>
            <p:cNvPr id="23" name="Group 22">
              <a:extLst>
                <a:ext uri="{FF2B5EF4-FFF2-40B4-BE49-F238E27FC236}">
                  <a16:creationId xmlns:a16="http://schemas.microsoft.com/office/drawing/2014/main" id="{005D0DD3-2319-4F09-B0A5-CA4E417A4078}"/>
                </a:ext>
              </a:extLst>
            </p:cNvPr>
            <p:cNvGrpSpPr/>
            <p:nvPr/>
          </p:nvGrpSpPr>
          <p:grpSpPr>
            <a:xfrm>
              <a:off x="9162252" y="2533334"/>
              <a:ext cx="1864613" cy="2676356"/>
              <a:chOff x="9162252" y="2533334"/>
              <a:chExt cx="1864613" cy="2676356"/>
            </a:xfrm>
          </p:grpSpPr>
          <p:sp>
            <p:nvSpPr>
              <p:cNvPr id="8" name="TextBox 7">
                <a:extLst>
                  <a:ext uri="{FF2B5EF4-FFF2-40B4-BE49-F238E27FC236}">
                    <a16:creationId xmlns:a16="http://schemas.microsoft.com/office/drawing/2014/main" id="{FF023EC7-8F3A-4F9D-86C6-EED05D2E2430}"/>
                  </a:ext>
                </a:extLst>
              </p:cNvPr>
              <p:cNvSpPr txBox="1"/>
              <p:nvPr/>
            </p:nvSpPr>
            <p:spPr>
              <a:xfrm>
                <a:off x="9897228" y="2533334"/>
                <a:ext cx="394660" cy="523220"/>
              </a:xfrm>
              <a:prstGeom prst="rect">
                <a:avLst/>
              </a:prstGeom>
              <a:noFill/>
            </p:spPr>
            <p:txBody>
              <a:bodyPr wrap="none" rtlCol="0">
                <a:spAutoFit/>
              </a:bodyPr>
              <a:lstStyle/>
              <a:p>
                <a:r>
                  <a:rPr lang="en-US" sz="2800">
                    <a:latin typeface="Amazon Ember" panose="020B0603020204020204" pitchFamily="34" charset="0"/>
                    <a:ea typeface="Amazon Ember" panose="020B0603020204020204" pitchFamily="34" charset="0"/>
                    <a:cs typeface="Amazon Ember" panose="020B0603020204020204" pitchFamily="34" charset="0"/>
                  </a:rPr>
                  <a:t>0</a:t>
                </a:r>
              </a:p>
            </p:txBody>
          </p:sp>
          <p:sp>
            <p:nvSpPr>
              <p:cNvPr id="21" name="Arrow: Down 20" descr="down arrow">
                <a:extLst>
                  <a:ext uri="{FF2B5EF4-FFF2-40B4-BE49-F238E27FC236}">
                    <a16:creationId xmlns:a16="http://schemas.microsoft.com/office/drawing/2014/main" id="{E73C3CDE-40C4-448C-8E07-4E81ADC7825D}"/>
                  </a:ext>
                </a:extLst>
              </p:cNvPr>
              <p:cNvSpPr/>
              <p:nvPr/>
            </p:nvSpPr>
            <p:spPr>
              <a:xfrm>
                <a:off x="9951788" y="3435094"/>
                <a:ext cx="285541" cy="872836"/>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0D60233-253B-41EA-86B5-53E14BCD47E4}"/>
                  </a:ext>
                </a:extLst>
              </p:cNvPr>
              <p:cNvSpPr txBox="1"/>
              <p:nvPr/>
            </p:nvSpPr>
            <p:spPr>
              <a:xfrm>
                <a:off x="9162252" y="4686470"/>
                <a:ext cx="1864613" cy="523220"/>
              </a:xfrm>
              <a:prstGeom prst="rect">
                <a:avLst/>
              </a:prstGeom>
              <a:noFill/>
            </p:spPr>
            <p:txBody>
              <a:bodyPr wrap="none" rtlCol="0">
                <a:spAutoFit/>
              </a:bodyPr>
              <a:lstStyle/>
              <a:p>
                <a:r>
                  <a:rPr lang="en-US" sz="2800">
                    <a:latin typeface="Amazon Ember" panose="020B0603020204020204" pitchFamily="34" charset="0"/>
                    <a:ea typeface="Amazon Ember" panose="020B0603020204020204" pitchFamily="34" charset="0"/>
                    <a:cs typeface="Amazon Ember" panose="020B0603020204020204" pitchFamily="34" charset="0"/>
                  </a:rPr>
                  <a:t>00000000</a:t>
                </a:r>
              </a:p>
            </p:txBody>
          </p:sp>
        </p:grpSp>
      </p:grpSp>
    </p:spTree>
    <p:custDataLst>
      <p:tags r:id="rId1"/>
    </p:custDataLst>
    <p:extLst>
      <p:ext uri="{BB962C8B-B14F-4D97-AF65-F5344CB8AC3E}">
        <p14:creationId xmlns:p14="http://schemas.microsoft.com/office/powerpoint/2010/main" val="12721850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D8B34B7-ED80-F96D-B25C-C747326E05A8}"/>
              </a:ext>
            </a:extLst>
          </p:cNvPr>
          <p:cNvSpPr>
            <a:spLocks noGrp="1"/>
          </p:cNvSpPr>
          <p:nvPr>
            <p:ph type="sldNum" sz="quarter" idx="20"/>
          </p:nvPr>
        </p:nvSpPr>
        <p:spPr/>
        <p:txBody>
          <a:bodyPr/>
          <a:lstStyle/>
          <a:p>
            <a:fld id="{930176A1-BCF0-4712-97A6-6B495F55390B}" type="slidenum">
              <a:rPr lang="en-US" smtClean="0"/>
              <a:pPr/>
              <a:t>40</a:t>
            </a:fld>
            <a:endParaRPr lang="en-US"/>
          </a:p>
        </p:txBody>
      </p:sp>
      <p:sp>
        <p:nvSpPr>
          <p:cNvPr id="6" name="Title 5">
            <a:extLst>
              <a:ext uri="{FF2B5EF4-FFF2-40B4-BE49-F238E27FC236}">
                <a16:creationId xmlns:a16="http://schemas.microsoft.com/office/drawing/2014/main" id="{086B2B61-B581-41F9-9E73-503575575564}"/>
              </a:ext>
            </a:extLst>
          </p:cNvPr>
          <p:cNvSpPr>
            <a:spLocks noGrp="1"/>
          </p:cNvSpPr>
          <p:nvPr>
            <p:ph type="title"/>
          </p:nvPr>
        </p:nvSpPr>
        <p:spPr/>
        <p:txBody>
          <a:bodyPr>
            <a:normAutofit/>
          </a:bodyPr>
          <a:lstStyle/>
          <a:p>
            <a:r>
              <a:rPr lang="en-US">
                <a:latin typeface="+mj-lt"/>
              </a:rPr>
              <a:t>Lab 2: Final product</a:t>
            </a:r>
          </a:p>
        </p:txBody>
      </p:sp>
      <p:grpSp>
        <p:nvGrpSpPr>
          <p:cNvPr id="2" name="Group 1" descr="Architecture diagram of a VPC spread across two Availability Zones. VPC has an internet gateway and a public subnet and a private subnet in each Availability Zone.">
            <a:extLst>
              <a:ext uri="{FF2B5EF4-FFF2-40B4-BE49-F238E27FC236}">
                <a16:creationId xmlns:a16="http://schemas.microsoft.com/office/drawing/2014/main" id="{13A70E89-DD2E-4466-8BF9-3F2FA8BFCE90}"/>
              </a:ext>
            </a:extLst>
          </p:cNvPr>
          <p:cNvGrpSpPr/>
          <p:nvPr/>
        </p:nvGrpSpPr>
        <p:grpSpPr>
          <a:xfrm>
            <a:off x="330292" y="1280780"/>
            <a:ext cx="7605780" cy="5106141"/>
            <a:chOff x="319021" y="1250209"/>
            <a:chExt cx="7605780" cy="5106141"/>
          </a:xfrm>
        </p:grpSpPr>
        <p:sp>
          <p:nvSpPr>
            <p:cNvPr id="7" name="Rectangle 6">
              <a:extLst>
                <a:ext uri="{FF2B5EF4-FFF2-40B4-BE49-F238E27FC236}">
                  <a16:creationId xmlns:a16="http://schemas.microsoft.com/office/drawing/2014/main" id="{7BC357CD-7FD7-489B-8C0D-2D259BE89B85}"/>
                </a:ext>
              </a:extLst>
            </p:cNvPr>
            <p:cNvSpPr/>
            <p:nvPr/>
          </p:nvSpPr>
          <p:spPr>
            <a:xfrm>
              <a:off x="1150024" y="2253734"/>
              <a:ext cx="2560320" cy="393192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mazon Ember Light"/>
                  <a:ea typeface="+mn-ea"/>
                  <a:cs typeface="+mn-cs"/>
                </a:rPr>
                <a:t>Availability Zone A</a:t>
              </a:r>
            </a:p>
          </p:txBody>
        </p:sp>
        <p:sp>
          <p:nvSpPr>
            <p:cNvPr id="9" name="Rectangle 8">
              <a:extLst>
                <a:ext uri="{FF2B5EF4-FFF2-40B4-BE49-F238E27FC236}">
                  <a16:creationId xmlns:a16="http://schemas.microsoft.com/office/drawing/2014/main" id="{C5ECB95F-D928-4754-AF5C-B1609AC9FC2C}"/>
                </a:ext>
              </a:extLst>
            </p:cNvPr>
            <p:cNvSpPr/>
            <p:nvPr/>
          </p:nvSpPr>
          <p:spPr>
            <a:xfrm>
              <a:off x="1291222" y="3023703"/>
              <a:ext cx="2286000" cy="146304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D8900"/>
                  </a:solidFill>
                  <a:effectLst/>
                  <a:uLnTx/>
                  <a:uFillTx/>
                  <a:latin typeface="Amazon Ember Light"/>
                  <a:ea typeface="+mn-ea"/>
                  <a:cs typeface="+mn-cs"/>
                </a:rPr>
                <a:t>   Public subnet 1:</a:t>
              </a:r>
              <a:br>
                <a:rPr kumimoji="0" lang="en-US" sz="1600" b="0" i="0" u="none" strike="noStrike" kern="0" cap="none" spc="0" normalizeH="0" baseline="0" noProof="0">
                  <a:ln>
                    <a:noFill/>
                  </a:ln>
                  <a:solidFill>
                    <a:srgbClr val="1D8900"/>
                  </a:solidFill>
                  <a:effectLst/>
                  <a:uLnTx/>
                  <a:uFillTx/>
                  <a:latin typeface="Amazon Ember Light"/>
                  <a:ea typeface="+mn-ea"/>
                  <a:cs typeface="+mn-cs"/>
                </a:rPr>
              </a:br>
              <a:r>
                <a:rPr kumimoji="0" lang="en-US" sz="1600" b="0" i="0" u="none" strike="noStrike" kern="0" cap="none" spc="0" normalizeH="0" baseline="0" noProof="0">
                  <a:ln>
                    <a:noFill/>
                  </a:ln>
                  <a:solidFill>
                    <a:srgbClr val="1D8900"/>
                  </a:solidFill>
                  <a:effectLst/>
                  <a:uLnTx/>
                  <a:uFillTx/>
                  <a:latin typeface="Amazon Ember Light"/>
                  <a:ea typeface="+mn-ea"/>
                  <a:cs typeface="+mn-cs"/>
                </a:rPr>
                <a:t>   10.0.0.0/24</a:t>
              </a:r>
            </a:p>
          </p:txBody>
        </p:sp>
        <p:pic>
          <p:nvPicPr>
            <p:cNvPr id="10" name="Graphic 9">
              <a:extLst>
                <a:ext uri="{FF2B5EF4-FFF2-40B4-BE49-F238E27FC236}">
                  <a16:creationId xmlns:a16="http://schemas.microsoft.com/office/drawing/2014/main" id="{4C90CD01-3D3B-4F82-8A3B-8BD126E4671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1223" y="3021344"/>
              <a:ext cx="457200" cy="457200"/>
            </a:xfrm>
            <a:prstGeom prst="rect">
              <a:avLst/>
            </a:prstGeom>
          </p:spPr>
        </p:pic>
        <p:pic>
          <p:nvPicPr>
            <p:cNvPr id="11" name="Graphic 10">
              <a:extLst>
                <a:ext uri="{FF2B5EF4-FFF2-40B4-BE49-F238E27FC236}">
                  <a16:creationId xmlns:a16="http://schemas.microsoft.com/office/drawing/2014/main" id="{41FD47E6-1ABB-4E4A-B023-57F07322397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72261" y="2358922"/>
              <a:ext cx="469900" cy="469900"/>
            </a:xfrm>
            <a:prstGeom prst="rect">
              <a:avLst/>
            </a:prstGeom>
          </p:spPr>
        </p:pic>
        <p:sp>
          <p:nvSpPr>
            <p:cNvPr id="17" name="Rectangle 16">
              <a:extLst>
                <a:ext uri="{FF2B5EF4-FFF2-40B4-BE49-F238E27FC236}">
                  <a16:creationId xmlns:a16="http://schemas.microsoft.com/office/drawing/2014/main" id="{3CFC1867-29CE-4D9F-BA7B-6E4C69776511}"/>
                </a:ext>
              </a:extLst>
            </p:cNvPr>
            <p:cNvSpPr/>
            <p:nvPr/>
          </p:nvSpPr>
          <p:spPr>
            <a:xfrm>
              <a:off x="1291221" y="4583644"/>
              <a:ext cx="2286000" cy="146304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mazon Ember Light"/>
                  <a:ea typeface="+mn-ea"/>
                  <a:cs typeface="+mn-cs"/>
                </a:rPr>
                <a:t>   Private subnet 1: </a:t>
              </a:r>
              <a:br>
                <a:rPr kumimoji="0" lang="en-US" sz="1600" b="0" i="0" u="none" strike="noStrike" kern="0" cap="none" spc="0" normalizeH="0" baseline="0" noProof="0">
                  <a:ln>
                    <a:noFill/>
                  </a:ln>
                  <a:solidFill>
                    <a:srgbClr val="007CBC"/>
                  </a:solidFill>
                  <a:effectLst/>
                  <a:uLnTx/>
                  <a:uFillTx/>
                  <a:latin typeface="Amazon Ember Light"/>
                  <a:ea typeface="+mn-ea"/>
                  <a:cs typeface="+mn-cs"/>
                </a:rPr>
              </a:br>
              <a:r>
                <a:rPr kumimoji="0" lang="en-US" sz="1600" b="0" i="0" u="none" strike="noStrike" kern="0" cap="none" spc="0" normalizeH="0" baseline="0" noProof="0">
                  <a:ln>
                    <a:noFill/>
                  </a:ln>
                  <a:solidFill>
                    <a:srgbClr val="007CBC"/>
                  </a:solidFill>
                  <a:effectLst/>
                  <a:uLnTx/>
                  <a:uFillTx/>
                  <a:latin typeface="Amazon Ember Light"/>
                  <a:ea typeface="+mn-ea"/>
                  <a:cs typeface="+mn-cs"/>
                </a:rPr>
                <a:t>   10.0.1.0/24</a:t>
              </a:r>
            </a:p>
          </p:txBody>
        </p:sp>
        <p:pic>
          <p:nvPicPr>
            <p:cNvPr id="18" name="Graphic 17">
              <a:extLst>
                <a:ext uri="{FF2B5EF4-FFF2-40B4-BE49-F238E27FC236}">
                  <a16:creationId xmlns:a16="http://schemas.microsoft.com/office/drawing/2014/main" id="{09CC54DD-6FC6-41F6-9BFB-4746503C070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91222" y="4581286"/>
              <a:ext cx="457200" cy="457200"/>
            </a:xfrm>
            <a:prstGeom prst="rect">
              <a:avLst/>
            </a:prstGeom>
          </p:spPr>
        </p:pic>
        <p:sp>
          <p:nvSpPr>
            <p:cNvPr id="25" name="Rectangle 24">
              <a:extLst>
                <a:ext uri="{FF2B5EF4-FFF2-40B4-BE49-F238E27FC236}">
                  <a16:creationId xmlns:a16="http://schemas.microsoft.com/office/drawing/2014/main" id="{E0605678-574C-401E-B953-57B7E5D730E2}"/>
                </a:ext>
              </a:extLst>
            </p:cNvPr>
            <p:cNvSpPr/>
            <p:nvPr/>
          </p:nvSpPr>
          <p:spPr>
            <a:xfrm>
              <a:off x="319022" y="1250209"/>
              <a:ext cx="7605779" cy="5106141"/>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Amazon Ember Light"/>
                  <a:ea typeface="+mn-ea"/>
                  <a:cs typeface="+mn-cs"/>
                </a:rPr>
                <a:t> </a:t>
              </a:r>
              <a:r>
                <a:rPr kumimoji="0" lang="en-US" sz="1600" b="0" i="0" u="none" strike="noStrike" kern="0" cap="none" spc="0" normalizeH="0" baseline="0" noProof="0">
                  <a:ln>
                    <a:noFill/>
                  </a:ln>
                  <a:solidFill>
                    <a:sysClr val="windowText" lastClr="000000"/>
                  </a:solidFill>
                  <a:effectLst/>
                  <a:uLnTx/>
                  <a:uFillTx/>
                  <a:latin typeface="Amazon Ember Light"/>
                  <a:ea typeface="+mn-ea"/>
                  <a:cs typeface="+mn-cs"/>
                </a:rPr>
                <a:t>AWS Cloud</a:t>
              </a:r>
            </a:p>
          </p:txBody>
        </p:sp>
        <p:pic>
          <p:nvPicPr>
            <p:cNvPr id="26" name="Graphic 25">
              <a:extLst>
                <a:ext uri="{FF2B5EF4-FFF2-40B4-BE49-F238E27FC236}">
                  <a16:creationId xmlns:a16="http://schemas.microsoft.com/office/drawing/2014/main" id="{9A15C567-F184-495F-B429-1C1CC1F3ABB7}"/>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9021" y="1250209"/>
              <a:ext cx="431842" cy="457200"/>
            </a:xfrm>
            <a:prstGeom prst="rect">
              <a:avLst/>
            </a:prstGeom>
          </p:spPr>
        </p:pic>
        <p:sp>
          <p:nvSpPr>
            <p:cNvPr id="28" name="Rectangle 27">
              <a:extLst>
                <a:ext uri="{FF2B5EF4-FFF2-40B4-BE49-F238E27FC236}">
                  <a16:creationId xmlns:a16="http://schemas.microsoft.com/office/drawing/2014/main" id="{20E3F9B4-C36A-4357-8E6E-66C01D596CCE}"/>
                </a:ext>
              </a:extLst>
            </p:cNvPr>
            <p:cNvSpPr/>
            <p:nvPr/>
          </p:nvSpPr>
          <p:spPr>
            <a:xfrm>
              <a:off x="447171" y="1864835"/>
              <a:ext cx="7269084" cy="4389120"/>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mazon Ember Light"/>
                  <a:ea typeface="+mn-ea"/>
                  <a:cs typeface="+mn-cs"/>
                </a:rPr>
                <a:t> Region</a:t>
              </a:r>
            </a:p>
          </p:txBody>
        </p:sp>
        <p:pic>
          <p:nvPicPr>
            <p:cNvPr id="29" name="Graphic 28">
              <a:extLst>
                <a:ext uri="{FF2B5EF4-FFF2-40B4-BE49-F238E27FC236}">
                  <a16:creationId xmlns:a16="http://schemas.microsoft.com/office/drawing/2014/main" id="{7D768B23-28DD-44A1-AA88-C76A87AA847A}"/>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7171" y="1864837"/>
              <a:ext cx="457200" cy="457200"/>
            </a:xfrm>
            <a:prstGeom prst="rect">
              <a:avLst/>
            </a:prstGeom>
          </p:spPr>
        </p:pic>
        <p:sp>
          <p:nvSpPr>
            <p:cNvPr id="31" name="Rectangle 30">
              <a:extLst>
                <a:ext uri="{FF2B5EF4-FFF2-40B4-BE49-F238E27FC236}">
                  <a16:creationId xmlns:a16="http://schemas.microsoft.com/office/drawing/2014/main" id="{255794AC-4456-460B-AEF7-F441B188A7AF}"/>
                </a:ext>
              </a:extLst>
            </p:cNvPr>
            <p:cNvSpPr/>
            <p:nvPr/>
          </p:nvSpPr>
          <p:spPr>
            <a:xfrm>
              <a:off x="651032" y="2601304"/>
              <a:ext cx="6840632" cy="352044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0"/>
                  <a:solidFill>
                    <a:srgbClr val="1D8900"/>
                  </a:solidFill>
                  <a:effectLst/>
                  <a:uLnTx/>
                  <a:uFillTx/>
                  <a:latin typeface="Amazon Ember Light"/>
                  <a:ea typeface="+mn-ea"/>
                  <a:cs typeface="+mn-cs"/>
                </a:rPr>
                <a:t> VPC: </a:t>
              </a:r>
              <a:r>
                <a:rPr kumimoji="0" lang="en-US" sz="1600" b="0" i="0" u="none" strike="noStrike" kern="1200" cap="none" spc="0" normalizeH="0" baseline="0" noProof="0">
                  <a:ln>
                    <a:noFill/>
                  </a:ln>
                  <a:solidFill>
                    <a:srgbClr val="1D8900"/>
                  </a:solidFill>
                  <a:effectLst/>
                  <a:uLnTx/>
                  <a:uFillTx/>
                  <a:latin typeface="Amazon Ember Light"/>
                  <a:ea typeface="+mn-ea"/>
                  <a:cs typeface="+mn-cs"/>
                </a:rPr>
                <a:t>10.0.0.0/16</a:t>
              </a:r>
            </a:p>
          </p:txBody>
        </p:sp>
        <p:pic>
          <p:nvPicPr>
            <p:cNvPr id="32" name="Graphic 31">
              <a:extLst>
                <a:ext uri="{FF2B5EF4-FFF2-40B4-BE49-F238E27FC236}">
                  <a16:creationId xmlns:a16="http://schemas.microsoft.com/office/drawing/2014/main" id="{15298B1A-D3B2-4301-85E0-15D96800DD28}"/>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51032" y="2601303"/>
              <a:ext cx="457200" cy="457200"/>
            </a:xfrm>
            <a:prstGeom prst="rect">
              <a:avLst/>
            </a:prstGeom>
          </p:spPr>
        </p:pic>
        <p:sp>
          <p:nvSpPr>
            <p:cNvPr id="34" name="TextBox 33">
              <a:extLst>
                <a:ext uri="{FF2B5EF4-FFF2-40B4-BE49-F238E27FC236}">
                  <a16:creationId xmlns:a16="http://schemas.microsoft.com/office/drawing/2014/main" id="{1EDCF6E1-F736-4F69-BE79-9D282D9B166C}"/>
                </a:ext>
              </a:extLst>
            </p:cNvPr>
            <p:cNvSpPr txBox="1"/>
            <p:nvPr/>
          </p:nvSpPr>
          <p:spPr>
            <a:xfrm>
              <a:off x="3745017" y="2822330"/>
              <a:ext cx="947695"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a:ea typeface="Amazon Ember Light" panose="020B0403020204020204" pitchFamily="34" charset="0"/>
                  <a:cs typeface="Arial" panose="020B0604020202020204" pitchFamily="34" charset="0"/>
                </a:rPr>
                <a:t>Internet</a:t>
              </a:r>
              <a:br>
                <a:rPr kumimoji="0" lang="en-US" sz="1600" b="0" i="0" u="none" strike="noStrike" kern="1200" cap="none" spc="0" normalizeH="0" baseline="0" noProof="0">
                  <a:ln>
                    <a:noFill/>
                  </a:ln>
                  <a:solidFill>
                    <a:srgbClr val="000000"/>
                  </a:solidFill>
                  <a:effectLst/>
                  <a:uLnTx/>
                  <a:uFillTx/>
                  <a:latin typeface="Amazon Ember Light"/>
                  <a:ea typeface="Amazon Ember Light" panose="020B0403020204020204" pitchFamily="34" charset="0"/>
                  <a:cs typeface="Arial" panose="020B0604020202020204" pitchFamily="34" charset="0"/>
                </a:rPr>
              </a:br>
              <a:r>
                <a:rPr kumimoji="0" lang="en-US" sz="1600" b="0" i="0" u="none" strike="noStrike" kern="1200" cap="none" spc="0" normalizeH="0" baseline="0" noProof="0">
                  <a:ln>
                    <a:noFill/>
                  </a:ln>
                  <a:solidFill>
                    <a:srgbClr val="000000"/>
                  </a:solidFill>
                  <a:effectLst/>
                  <a:uLnTx/>
                  <a:uFillTx/>
                  <a:latin typeface="Amazon Ember Light"/>
                  <a:ea typeface="Amazon Ember Light" panose="020B0403020204020204" pitchFamily="34" charset="0"/>
                  <a:cs typeface="Arial" panose="020B0604020202020204" pitchFamily="34" charset="0"/>
                </a:rPr>
                <a:t>gateway</a:t>
              </a:r>
            </a:p>
          </p:txBody>
        </p:sp>
        <p:sp>
          <p:nvSpPr>
            <p:cNvPr id="36" name="Rectangle 35">
              <a:extLst>
                <a:ext uri="{FF2B5EF4-FFF2-40B4-BE49-F238E27FC236}">
                  <a16:creationId xmlns:a16="http://schemas.microsoft.com/office/drawing/2014/main" id="{5B6BA30C-BE44-4551-A2DF-D0A70988C62C}"/>
                </a:ext>
              </a:extLst>
            </p:cNvPr>
            <p:cNvSpPr/>
            <p:nvPr/>
          </p:nvSpPr>
          <p:spPr>
            <a:xfrm>
              <a:off x="4704077" y="2253733"/>
              <a:ext cx="2560320" cy="393192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mazon Ember Light"/>
                  <a:ea typeface="+mn-ea"/>
                  <a:cs typeface="+mn-cs"/>
                </a:rPr>
                <a:t>Availability Zone B</a:t>
              </a:r>
            </a:p>
          </p:txBody>
        </p:sp>
        <p:sp>
          <p:nvSpPr>
            <p:cNvPr id="37" name="Rectangle 36">
              <a:extLst>
                <a:ext uri="{FF2B5EF4-FFF2-40B4-BE49-F238E27FC236}">
                  <a16:creationId xmlns:a16="http://schemas.microsoft.com/office/drawing/2014/main" id="{DC7FB6F2-BAD2-4BBA-BBAD-EBF534C5EAD2}"/>
                </a:ext>
              </a:extLst>
            </p:cNvPr>
            <p:cNvSpPr/>
            <p:nvPr/>
          </p:nvSpPr>
          <p:spPr>
            <a:xfrm>
              <a:off x="4845275" y="3023703"/>
              <a:ext cx="2286000" cy="146304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D8900"/>
                  </a:solidFill>
                  <a:effectLst/>
                  <a:uLnTx/>
                  <a:uFillTx/>
                  <a:latin typeface="Amazon Ember Light"/>
                  <a:ea typeface="+mn-ea"/>
                  <a:cs typeface="+mn-cs"/>
                </a:rPr>
                <a:t>   Public subnet 2:</a:t>
              </a:r>
              <a:br>
                <a:rPr kumimoji="0" lang="en-US" sz="1600" b="0" i="0" u="none" strike="noStrike" kern="0" cap="none" spc="0" normalizeH="0" baseline="0" noProof="0">
                  <a:ln>
                    <a:noFill/>
                  </a:ln>
                  <a:solidFill>
                    <a:srgbClr val="1D8900"/>
                  </a:solidFill>
                  <a:effectLst/>
                  <a:uLnTx/>
                  <a:uFillTx/>
                  <a:latin typeface="Amazon Ember Light"/>
                  <a:ea typeface="+mn-ea"/>
                  <a:cs typeface="+mn-cs"/>
                </a:rPr>
              </a:br>
              <a:r>
                <a:rPr kumimoji="0" lang="en-US" sz="1600" b="0" i="0" u="none" strike="noStrike" kern="0" cap="none" spc="0" normalizeH="0" baseline="0" noProof="0">
                  <a:ln>
                    <a:noFill/>
                  </a:ln>
                  <a:solidFill>
                    <a:srgbClr val="1D8900"/>
                  </a:solidFill>
                  <a:effectLst/>
                  <a:uLnTx/>
                  <a:uFillTx/>
                  <a:latin typeface="Amazon Ember Light"/>
                  <a:ea typeface="+mn-ea"/>
                  <a:cs typeface="+mn-cs"/>
                </a:rPr>
                <a:t>   10.0.2.0/24</a:t>
              </a:r>
            </a:p>
          </p:txBody>
        </p:sp>
        <p:sp>
          <p:nvSpPr>
            <p:cNvPr id="39" name="Rectangle 38">
              <a:extLst>
                <a:ext uri="{FF2B5EF4-FFF2-40B4-BE49-F238E27FC236}">
                  <a16:creationId xmlns:a16="http://schemas.microsoft.com/office/drawing/2014/main" id="{6B39561C-450B-44B7-89FF-BDC62C028110}"/>
                </a:ext>
              </a:extLst>
            </p:cNvPr>
            <p:cNvSpPr/>
            <p:nvPr/>
          </p:nvSpPr>
          <p:spPr>
            <a:xfrm>
              <a:off x="4845274" y="4583644"/>
              <a:ext cx="2286000" cy="146304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mazon Ember Light"/>
                  <a:ea typeface="+mn-ea"/>
                  <a:cs typeface="+mn-cs"/>
                </a:rPr>
                <a:t>   Private subnet 2: </a:t>
              </a:r>
              <a:br>
                <a:rPr kumimoji="0" lang="en-US" sz="1600" b="0" i="0" u="none" strike="noStrike" kern="0" cap="none" spc="0" normalizeH="0" baseline="0" noProof="0">
                  <a:ln>
                    <a:noFill/>
                  </a:ln>
                  <a:solidFill>
                    <a:srgbClr val="007CBC"/>
                  </a:solidFill>
                  <a:effectLst/>
                  <a:uLnTx/>
                  <a:uFillTx/>
                  <a:latin typeface="Amazon Ember Light"/>
                  <a:ea typeface="+mn-ea"/>
                  <a:cs typeface="+mn-cs"/>
                </a:rPr>
              </a:br>
              <a:r>
                <a:rPr kumimoji="0" lang="en-US" sz="1600" b="0" i="0" u="none" strike="noStrike" kern="0" cap="none" spc="0" normalizeH="0" baseline="0" noProof="0">
                  <a:ln>
                    <a:noFill/>
                  </a:ln>
                  <a:solidFill>
                    <a:srgbClr val="007CBC"/>
                  </a:solidFill>
                  <a:effectLst/>
                  <a:uLnTx/>
                  <a:uFillTx/>
                  <a:latin typeface="Amazon Ember Light"/>
                  <a:ea typeface="+mn-ea"/>
                  <a:cs typeface="+mn-cs"/>
                </a:rPr>
                <a:t>   10.0.3.0/24</a:t>
              </a:r>
            </a:p>
          </p:txBody>
        </p:sp>
        <p:sp>
          <p:nvSpPr>
            <p:cNvPr id="42" name="Rectangle 41">
              <a:extLst>
                <a:ext uri="{FF2B5EF4-FFF2-40B4-BE49-F238E27FC236}">
                  <a16:creationId xmlns:a16="http://schemas.microsoft.com/office/drawing/2014/main" id="{8D4DDE66-299E-43EA-9C8B-F7967DEF75BE}"/>
                </a:ext>
              </a:extLst>
            </p:cNvPr>
            <p:cNvSpPr/>
            <p:nvPr/>
          </p:nvSpPr>
          <p:spPr>
            <a:xfrm>
              <a:off x="5393507" y="3550679"/>
              <a:ext cx="1645920" cy="914400"/>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DF3312"/>
                  </a:solidFill>
                  <a:effectLst/>
                  <a:uLnTx/>
                  <a:uFillTx/>
                  <a:latin typeface="Amazon Ember Light"/>
                  <a:ea typeface="+mn-ea"/>
                  <a:cs typeface="+mn-cs"/>
                </a:rPr>
                <a:t>Security group</a:t>
              </a:r>
            </a:p>
          </p:txBody>
        </p:sp>
        <p:pic>
          <p:nvPicPr>
            <p:cNvPr id="43" name="Graphic 42">
              <a:extLst>
                <a:ext uri="{FF2B5EF4-FFF2-40B4-BE49-F238E27FC236}">
                  <a16:creationId xmlns:a16="http://schemas.microsoft.com/office/drawing/2014/main" id="{754395E9-5E8E-4194-9993-D5FD1467425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45275" y="3023703"/>
              <a:ext cx="457200" cy="457200"/>
            </a:xfrm>
            <a:prstGeom prst="rect">
              <a:avLst/>
            </a:prstGeom>
          </p:spPr>
        </p:pic>
        <p:pic>
          <p:nvPicPr>
            <p:cNvPr id="44" name="Graphic 43">
              <a:extLst>
                <a:ext uri="{FF2B5EF4-FFF2-40B4-BE49-F238E27FC236}">
                  <a16:creationId xmlns:a16="http://schemas.microsoft.com/office/drawing/2014/main" id="{85A48600-7326-4B44-BDF2-64ED2BBC2EFB}"/>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45275" y="4583644"/>
              <a:ext cx="457200" cy="457200"/>
            </a:xfrm>
            <a:prstGeom prst="rect">
              <a:avLst/>
            </a:prstGeom>
          </p:spPr>
        </p:pic>
        <p:grpSp>
          <p:nvGrpSpPr>
            <p:cNvPr id="13" name="Group 12">
              <a:extLst>
                <a:ext uri="{FF2B5EF4-FFF2-40B4-BE49-F238E27FC236}">
                  <a16:creationId xmlns:a16="http://schemas.microsoft.com/office/drawing/2014/main" id="{D3078229-DDA1-456F-A26B-5924BDE7B2BD}"/>
                </a:ext>
              </a:extLst>
            </p:cNvPr>
            <p:cNvGrpSpPr/>
            <p:nvPr/>
          </p:nvGrpSpPr>
          <p:grpSpPr>
            <a:xfrm>
              <a:off x="1757271" y="3705303"/>
              <a:ext cx="1350526" cy="584775"/>
              <a:chOff x="1965099" y="3895477"/>
              <a:chExt cx="1350526" cy="584775"/>
            </a:xfrm>
          </p:grpSpPr>
          <p:pic>
            <p:nvPicPr>
              <p:cNvPr id="47" name="Graphic 46">
                <a:extLst>
                  <a:ext uri="{FF2B5EF4-FFF2-40B4-BE49-F238E27FC236}">
                    <a16:creationId xmlns:a16="http://schemas.microsoft.com/office/drawing/2014/main" id="{842B6A9D-B1E0-43B3-9A35-00DBA756CEED}"/>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45725" y="3959221"/>
                <a:ext cx="469900" cy="469900"/>
              </a:xfrm>
              <a:prstGeom prst="rect">
                <a:avLst/>
              </a:prstGeom>
            </p:spPr>
          </p:pic>
          <p:sp>
            <p:nvSpPr>
              <p:cNvPr id="48" name="TextBox 47">
                <a:extLst>
                  <a:ext uri="{FF2B5EF4-FFF2-40B4-BE49-F238E27FC236}">
                    <a16:creationId xmlns:a16="http://schemas.microsoft.com/office/drawing/2014/main" id="{199B6900-33A5-4B47-820F-FBA2170396D8}"/>
                  </a:ext>
                </a:extLst>
              </p:cNvPr>
              <p:cNvSpPr txBox="1"/>
              <p:nvPr/>
            </p:nvSpPr>
            <p:spPr>
              <a:xfrm>
                <a:off x="1965099" y="3895477"/>
                <a:ext cx="941283"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NAT </a:t>
                </a:r>
                <a:br>
                  <a:rPr kumimoji="0" lang="en-US" sz="1600" b="0" i="0" u="none" strike="noStrike" kern="1200" cap="none" spc="0" normalizeH="0" baseline="0" noProof="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gateway</a:t>
                </a:r>
              </a:p>
            </p:txBody>
          </p:sp>
        </p:grpSp>
        <p:pic>
          <p:nvPicPr>
            <p:cNvPr id="38" name="Graphic 37">
              <a:extLst>
                <a:ext uri="{FF2B5EF4-FFF2-40B4-BE49-F238E27FC236}">
                  <a16:creationId xmlns:a16="http://schemas.microsoft.com/office/drawing/2014/main" id="{CE583F86-857A-40D2-B777-68CEFD2ACB0B}"/>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342217" y="3962411"/>
              <a:ext cx="457200" cy="457200"/>
            </a:xfrm>
            <a:prstGeom prst="rect">
              <a:avLst/>
            </a:prstGeom>
          </p:spPr>
        </p:pic>
        <p:sp>
          <p:nvSpPr>
            <p:cNvPr id="53" name="TextBox 52">
              <a:extLst>
                <a:ext uri="{FF2B5EF4-FFF2-40B4-BE49-F238E27FC236}">
                  <a16:creationId xmlns:a16="http://schemas.microsoft.com/office/drawing/2014/main" id="{7D035D77-C17B-492B-B687-D10174E4CE6F}"/>
                </a:ext>
              </a:extLst>
            </p:cNvPr>
            <p:cNvSpPr txBox="1"/>
            <p:nvPr/>
          </p:nvSpPr>
          <p:spPr>
            <a:xfrm>
              <a:off x="5633517" y="3895477"/>
              <a:ext cx="723275"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Web</a:t>
              </a:r>
              <a:br>
                <a:rPr kumimoji="0" lang="en-US" sz="1600" b="0" i="0" u="none" strike="noStrike" kern="1200" cap="none" spc="0" normalizeH="0" baseline="0" noProof="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server</a:t>
              </a:r>
            </a:p>
          </p:txBody>
        </p:sp>
      </p:grpSp>
      <p:sp>
        <p:nvSpPr>
          <p:cNvPr id="12" name="TextBox 11">
            <a:extLst>
              <a:ext uri="{FF2B5EF4-FFF2-40B4-BE49-F238E27FC236}">
                <a16:creationId xmlns:a16="http://schemas.microsoft.com/office/drawing/2014/main" id="{538A420B-3EF3-4212-BB9F-1AE7EB188C47}"/>
              </a:ext>
            </a:extLst>
          </p:cNvPr>
          <p:cNvSpPr txBox="1"/>
          <p:nvPr/>
        </p:nvSpPr>
        <p:spPr>
          <a:xfrm>
            <a:off x="9111627" y="1660150"/>
            <a:ext cx="207140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Public Route Table</a:t>
            </a:r>
          </a:p>
        </p:txBody>
      </p:sp>
      <p:graphicFrame>
        <p:nvGraphicFramePr>
          <p:cNvPr id="33" name="Table Placeholder 3">
            <a:extLst>
              <a:ext uri="{FF2B5EF4-FFF2-40B4-BE49-F238E27FC236}">
                <a16:creationId xmlns:a16="http://schemas.microsoft.com/office/drawing/2014/main" id="{58A71FFD-B6CF-4F05-B135-A2825405D523}"/>
              </a:ext>
            </a:extLst>
          </p:cNvPr>
          <p:cNvGraphicFramePr>
            <a:graphicFrameLocks/>
          </p:cNvGraphicFramePr>
          <p:nvPr>
            <p:extLst>
              <p:ext uri="{D42A27DB-BD31-4B8C-83A1-F6EECF244321}">
                <p14:modId xmlns:p14="http://schemas.microsoft.com/office/powerpoint/2010/main" val="123502066"/>
              </p:ext>
            </p:extLst>
          </p:nvPr>
        </p:nvGraphicFramePr>
        <p:xfrm>
          <a:off x="8501407" y="2035505"/>
          <a:ext cx="3291840" cy="1371600"/>
        </p:xfrm>
        <a:graphic>
          <a:graphicData uri="http://schemas.openxmlformats.org/drawingml/2006/table">
            <a:tbl>
              <a:tblPr firstRow="1" bandRow="1"/>
              <a:tblGrid>
                <a:gridCol w="1574578">
                  <a:extLst>
                    <a:ext uri="{9D8B030D-6E8A-4147-A177-3AD203B41FA5}">
                      <a16:colId xmlns:a16="http://schemas.microsoft.com/office/drawing/2014/main" val="20000"/>
                    </a:ext>
                  </a:extLst>
                </a:gridCol>
                <a:gridCol w="1717262">
                  <a:extLst>
                    <a:ext uri="{9D8B030D-6E8A-4147-A177-3AD203B41FA5}">
                      <a16:colId xmlns:a16="http://schemas.microsoft.com/office/drawing/2014/main" val="20001"/>
                    </a:ext>
                  </a:extLst>
                </a:gridCol>
              </a:tblGrid>
              <a:tr h="45720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1800" b="1" i="0">
                          <a:solidFill>
                            <a:schemeClr val="tx1"/>
                          </a:solidFill>
                          <a:latin typeface="+mn-lt"/>
                          <a:ea typeface="Amazon Ember Light" panose="020B0403020204020204" pitchFamily="34" charset="0"/>
                          <a:cs typeface="Amazon Ember Light" panose="020B0403020204020204" pitchFamily="34" charset="0"/>
                        </a:rPr>
                        <a:t>Destination</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1800" b="1" i="0">
                          <a:solidFill>
                            <a:schemeClr val="tx1"/>
                          </a:solidFill>
                          <a:latin typeface="+mn-lt"/>
                          <a:ea typeface="Amazon Ember Light" panose="020B0403020204020204" pitchFamily="34" charset="0"/>
                          <a:cs typeface="Amazon Ember Light" panose="020B0403020204020204" pitchFamily="34" charset="0"/>
                        </a:rPr>
                        <a:t>Target</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extLst>
                  <a:ext uri="{0D108BD9-81ED-4DB2-BD59-A6C34878D82A}">
                    <a16:rowId xmlns:a16="http://schemas.microsoft.com/office/drawing/2014/main" val="10000"/>
                  </a:ext>
                </a:extLst>
              </a:tr>
              <a:tr h="45720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b="0" i="0">
                          <a:solidFill>
                            <a:srgbClr val="232F3E"/>
                          </a:solidFill>
                          <a:latin typeface="+mn-lt"/>
                          <a:ea typeface="Amazon Ember Light" panose="020B0403020204020204" pitchFamily="34" charset="0"/>
                          <a:cs typeface="Amazon Ember Light" panose="020B0403020204020204" pitchFamily="34" charset="0"/>
                        </a:rPr>
                        <a:t>10.0.0.0/16</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b="0" i="0">
                          <a:solidFill>
                            <a:srgbClr val="232F3E"/>
                          </a:solidFill>
                          <a:latin typeface="+mn-lt"/>
                          <a:ea typeface="Amazon Ember Light" panose="020B0403020204020204" pitchFamily="34" charset="0"/>
                          <a:cs typeface="Amazon Ember Light" panose="020B0403020204020204" pitchFamily="34" charset="0"/>
                        </a:rPr>
                        <a:t>Local</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45720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n-lt"/>
                          <a:ea typeface="Amazon Ember Light" panose="020B0403020204020204" pitchFamily="34" charset="0"/>
                          <a:cs typeface="Amazon Ember Light" panose="020B0403020204020204" pitchFamily="34" charset="0"/>
                        </a:rPr>
                        <a:t>0.0.0.0/0</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n-lt"/>
                          <a:ea typeface="Amazon Ember Light" panose="020B0403020204020204" pitchFamily="34" charset="0"/>
                          <a:cs typeface="Amazon Ember Light" panose="020B0403020204020204" pitchFamily="34" charset="0"/>
                        </a:rPr>
                        <a:t>Internet gateway</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bl>
          </a:graphicData>
        </a:graphic>
      </p:graphicFrame>
      <p:sp>
        <p:nvSpPr>
          <p:cNvPr id="40" name="TextBox 39">
            <a:extLst>
              <a:ext uri="{FF2B5EF4-FFF2-40B4-BE49-F238E27FC236}">
                <a16:creationId xmlns:a16="http://schemas.microsoft.com/office/drawing/2014/main" id="{981B6825-A857-438A-A417-2F7BF5BB393B}"/>
              </a:ext>
            </a:extLst>
          </p:cNvPr>
          <p:cNvSpPr txBox="1"/>
          <p:nvPr/>
        </p:nvSpPr>
        <p:spPr>
          <a:xfrm>
            <a:off x="9066743" y="3833851"/>
            <a:ext cx="216116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Private Route Table</a:t>
            </a:r>
          </a:p>
        </p:txBody>
      </p:sp>
      <p:graphicFrame>
        <p:nvGraphicFramePr>
          <p:cNvPr id="35" name="Table Placeholder 3">
            <a:extLst>
              <a:ext uri="{FF2B5EF4-FFF2-40B4-BE49-F238E27FC236}">
                <a16:creationId xmlns:a16="http://schemas.microsoft.com/office/drawing/2014/main" id="{4A996812-B9C3-4FA3-8299-3DCEBEB593B9}"/>
              </a:ext>
            </a:extLst>
          </p:cNvPr>
          <p:cNvGraphicFramePr>
            <a:graphicFrameLocks/>
          </p:cNvGraphicFramePr>
          <p:nvPr>
            <p:extLst>
              <p:ext uri="{D42A27DB-BD31-4B8C-83A1-F6EECF244321}">
                <p14:modId xmlns:p14="http://schemas.microsoft.com/office/powerpoint/2010/main" val="1185118039"/>
              </p:ext>
            </p:extLst>
          </p:nvPr>
        </p:nvGraphicFramePr>
        <p:xfrm>
          <a:off x="8501407" y="4194085"/>
          <a:ext cx="3291840" cy="1371600"/>
        </p:xfrm>
        <a:graphic>
          <a:graphicData uri="http://schemas.openxmlformats.org/drawingml/2006/table">
            <a:tbl>
              <a:tblPr firstRow="1" bandRow="1"/>
              <a:tblGrid>
                <a:gridCol w="1539408">
                  <a:extLst>
                    <a:ext uri="{9D8B030D-6E8A-4147-A177-3AD203B41FA5}">
                      <a16:colId xmlns:a16="http://schemas.microsoft.com/office/drawing/2014/main" val="20000"/>
                    </a:ext>
                  </a:extLst>
                </a:gridCol>
                <a:gridCol w="1752432">
                  <a:extLst>
                    <a:ext uri="{9D8B030D-6E8A-4147-A177-3AD203B41FA5}">
                      <a16:colId xmlns:a16="http://schemas.microsoft.com/office/drawing/2014/main" val="20001"/>
                    </a:ext>
                  </a:extLst>
                </a:gridCol>
              </a:tblGrid>
              <a:tr h="45720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1800" b="1" i="0">
                          <a:solidFill>
                            <a:schemeClr val="tx1"/>
                          </a:solidFill>
                          <a:latin typeface="+mn-lt"/>
                          <a:ea typeface="Amazon Ember Light" panose="020B0403020204020204" pitchFamily="34" charset="0"/>
                          <a:cs typeface="Amazon Ember Light" panose="020B0403020204020204" pitchFamily="34" charset="0"/>
                        </a:rPr>
                        <a:t>Destination</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1800" b="1" i="0">
                          <a:solidFill>
                            <a:schemeClr val="tx1"/>
                          </a:solidFill>
                          <a:latin typeface="+mn-lt"/>
                          <a:ea typeface="Amazon Ember Light" panose="020B0403020204020204" pitchFamily="34" charset="0"/>
                          <a:cs typeface="Amazon Ember Light" panose="020B0403020204020204" pitchFamily="34" charset="0"/>
                        </a:rPr>
                        <a:t>Target</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extLst>
                  <a:ext uri="{0D108BD9-81ED-4DB2-BD59-A6C34878D82A}">
                    <a16:rowId xmlns:a16="http://schemas.microsoft.com/office/drawing/2014/main" val="10000"/>
                  </a:ext>
                </a:extLst>
              </a:tr>
              <a:tr h="45720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b="0" i="0">
                          <a:solidFill>
                            <a:srgbClr val="232F3E"/>
                          </a:solidFill>
                          <a:latin typeface="+mn-lt"/>
                          <a:ea typeface="Amazon Ember Light" panose="020B0403020204020204" pitchFamily="34" charset="0"/>
                          <a:cs typeface="Amazon Ember Light" panose="020B0403020204020204" pitchFamily="34" charset="0"/>
                        </a:rPr>
                        <a:t>10.0.0.0/16</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b="0" i="0">
                          <a:solidFill>
                            <a:srgbClr val="232F3E"/>
                          </a:solidFill>
                          <a:latin typeface="+mn-lt"/>
                          <a:ea typeface="Amazon Ember Light" panose="020B0403020204020204" pitchFamily="34" charset="0"/>
                          <a:cs typeface="Amazon Ember Light" panose="020B0403020204020204" pitchFamily="34" charset="0"/>
                        </a:rPr>
                        <a:t>Local</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45720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n-lt"/>
                          <a:ea typeface="Amazon Ember Light" panose="020B0403020204020204" pitchFamily="34" charset="0"/>
                          <a:cs typeface="Amazon Ember Light" panose="020B0403020204020204" pitchFamily="34" charset="0"/>
                        </a:rPr>
                        <a:t>0.0.0.0/0</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n-lt"/>
                          <a:ea typeface="Amazon Ember Light" panose="020B0403020204020204" pitchFamily="34" charset="0"/>
                          <a:cs typeface="Amazon Ember Light" panose="020B0403020204020204" pitchFamily="34" charset="0"/>
                        </a:rPr>
                        <a:t>NAT gateway</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bl>
          </a:graphicData>
        </a:graphic>
      </p:graphicFrame>
    </p:spTree>
    <p:custDataLst>
      <p:tags r:id="rId1"/>
    </p:custDataLst>
    <p:extLst>
      <p:ext uri="{BB962C8B-B14F-4D97-AF65-F5344CB8AC3E}">
        <p14:creationId xmlns:p14="http://schemas.microsoft.com/office/powerpoint/2010/main" val="480576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7825EAA-C9C3-4E2F-8F53-E0D182F1B38F}"/>
              </a:ext>
            </a:extLst>
          </p:cNvPr>
          <p:cNvSpPr>
            <a:spLocks noGrp="1"/>
          </p:cNvSpPr>
          <p:nvPr>
            <p:ph type="subTitle" idx="1"/>
          </p:nvPr>
        </p:nvSpPr>
        <p:spPr/>
        <p:txBody>
          <a:bodyPr/>
          <a:lstStyle/>
          <a:p>
            <a:r>
              <a:rPr lang="en-US"/>
              <a:t>Module 5: Networking and Content Delivery</a:t>
            </a:r>
          </a:p>
        </p:txBody>
      </p:sp>
      <p:sp>
        <p:nvSpPr>
          <p:cNvPr id="2" name="Title 1">
            <a:extLst>
              <a:ext uri="{FF2B5EF4-FFF2-40B4-BE49-F238E27FC236}">
                <a16:creationId xmlns:a16="http://schemas.microsoft.com/office/drawing/2014/main" id="{47FC3D5B-2BBD-4C25-84B7-A618BA4902F0}"/>
              </a:ext>
            </a:extLst>
          </p:cNvPr>
          <p:cNvSpPr>
            <a:spLocks noGrp="1"/>
          </p:cNvSpPr>
          <p:nvPr>
            <p:ph type="title"/>
          </p:nvPr>
        </p:nvSpPr>
        <p:spPr/>
        <p:txBody>
          <a:bodyPr>
            <a:normAutofit/>
          </a:bodyPr>
          <a:lstStyle/>
          <a:p>
            <a:r>
              <a:rPr lang="en-US"/>
              <a:t>Section 5: Amazon Route 53</a:t>
            </a:r>
          </a:p>
        </p:txBody>
      </p:sp>
    </p:spTree>
    <p:custDataLst>
      <p:tags r:id="rId1"/>
    </p:custDataLst>
    <p:extLst>
      <p:ext uri="{BB962C8B-B14F-4D97-AF65-F5344CB8AC3E}">
        <p14:creationId xmlns:p14="http://schemas.microsoft.com/office/powerpoint/2010/main" val="42807570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7A4E518-B644-42A9-932E-706044F13312}"/>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42</a:t>
            </a:fld>
            <a:endParaRPr lang="en-US"/>
          </a:p>
        </p:txBody>
      </p:sp>
      <p:sp>
        <p:nvSpPr>
          <p:cNvPr id="5123" name="Title 1"/>
          <p:cNvSpPr>
            <a:spLocks noGrp="1"/>
          </p:cNvSpPr>
          <p:nvPr>
            <p:ph type="title"/>
          </p:nvPr>
        </p:nvSpPr>
        <p:spPr/>
        <p:txBody>
          <a:bodyPr/>
          <a:lstStyle/>
          <a:p>
            <a:pPr algn="l" eaLnBrk="1" hangingPunct="1"/>
            <a:r>
              <a:rPr lang="en-US"/>
              <a:t>Amazon Route 53</a:t>
            </a:r>
          </a:p>
        </p:txBody>
      </p:sp>
      <p:sp>
        <p:nvSpPr>
          <p:cNvPr id="3" name="Content Placeholder 2">
            <a:extLst>
              <a:ext uri="{FF2B5EF4-FFF2-40B4-BE49-F238E27FC236}">
                <a16:creationId xmlns:a16="http://schemas.microsoft.com/office/drawing/2014/main" id="{187252A2-CBA9-4397-AEDF-57A421F50220}"/>
              </a:ext>
            </a:extLst>
          </p:cNvPr>
          <p:cNvSpPr>
            <a:spLocks noGrp="1"/>
          </p:cNvSpPr>
          <p:nvPr>
            <p:ph sz="quarter" idx="21"/>
          </p:nvPr>
        </p:nvSpPr>
        <p:spPr>
          <a:xfrm>
            <a:off x="1792224" y="1527048"/>
            <a:ext cx="9985248" cy="4645152"/>
          </a:xfrm>
        </p:spPr>
        <p:txBody>
          <a:bodyPr>
            <a:normAutofit lnSpcReduction="10000"/>
          </a:bodyPr>
          <a:lstStyle/>
          <a:p>
            <a:r>
              <a:rPr lang="en-US" sz="2400"/>
              <a:t>Is a highly available and scalable Domain Name System (DNS) web service</a:t>
            </a:r>
          </a:p>
          <a:p>
            <a:r>
              <a:rPr lang="en-US" sz="2400"/>
              <a:t>Is used to route end users to internet applications by translating names (like </a:t>
            </a:r>
            <a:r>
              <a:rPr lang="en-US" sz="2400" i="1">
                <a:hlinkClick r:id="rId4"/>
              </a:rPr>
              <a:t>www.example.com</a:t>
            </a:r>
            <a:r>
              <a:rPr lang="en-US" sz="2400"/>
              <a:t>) into numeric IP addresses (like </a:t>
            </a:r>
            <a:r>
              <a:rPr lang="en-US" sz="2400" i="1"/>
              <a:t>192.0.2.1</a:t>
            </a:r>
            <a:r>
              <a:rPr lang="en-US" sz="2400"/>
              <a:t>) that computers use to connect to each other</a:t>
            </a:r>
          </a:p>
          <a:p>
            <a:r>
              <a:rPr lang="en-US" sz="2400"/>
              <a:t>Is fully compliant with IPv4 and IPv6</a:t>
            </a:r>
          </a:p>
          <a:p>
            <a:r>
              <a:rPr lang="en-US" sz="2400"/>
              <a:t>Connects user requests to infrastructure running in AWS and also outside of AWS</a:t>
            </a:r>
          </a:p>
          <a:p>
            <a:r>
              <a:rPr lang="en-US" sz="2400"/>
              <a:t>Is used to check the health of your resources</a:t>
            </a:r>
          </a:p>
          <a:p>
            <a:r>
              <a:rPr lang="en-US" sz="2400"/>
              <a:t>Features traffic flow</a:t>
            </a:r>
          </a:p>
          <a:p>
            <a:r>
              <a:rPr lang="en-US" sz="2400"/>
              <a:t>Enables you to register domain names</a:t>
            </a:r>
          </a:p>
        </p:txBody>
      </p:sp>
      <p:pic>
        <p:nvPicPr>
          <p:cNvPr id="10" name="Graphic 9">
            <a:extLst>
              <a:ext uri="{FF2B5EF4-FFF2-40B4-BE49-F238E27FC236}">
                <a16:creationId xmlns:a16="http://schemas.microsoft.com/office/drawing/2014/main" id="{47DD59BC-65BB-490C-9333-D93EB5E0F617}"/>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9100" y="1348788"/>
            <a:ext cx="914400" cy="914400"/>
          </a:xfrm>
          <a:prstGeom prst="rect">
            <a:avLst/>
          </a:prstGeom>
        </p:spPr>
      </p:pic>
      <p:sp>
        <p:nvSpPr>
          <p:cNvPr id="7" name="TextBox 6"/>
          <p:cNvSpPr txBox="1"/>
          <p:nvPr/>
        </p:nvSpPr>
        <p:spPr>
          <a:xfrm>
            <a:off x="227944" y="2323053"/>
            <a:ext cx="1296712" cy="562772"/>
          </a:xfrm>
          <a:prstGeom prst="rect">
            <a:avLst/>
          </a:prstGeom>
          <a:noFill/>
        </p:spPr>
        <p:txBody>
          <a:bodyPr wrap="square" lIns="0" tIns="0" rIns="0" bIns="0" rtlCol="0" anchor="t">
            <a:noAutofit/>
          </a:bodyPr>
          <a:lstStyle/>
          <a:p>
            <a:pPr algn="ctr"/>
            <a:r>
              <a:rPr lang="en-US"/>
              <a:t>Amazon</a:t>
            </a:r>
            <a:br>
              <a:rPr lang="en-US"/>
            </a:br>
            <a:r>
              <a:rPr lang="en-US"/>
              <a:t>Route 53</a:t>
            </a:r>
          </a:p>
        </p:txBody>
      </p:sp>
    </p:spTree>
    <p:custDataLst>
      <p:tags r:id="rId1"/>
    </p:custDataLst>
    <p:extLst>
      <p:ext uri="{BB962C8B-B14F-4D97-AF65-F5344CB8AC3E}">
        <p14:creationId xmlns:p14="http://schemas.microsoft.com/office/powerpoint/2010/main" val="29531212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F6F0101-E109-8C90-11E9-C347EFFFE1D7}"/>
              </a:ext>
            </a:extLst>
          </p:cNvPr>
          <p:cNvSpPr>
            <a:spLocks noGrp="1"/>
          </p:cNvSpPr>
          <p:nvPr>
            <p:ph type="sldNum" sz="quarter" idx="20"/>
          </p:nvPr>
        </p:nvSpPr>
        <p:spPr/>
        <p:txBody>
          <a:bodyPr/>
          <a:lstStyle/>
          <a:p>
            <a:fld id="{930176A1-BCF0-4712-97A6-6B495F55390B}" type="slidenum">
              <a:rPr lang="en-US" smtClean="0"/>
              <a:pPr/>
              <a:t>43</a:t>
            </a:fld>
            <a:endParaRPr lang="en-US"/>
          </a:p>
        </p:txBody>
      </p:sp>
      <p:sp>
        <p:nvSpPr>
          <p:cNvPr id="2" name="Title 1"/>
          <p:cNvSpPr>
            <a:spLocks noGrp="1"/>
          </p:cNvSpPr>
          <p:nvPr>
            <p:ph type="title"/>
          </p:nvPr>
        </p:nvSpPr>
        <p:spPr/>
        <p:txBody>
          <a:bodyPr/>
          <a:lstStyle/>
          <a:p>
            <a:r>
              <a:rPr lang="en-US"/>
              <a:t>Amazon Route 53 DNS resolution</a:t>
            </a:r>
          </a:p>
        </p:txBody>
      </p:sp>
      <p:grpSp>
        <p:nvGrpSpPr>
          <p:cNvPr id="8" name="Group 7" descr="User initiates a DNS request. the DNS resolver checks with your domain in Route 53, gets the IP address, and returns it to the user.">
            <a:extLst>
              <a:ext uri="{FF2B5EF4-FFF2-40B4-BE49-F238E27FC236}">
                <a16:creationId xmlns:a16="http://schemas.microsoft.com/office/drawing/2014/main" id="{AE1E3580-5178-4846-A7F9-2B8994BD8785}"/>
              </a:ext>
            </a:extLst>
          </p:cNvPr>
          <p:cNvGrpSpPr/>
          <p:nvPr/>
        </p:nvGrpSpPr>
        <p:grpSpPr>
          <a:xfrm>
            <a:off x="1852633" y="2715327"/>
            <a:ext cx="8486735" cy="2028643"/>
            <a:chOff x="1671037" y="2188851"/>
            <a:chExt cx="8486735" cy="2028643"/>
          </a:xfrm>
        </p:grpSpPr>
        <p:sp>
          <p:nvSpPr>
            <p:cNvPr id="5" name="TextBox 4"/>
            <p:cNvSpPr txBox="1"/>
            <p:nvPr/>
          </p:nvSpPr>
          <p:spPr>
            <a:xfrm>
              <a:off x="1671037" y="3725051"/>
              <a:ext cx="1104053" cy="246221"/>
            </a:xfrm>
            <a:prstGeom prst="rect">
              <a:avLst/>
            </a:prstGeom>
            <a:noFill/>
          </p:spPr>
          <p:txBody>
            <a:bodyPr wrap="square" lIns="0" tIns="0" rIns="0" bIns="0" rtlCol="0">
              <a:spAutoFit/>
            </a:bodyPr>
            <a:lstStyle/>
            <a:p>
              <a:pPr algn="ctr"/>
              <a:r>
                <a:rPr lang="en-US" sz="1600">
                  <a:latin typeface="+mj-lt"/>
                  <a:cs typeface="Helvetica Neue"/>
                </a:rPr>
                <a:t>User</a:t>
              </a:r>
            </a:p>
          </p:txBody>
        </p:sp>
        <p:sp>
          <p:nvSpPr>
            <p:cNvPr id="7" name="TextBox 6"/>
            <p:cNvSpPr txBox="1"/>
            <p:nvPr/>
          </p:nvSpPr>
          <p:spPr>
            <a:xfrm>
              <a:off x="5092837" y="3725051"/>
              <a:ext cx="1427472" cy="246221"/>
            </a:xfrm>
            <a:prstGeom prst="rect">
              <a:avLst/>
            </a:prstGeom>
            <a:noFill/>
          </p:spPr>
          <p:txBody>
            <a:bodyPr wrap="square" lIns="0" tIns="0" rIns="0" bIns="0" rtlCol="0">
              <a:spAutoFit/>
            </a:bodyPr>
            <a:lstStyle/>
            <a:p>
              <a:pPr algn="ctr"/>
              <a:r>
                <a:rPr lang="en-US" sz="1600">
                  <a:latin typeface="+mj-lt"/>
                  <a:cs typeface="Helvetica Neue"/>
                </a:rPr>
                <a:t>DNS resolver</a:t>
              </a:r>
            </a:p>
          </p:txBody>
        </p:sp>
        <p:sp>
          <p:nvSpPr>
            <p:cNvPr id="13" name="TextBox 12"/>
            <p:cNvSpPr txBox="1"/>
            <p:nvPr/>
          </p:nvSpPr>
          <p:spPr>
            <a:xfrm>
              <a:off x="8946892" y="3725051"/>
              <a:ext cx="1210880" cy="492443"/>
            </a:xfrm>
            <a:prstGeom prst="rect">
              <a:avLst/>
            </a:prstGeom>
            <a:noFill/>
          </p:spPr>
          <p:txBody>
            <a:bodyPr wrap="square" lIns="0" tIns="0" rIns="0" bIns="0" rtlCol="0">
              <a:spAutoFit/>
            </a:bodyPr>
            <a:lstStyle/>
            <a:p>
              <a:pPr algn="ctr"/>
              <a:r>
                <a:rPr lang="en-US" sz="1600">
                  <a:latin typeface="+mj-lt"/>
                  <a:cs typeface="Helvetica Neue"/>
                </a:rPr>
                <a:t>Amazon Route 53</a:t>
              </a:r>
            </a:p>
          </p:txBody>
        </p:sp>
        <p:sp>
          <p:nvSpPr>
            <p:cNvPr id="15" name="Right Arrow 14"/>
            <p:cNvSpPr/>
            <p:nvPr/>
          </p:nvSpPr>
          <p:spPr>
            <a:xfrm>
              <a:off x="3021814" y="2664954"/>
              <a:ext cx="2067135" cy="3140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0" name="Right Arrow 19"/>
            <p:cNvSpPr/>
            <p:nvPr/>
          </p:nvSpPr>
          <p:spPr>
            <a:xfrm>
              <a:off x="6664148" y="2664954"/>
              <a:ext cx="2067135" cy="3140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1" name="Right Arrow 20"/>
            <p:cNvSpPr/>
            <p:nvPr/>
          </p:nvSpPr>
          <p:spPr>
            <a:xfrm flipH="1">
              <a:off x="3021814" y="3348855"/>
              <a:ext cx="2067135" cy="314029"/>
            </a:xfrm>
            <a:prstGeom prst="rightArrow">
              <a:avLst/>
            </a:prstGeom>
            <a:solidFill>
              <a:schemeClr val="accent6"/>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2" name="Right Arrow 21"/>
            <p:cNvSpPr/>
            <p:nvPr/>
          </p:nvSpPr>
          <p:spPr>
            <a:xfrm flipH="1">
              <a:off x="6664148" y="3348855"/>
              <a:ext cx="2067135" cy="314029"/>
            </a:xfrm>
            <a:prstGeom prst="rightArrow">
              <a:avLst/>
            </a:prstGeom>
            <a:solidFill>
              <a:schemeClr val="accent6"/>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3" name="TextBox 22"/>
            <p:cNvSpPr txBox="1"/>
            <p:nvPr/>
          </p:nvSpPr>
          <p:spPr>
            <a:xfrm>
              <a:off x="3004552" y="2192011"/>
              <a:ext cx="1905793" cy="492443"/>
            </a:xfrm>
            <a:prstGeom prst="rect">
              <a:avLst/>
            </a:prstGeom>
            <a:noFill/>
          </p:spPr>
          <p:txBody>
            <a:bodyPr wrap="square" lIns="0" tIns="0" rIns="0" bIns="0" rtlCol="0">
              <a:spAutoFit/>
            </a:bodyPr>
            <a:lstStyle/>
            <a:p>
              <a:pPr algn="ctr"/>
              <a:r>
                <a:rPr lang="en-US" sz="1600" i="1">
                  <a:cs typeface="Helvetica Neue"/>
                </a:rPr>
                <a:t>Requests www.example.com</a:t>
              </a:r>
              <a:endParaRPr lang="en-US" sz="1200" i="1">
                <a:cs typeface="Helvetica Neue"/>
              </a:endParaRPr>
            </a:p>
          </p:txBody>
        </p:sp>
        <p:sp>
          <p:nvSpPr>
            <p:cNvPr id="24" name="TextBox 23"/>
            <p:cNvSpPr txBox="1"/>
            <p:nvPr/>
          </p:nvSpPr>
          <p:spPr>
            <a:xfrm>
              <a:off x="6665849" y="2188851"/>
              <a:ext cx="1905793" cy="492443"/>
            </a:xfrm>
            <a:prstGeom prst="rect">
              <a:avLst/>
            </a:prstGeom>
            <a:noFill/>
          </p:spPr>
          <p:txBody>
            <a:bodyPr wrap="square" lIns="0" tIns="0" rIns="0" bIns="0" rtlCol="0">
              <a:spAutoFit/>
            </a:bodyPr>
            <a:lstStyle/>
            <a:p>
              <a:pPr algn="ctr"/>
              <a:r>
                <a:rPr lang="en-US" sz="1600" i="1">
                  <a:cs typeface="Helvetica Neue"/>
                </a:rPr>
                <a:t>Checks with Route 53 for IP address</a:t>
              </a:r>
            </a:p>
          </p:txBody>
        </p:sp>
        <p:sp>
          <p:nvSpPr>
            <p:cNvPr id="25" name="TextBox 24"/>
            <p:cNvSpPr txBox="1"/>
            <p:nvPr/>
          </p:nvSpPr>
          <p:spPr>
            <a:xfrm>
              <a:off x="6702801" y="3704227"/>
              <a:ext cx="1905793" cy="492443"/>
            </a:xfrm>
            <a:prstGeom prst="rect">
              <a:avLst/>
            </a:prstGeom>
            <a:noFill/>
          </p:spPr>
          <p:txBody>
            <a:bodyPr wrap="square" lIns="0" tIns="0" rIns="0" bIns="0" rtlCol="0">
              <a:spAutoFit/>
            </a:bodyPr>
            <a:lstStyle/>
            <a:p>
              <a:pPr algn="ctr"/>
              <a:r>
                <a:rPr lang="en-US" sz="1600" i="1">
                  <a:solidFill>
                    <a:schemeClr val="accent6"/>
                  </a:solidFill>
                  <a:latin typeface="+mj-lt"/>
                  <a:cs typeface="Helvetica Neue"/>
                </a:rPr>
                <a:t>Returns IP address 192.0.2.0</a:t>
              </a:r>
            </a:p>
          </p:txBody>
        </p:sp>
        <p:sp>
          <p:nvSpPr>
            <p:cNvPr id="26" name="TextBox 25"/>
            <p:cNvSpPr txBox="1"/>
            <p:nvPr/>
          </p:nvSpPr>
          <p:spPr>
            <a:xfrm>
              <a:off x="3063997" y="3704226"/>
              <a:ext cx="1905793" cy="492443"/>
            </a:xfrm>
            <a:prstGeom prst="rect">
              <a:avLst/>
            </a:prstGeom>
            <a:noFill/>
          </p:spPr>
          <p:txBody>
            <a:bodyPr wrap="square" lIns="0" tIns="0" rIns="0" bIns="0" rtlCol="0">
              <a:spAutoFit/>
            </a:bodyPr>
            <a:lstStyle/>
            <a:p>
              <a:pPr algn="ctr"/>
              <a:r>
                <a:rPr lang="en-US" sz="1600" i="1">
                  <a:solidFill>
                    <a:schemeClr val="accent6"/>
                  </a:solidFill>
                  <a:latin typeface="+mj-lt"/>
                  <a:cs typeface="Helvetica Neue"/>
                </a:rPr>
                <a:t>Returns IP address 192.0.2.0</a:t>
              </a:r>
            </a:p>
          </p:txBody>
        </p:sp>
        <p:pic>
          <p:nvPicPr>
            <p:cNvPr id="18" name="Graphic 17">
              <a:extLst>
                <a:ext uri="{FF2B5EF4-FFF2-40B4-BE49-F238E27FC236}">
                  <a16:creationId xmlns:a16="http://schemas.microsoft.com/office/drawing/2014/main" id="{2791F061-EDF4-4E56-A194-413B2B362D7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95132" y="2664954"/>
              <a:ext cx="914400" cy="914400"/>
            </a:xfrm>
            <a:prstGeom prst="rect">
              <a:avLst/>
            </a:prstGeom>
          </p:spPr>
        </p:pic>
        <p:pic>
          <p:nvPicPr>
            <p:cNvPr id="19" name="Graphic 18">
              <a:extLst>
                <a:ext uri="{FF2B5EF4-FFF2-40B4-BE49-F238E27FC236}">
                  <a16:creationId xmlns:a16="http://schemas.microsoft.com/office/drawing/2014/main" id="{430FAD23-0BAC-4092-965B-CEFBBEC5C73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65864" y="2785376"/>
              <a:ext cx="914400" cy="914400"/>
            </a:xfrm>
            <a:prstGeom prst="rect">
              <a:avLst/>
            </a:prstGeom>
          </p:spPr>
        </p:pic>
        <p:pic>
          <p:nvPicPr>
            <p:cNvPr id="27" name="Graphic 26">
              <a:extLst>
                <a:ext uri="{FF2B5EF4-FFF2-40B4-BE49-F238E27FC236}">
                  <a16:creationId xmlns:a16="http://schemas.microsoft.com/office/drawing/2014/main" id="{3526E63C-346A-4CBC-B4C8-96D33CD67EE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30498" y="2684454"/>
              <a:ext cx="914400" cy="914400"/>
            </a:xfrm>
            <a:prstGeom prst="rect">
              <a:avLst/>
            </a:prstGeom>
          </p:spPr>
        </p:pic>
      </p:grpSp>
    </p:spTree>
    <p:custDataLst>
      <p:tags r:id="rId1"/>
    </p:custDataLst>
    <p:extLst>
      <p:ext uri="{BB962C8B-B14F-4D97-AF65-F5344CB8AC3E}">
        <p14:creationId xmlns:p14="http://schemas.microsoft.com/office/powerpoint/2010/main" val="12347640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27F6562B-E3B7-4017-A110-EC19B559A65B}"/>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44</a:t>
            </a:fld>
            <a:endParaRPr lang="en-US"/>
          </a:p>
        </p:txBody>
      </p:sp>
      <p:sp>
        <p:nvSpPr>
          <p:cNvPr id="2" name="Title 1"/>
          <p:cNvSpPr>
            <a:spLocks noGrp="1"/>
          </p:cNvSpPr>
          <p:nvPr>
            <p:ph type="title"/>
          </p:nvPr>
        </p:nvSpPr>
        <p:spPr/>
        <p:txBody>
          <a:bodyPr>
            <a:noAutofit/>
          </a:bodyPr>
          <a:lstStyle/>
          <a:p>
            <a:r>
              <a:rPr lang="en-US"/>
              <a:t>Amazon Route 53 supported routing</a:t>
            </a:r>
          </a:p>
        </p:txBody>
      </p:sp>
      <p:sp>
        <p:nvSpPr>
          <p:cNvPr id="5" name="Content Placeholder 4">
            <a:extLst>
              <a:ext uri="{FF2B5EF4-FFF2-40B4-BE49-F238E27FC236}">
                <a16:creationId xmlns:a16="http://schemas.microsoft.com/office/drawing/2014/main" id="{1522239B-86C9-486E-BF8C-9C1CF5BD3C35}"/>
              </a:ext>
            </a:extLst>
          </p:cNvPr>
          <p:cNvSpPr>
            <a:spLocks noGrp="1"/>
          </p:cNvSpPr>
          <p:nvPr>
            <p:ph sz="quarter" idx="21"/>
          </p:nvPr>
        </p:nvSpPr>
        <p:spPr/>
        <p:txBody>
          <a:bodyPr/>
          <a:lstStyle/>
          <a:p>
            <a:pPr>
              <a:buClr>
                <a:schemeClr val="tx1"/>
              </a:buClr>
            </a:pPr>
            <a:r>
              <a:rPr lang="en-US" sz="2400">
                <a:solidFill>
                  <a:schemeClr val="accent6"/>
                </a:solidFill>
              </a:rPr>
              <a:t>Simple routing </a:t>
            </a:r>
            <a:r>
              <a:rPr lang="en-US" sz="2400"/>
              <a:t>– Use in single-server environments</a:t>
            </a:r>
          </a:p>
          <a:p>
            <a:pPr>
              <a:buClr>
                <a:schemeClr val="tx1"/>
              </a:buClr>
            </a:pPr>
            <a:r>
              <a:rPr lang="en-US" sz="2400">
                <a:solidFill>
                  <a:schemeClr val="accent6"/>
                </a:solidFill>
              </a:rPr>
              <a:t>Weighted round robin routing </a:t>
            </a:r>
            <a:r>
              <a:rPr lang="en-US" sz="2400"/>
              <a:t>– Assign weights to resource record sets to specify the frequency</a:t>
            </a:r>
          </a:p>
          <a:p>
            <a:pPr>
              <a:buClr>
                <a:schemeClr val="tx1"/>
              </a:buClr>
            </a:pPr>
            <a:r>
              <a:rPr lang="en-US" sz="2400">
                <a:solidFill>
                  <a:schemeClr val="accent6"/>
                </a:solidFill>
              </a:rPr>
              <a:t>Latency routing </a:t>
            </a:r>
            <a:r>
              <a:rPr lang="en-US" sz="2400"/>
              <a:t>– Help improve your global applications</a:t>
            </a:r>
          </a:p>
          <a:p>
            <a:pPr>
              <a:buClr>
                <a:schemeClr val="tx1"/>
              </a:buClr>
            </a:pPr>
            <a:r>
              <a:rPr lang="en-US" sz="2400">
                <a:solidFill>
                  <a:schemeClr val="accent6"/>
                </a:solidFill>
              </a:rPr>
              <a:t>Geolocation routing </a:t>
            </a:r>
            <a:r>
              <a:rPr lang="en-US" sz="2400"/>
              <a:t>– Route traffic based on location of your users</a:t>
            </a:r>
          </a:p>
          <a:p>
            <a:pPr>
              <a:buClr>
                <a:schemeClr val="tx1"/>
              </a:buClr>
            </a:pPr>
            <a:r>
              <a:rPr lang="en-US" sz="2400">
                <a:solidFill>
                  <a:schemeClr val="accent6"/>
                </a:solidFill>
              </a:rPr>
              <a:t>Geoproximity routing </a:t>
            </a:r>
            <a:r>
              <a:rPr lang="en-US" sz="2400"/>
              <a:t>– Route traffic based on location of your resources</a:t>
            </a:r>
          </a:p>
          <a:p>
            <a:pPr>
              <a:buClr>
                <a:schemeClr val="tx1"/>
              </a:buClr>
            </a:pPr>
            <a:r>
              <a:rPr lang="en-US" sz="2400">
                <a:solidFill>
                  <a:schemeClr val="accent6"/>
                </a:solidFill>
              </a:rPr>
              <a:t>Failover routing</a:t>
            </a:r>
            <a:r>
              <a:rPr lang="en-US" sz="2400"/>
              <a:t> – Fail over to a backup site if your primary site becomes unreachable</a:t>
            </a:r>
          </a:p>
          <a:p>
            <a:pPr>
              <a:buClr>
                <a:schemeClr val="tx1"/>
              </a:buClr>
            </a:pPr>
            <a:r>
              <a:rPr lang="en-US" sz="2400">
                <a:solidFill>
                  <a:schemeClr val="accent6"/>
                </a:solidFill>
              </a:rPr>
              <a:t>Multivalue answer routing </a:t>
            </a:r>
            <a:r>
              <a:rPr lang="en-US" sz="2400"/>
              <a:t>– Respond to DNS queries with up to eight healthy records selected at random</a:t>
            </a:r>
          </a:p>
          <a:p>
            <a:pPr marL="0" indent="0">
              <a:buNone/>
            </a:pPr>
            <a:endParaRPr lang="en-US" sz="2400"/>
          </a:p>
        </p:txBody>
      </p:sp>
    </p:spTree>
    <p:custDataLst>
      <p:tags r:id="rId1"/>
    </p:custDataLst>
    <p:extLst>
      <p:ext uri="{BB962C8B-B14F-4D97-AF65-F5344CB8AC3E}">
        <p14:creationId xmlns:p14="http://schemas.microsoft.com/office/powerpoint/2010/main" val="1225357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0FCF04-3D26-5FA4-0E90-CF62C42D6124}"/>
              </a:ext>
            </a:extLst>
          </p:cNvPr>
          <p:cNvSpPr>
            <a:spLocks noGrp="1"/>
          </p:cNvSpPr>
          <p:nvPr>
            <p:ph type="sldNum" sz="quarter" idx="20"/>
          </p:nvPr>
        </p:nvSpPr>
        <p:spPr/>
        <p:txBody>
          <a:bodyPr/>
          <a:lstStyle/>
          <a:p>
            <a:fld id="{930176A1-BCF0-4712-97A6-6B495F55390B}" type="slidenum">
              <a:rPr lang="en-US" smtClean="0"/>
              <a:pPr/>
              <a:t>45</a:t>
            </a:fld>
            <a:endParaRPr lang="en-US"/>
          </a:p>
        </p:txBody>
      </p:sp>
      <p:sp>
        <p:nvSpPr>
          <p:cNvPr id="2" name="Title 1"/>
          <p:cNvSpPr>
            <a:spLocks noGrp="1"/>
          </p:cNvSpPr>
          <p:nvPr>
            <p:ph type="title"/>
          </p:nvPr>
        </p:nvSpPr>
        <p:spPr/>
        <p:txBody>
          <a:bodyPr/>
          <a:lstStyle/>
          <a:p>
            <a:r>
              <a:rPr lang="en-US"/>
              <a:t>Use case: Multi-region deployment</a:t>
            </a:r>
          </a:p>
        </p:txBody>
      </p:sp>
      <p:grpSp>
        <p:nvGrpSpPr>
          <p:cNvPr id="4" name="Group 3">
            <a:extLst>
              <a:ext uri="{FF2B5EF4-FFF2-40B4-BE49-F238E27FC236}">
                <a16:creationId xmlns:a16="http://schemas.microsoft.com/office/drawing/2014/main" id="{9ED88F23-ECE5-2DF2-C7C9-5E6125B93EC5}"/>
              </a:ext>
              <a:ext uri="{C183D7F6-B498-43B3-948B-1728B52AA6E4}">
                <adec:decorative xmlns:adec="http://schemas.microsoft.com/office/drawing/2017/decorative" val="1"/>
              </a:ext>
            </a:extLst>
          </p:cNvPr>
          <p:cNvGrpSpPr/>
          <p:nvPr/>
        </p:nvGrpSpPr>
        <p:grpSpPr>
          <a:xfrm>
            <a:off x="194" y="905026"/>
            <a:ext cx="11674824" cy="4070204"/>
            <a:chOff x="194" y="905026"/>
            <a:chExt cx="11674824" cy="4070204"/>
          </a:xfrm>
        </p:grpSpPr>
        <p:pic>
          <p:nvPicPr>
            <p:cNvPr id="19" name="Picture 2" descr="AWS Global Infrastructure."/>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237341" y="905026"/>
              <a:ext cx="7182713" cy="407020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descr="AWS Global Infrastructure."/>
            <p:cNvSpPr txBox="1"/>
            <p:nvPr/>
          </p:nvSpPr>
          <p:spPr>
            <a:xfrm>
              <a:off x="4744354" y="2643139"/>
              <a:ext cx="640080" cy="338554"/>
            </a:xfrm>
            <a:prstGeom prst="rect">
              <a:avLst/>
            </a:prstGeom>
            <a:noFill/>
          </p:spPr>
          <p:txBody>
            <a:bodyPr wrap="square" rtlCol="0">
              <a:spAutoFit/>
            </a:bodyPr>
            <a:lstStyle/>
            <a:p>
              <a:pPr algn="ctr"/>
              <a:r>
                <a:rPr lang="en-US" sz="1600" b="1"/>
                <a:t>User</a:t>
              </a:r>
            </a:p>
          </p:txBody>
        </p:sp>
        <p:cxnSp>
          <p:nvCxnSpPr>
            <p:cNvPr id="13" name="Straight Connector 12" descr="AWS Global Infrastructure.">
              <a:extLst>
                <a:ext uri="{C183D7F6-B498-43B3-948B-1728B52AA6E4}">
                  <adec:decorative xmlns:adec="http://schemas.microsoft.com/office/drawing/2017/decorative" val="1"/>
                </a:ext>
              </a:extLst>
            </p:cNvPr>
            <p:cNvCxnSpPr/>
            <p:nvPr/>
          </p:nvCxnSpPr>
          <p:spPr>
            <a:xfrm flipH="1" flipV="1">
              <a:off x="4675083" y="2389035"/>
              <a:ext cx="484511" cy="161639"/>
            </a:xfrm>
            <a:prstGeom prst="line">
              <a:avLst/>
            </a:prstGeom>
            <a:ln>
              <a:solidFill>
                <a:srgbClr val="0C9B2E"/>
              </a:solidFill>
            </a:ln>
          </p:spPr>
          <p:style>
            <a:lnRef idx="2">
              <a:schemeClr val="accent1"/>
            </a:lnRef>
            <a:fillRef idx="0">
              <a:schemeClr val="accent1"/>
            </a:fillRef>
            <a:effectRef idx="1">
              <a:schemeClr val="accent1"/>
            </a:effectRef>
            <a:fontRef idx="minor">
              <a:schemeClr val="tx1"/>
            </a:fontRef>
          </p:style>
        </p:cxnSp>
        <p:sp>
          <p:nvSpPr>
            <p:cNvPr id="15" name="Oval 14" descr="AWS Global Infrastructure.">
              <a:extLst>
                <a:ext uri="{C183D7F6-B498-43B3-948B-1728B52AA6E4}">
                  <adec:decorative xmlns:adec="http://schemas.microsoft.com/office/drawing/2017/decorative" val="1"/>
                </a:ext>
              </a:extLst>
            </p:cNvPr>
            <p:cNvSpPr/>
            <p:nvPr/>
          </p:nvSpPr>
          <p:spPr>
            <a:xfrm>
              <a:off x="4506733" y="2262871"/>
              <a:ext cx="168348" cy="166259"/>
            </a:xfrm>
            <a:prstGeom prst="ellipse">
              <a:avLst/>
            </a:prstGeom>
            <a:solidFill>
              <a:srgbClr val="0C9B2E"/>
            </a:solidFill>
            <a:ln>
              <a:solidFill>
                <a:srgbClr val="0C9B2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 name="Oval 17" descr="AWS Global Infrastructure.">
              <a:extLst>
                <a:ext uri="{C183D7F6-B498-43B3-948B-1728B52AA6E4}">
                  <adec:decorative xmlns:adec="http://schemas.microsoft.com/office/drawing/2017/decorative" val="1"/>
                </a:ext>
              </a:extLst>
            </p:cNvPr>
            <p:cNvSpPr/>
            <p:nvPr/>
          </p:nvSpPr>
          <p:spPr>
            <a:xfrm>
              <a:off x="9544183" y="3937421"/>
              <a:ext cx="168348" cy="166259"/>
            </a:xfrm>
            <a:prstGeom prst="ellipse">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20" name="Straight Connector 19" descr="AWS Global Infrastructure.">
              <a:extLst>
                <a:ext uri="{C183D7F6-B498-43B3-948B-1728B52AA6E4}">
                  <adec:decorative xmlns:adec="http://schemas.microsoft.com/office/drawing/2017/decorative" val="1"/>
                </a:ext>
              </a:extLst>
            </p:cNvPr>
            <p:cNvCxnSpPr>
              <a:endCxn id="18" idx="2"/>
            </p:cNvCxnSpPr>
            <p:nvPr/>
          </p:nvCxnSpPr>
          <p:spPr>
            <a:xfrm>
              <a:off x="5188094" y="2550674"/>
              <a:ext cx="4356088" cy="1469877"/>
            </a:xfrm>
            <a:prstGeom prst="line">
              <a:avLst/>
            </a:prstGeom>
            <a:ln w="38100">
              <a:solidFill>
                <a:schemeClr val="accent5"/>
              </a:solidFill>
              <a:prstDash val="sysDot"/>
            </a:ln>
          </p:spPr>
          <p:style>
            <a:lnRef idx="2">
              <a:schemeClr val="accent1"/>
            </a:lnRef>
            <a:fillRef idx="0">
              <a:schemeClr val="accent1"/>
            </a:fillRef>
            <a:effectRef idx="1">
              <a:schemeClr val="accent1"/>
            </a:effectRef>
            <a:fontRef idx="minor">
              <a:schemeClr val="tx1"/>
            </a:fontRef>
          </p:style>
        </p:cxnSp>
        <p:sp>
          <p:nvSpPr>
            <p:cNvPr id="25" name="Rectangle 24" descr="AWS Global Infrastructure."/>
            <p:cNvSpPr/>
            <p:nvPr/>
          </p:nvSpPr>
          <p:spPr>
            <a:xfrm>
              <a:off x="6828698" y="4208906"/>
              <a:ext cx="4846320" cy="338554"/>
            </a:xfrm>
            <a:prstGeom prst="rect">
              <a:avLst/>
            </a:prstGeom>
          </p:spPr>
          <p:txBody>
            <a:bodyPr wrap="square">
              <a:spAutoFit/>
            </a:bodyPr>
            <a:lstStyle/>
            <a:p>
              <a:pPr algn="ctr" fontAlgn="base">
                <a:spcBef>
                  <a:spcPct val="0"/>
                </a:spcBef>
                <a:spcAft>
                  <a:spcPct val="0"/>
                </a:spcAft>
              </a:pPr>
              <a:r>
                <a:rPr lang="en-US" sz="1600">
                  <a:solidFill>
                    <a:prstClr val="black"/>
                  </a:solidFill>
                  <a:latin typeface="+mj-lt"/>
                  <a:ea typeface="Verdana" pitchFamily="34" charset="0"/>
                  <a:cs typeface="Arial"/>
                </a:rPr>
                <a:t>some-elb-name.</a:t>
              </a:r>
              <a:r>
                <a:rPr lang="en-US" sz="1600">
                  <a:solidFill>
                    <a:srgbClr val="FF0000"/>
                  </a:solidFill>
                  <a:latin typeface="+mj-lt"/>
                  <a:ea typeface="Verdana" pitchFamily="34" charset="0"/>
                  <a:cs typeface="Arial"/>
                </a:rPr>
                <a:t>ap-southeast-2</a:t>
              </a:r>
              <a:r>
                <a:rPr lang="en-US" sz="1600">
                  <a:solidFill>
                    <a:prstClr val="black"/>
                  </a:solidFill>
                  <a:latin typeface="+mj-lt"/>
                  <a:ea typeface="Verdana" pitchFamily="34" charset="0"/>
                  <a:cs typeface="Arial"/>
                </a:rPr>
                <a:t>.elb.amazonaws.com</a:t>
              </a:r>
            </a:p>
          </p:txBody>
        </p:sp>
        <p:sp>
          <p:nvSpPr>
            <p:cNvPr id="26" name="TextBox 39" descr="AWS Global Infrastructure."/>
            <p:cNvSpPr txBox="1">
              <a:spLocks noChangeArrowheads="1"/>
            </p:cNvSpPr>
            <p:nvPr/>
          </p:nvSpPr>
          <p:spPr bwMode="auto">
            <a:xfrm>
              <a:off x="194" y="2655361"/>
              <a:ext cx="4389120" cy="338554"/>
            </a:xfrm>
            <a:prstGeom prst="rect">
              <a:avLst/>
            </a:prstGeom>
            <a:noFill/>
            <a:ln w="9525">
              <a:noFill/>
              <a:miter lim="800000"/>
              <a:headEnd/>
              <a:tailEnd/>
            </a:ln>
          </p:spPr>
          <p:txBody>
            <a:bodyPr wrap="square">
              <a:spAutoFit/>
            </a:bodyPr>
            <a:lstStyle/>
            <a:p>
              <a:pPr algn="ctr" fontAlgn="base">
                <a:spcBef>
                  <a:spcPct val="0"/>
                </a:spcBef>
                <a:spcAft>
                  <a:spcPct val="0"/>
                </a:spcAft>
              </a:pPr>
              <a:r>
                <a:rPr lang="en-US" sz="1600">
                  <a:solidFill>
                    <a:prstClr val="black"/>
                  </a:solidFill>
                  <a:latin typeface="+mj-lt"/>
                  <a:ea typeface="Verdana" pitchFamily="34" charset="0"/>
                  <a:cs typeface="Arial"/>
                </a:rPr>
                <a:t>some-elb-name.</a:t>
              </a:r>
              <a:r>
                <a:rPr lang="en-US" sz="1600">
                  <a:solidFill>
                    <a:srgbClr val="FF0000"/>
                  </a:solidFill>
                  <a:latin typeface="+mj-lt"/>
                  <a:ea typeface="Verdana" pitchFamily="34" charset="0"/>
                  <a:cs typeface="Arial"/>
                </a:rPr>
                <a:t>us-west-2</a:t>
              </a:r>
              <a:r>
                <a:rPr lang="en-US" sz="1600">
                  <a:solidFill>
                    <a:prstClr val="black"/>
                  </a:solidFill>
                  <a:latin typeface="+mj-lt"/>
                  <a:ea typeface="Verdana" pitchFamily="34" charset="0"/>
                  <a:cs typeface="Arial"/>
                </a:rPr>
                <a:t>.elb.amazonaws.com</a:t>
              </a:r>
            </a:p>
          </p:txBody>
        </p:sp>
        <p:pic>
          <p:nvPicPr>
            <p:cNvPr id="16" name="Graphic 15" descr="AWS Global Infrastructure.">
              <a:extLst>
                <a:ext uri="{FF2B5EF4-FFF2-40B4-BE49-F238E27FC236}">
                  <a16:creationId xmlns:a16="http://schemas.microsoft.com/office/drawing/2014/main" id="{06DB49D2-7DF5-4559-9CC0-BDF4A287CB1E}"/>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91354" y="3765103"/>
              <a:ext cx="457200" cy="457200"/>
            </a:xfrm>
            <a:prstGeom prst="rect">
              <a:avLst/>
            </a:prstGeom>
          </p:spPr>
        </p:pic>
        <p:pic>
          <p:nvPicPr>
            <p:cNvPr id="17" name="Graphic 16" descr="AWS Global Infrastructure.">
              <a:extLst>
                <a:ext uri="{FF2B5EF4-FFF2-40B4-BE49-F238E27FC236}">
                  <a16:creationId xmlns:a16="http://schemas.microsoft.com/office/drawing/2014/main" id="{060A4461-94C0-449D-BD09-3020D397C444}"/>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0642" y="2200529"/>
              <a:ext cx="457200" cy="457200"/>
            </a:xfrm>
            <a:prstGeom prst="rect">
              <a:avLst/>
            </a:prstGeom>
          </p:spPr>
        </p:pic>
        <p:pic>
          <p:nvPicPr>
            <p:cNvPr id="21" name="Graphic 20" descr="AWS Global Infrastructure.">
              <a:extLst>
                <a:ext uri="{FF2B5EF4-FFF2-40B4-BE49-F238E27FC236}">
                  <a16:creationId xmlns:a16="http://schemas.microsoft.com/office/drawing/2014/main" id="{2E9B4091-C62D-4633-9E85-91C0585FA672}"/>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884" y="1588993"/>
              <a:ext cx="640080" cy="640080"/>
            </a:xfrm>
            <a:prstGeom prst="rect">
              <a:avLst/>
            </a:prstGeom>
          </p:spPr>
        </p:pic>
        <p:pic>
          <p:nvPicPr>
            <p:cNvPr id="22" name="Graphic 21" descr="AWS Global Infrastructure.">
              <a:extLst>
                <a:ext uri="{FF2B5EF4-FFF2-40B4-BE49-F238E27FC236}">
                  <a16:creationId xmlns:a16="http://schemas.microsoft.com/office/drawing/2014/main" id="{C7105B89-956A-4430-B784-4C81D48EF8F1}"/>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34725" y="2229073"/>
              <a:ext cx="457200" cy="457200"/>
            </a:xfrm>
            <a:prstGeom prst="rect">
              <a:avLst/>
            </a:prstGeom>
          </p:spPr>
        </p:pic>
        <p:sp>
          <p:nvSpPr>
            <p:cNvPr id="9" name="TextBox 8" descr="AWS Global Infrastructure.">
              <a:extLst>
                <a:ext uri="{FF2B5EF4-FFF2-40B4-BE49-F238E27FC236}">
                  <a16:creationId xmlns:a16="http://schemas.microsoft.com/office/drawing/2014/main" id="{A700EF9C-87A1-4819-B2B7-63736899182E}"/>
                </a:ext>
              </a:extLst>
            </p:cNvPr>
            <p:cNvSpPr txBox="1"/>
            <p:nvPr/>
          </p:nvSpPr>
          <p:spPr>
            <a:xfrm>
              <a:off x="175472" y="2221844"/>
              <a:ext cx="1806905" cy="338554"/>
            </a:xfrm>
            <a:prstGeom prst="rect">
              <a:avLst/>
            </a:prstGeom>
            <a:noFill/>
          </p:spPr>
          <p:txBody>
            <a:bodyPr wrap="none" rtlCol="0">
              <a:spAutoFit/>
            </a:bodyPr>
            <a:lstStyle/>
            <a:p>
              <a:pPr algn="ctr"/>
              <a:r>
                <a:rPr lang="en-US" sz="1600">
                  <a:latin typeface="Amazon Ember Light" panose="020B0403020204020204" pitchFamily="34" charset="0"/>
                  <a:ea typeface="Amazon Ember Light" panose="020B0403020204020204" pitchFamily="34" charset="0"/>
                  <a:cs typeface="Amazon Ember Light" panose="020B0403020204020204" pitchFamily="34" charset="0"/>
                </a:rPr>
                <a:t>Amazon Route 53</a:t>
              </a:r>
            </a:p>
          </p:txBody>
        </p:sp>
      </p:grpSp>
      <p:graphicFrame>
        <p:nvGraphicFramePr>
          <p:cNvPr id="6" name="Table 5"/>
          <p:cNvGraphicFramePr>
            <a:graphicFrameLocks noGrp="1"/>
          </p:cNvGraphicFramePr>
          <p:nvPr>
            <p:extLst>
              <p:ext uri="{D42A27DB-BD31-4B8C-83A1-F6EECF244321}">
                <p14:modId xmlns:p14="http://schemas.microsoft.com/office/powerpoint/2010/main" val="2216784356"/>
              </p:ext>
            </p:extLst>
          </p:nvPr>
        </p:nvGraphicFramePr>
        <p:xfrm>
          <a:off x="461592" y="4775200"/>
          <a:ext cx="11268817" cy="1385146"/>
        </p:xfrm>
        <a:graphic>
          <a:graphicData uri="http://schemas.openxmlformats.org/drawingml/2006/table">
            <a:tbl>
              <a:tblPr firstRow="1" bandRow="1">
                <a:tableStyleId>{5C22544A-7EE6-4342-B048-85BDC9FD1C3A}</a:tableStyleId>
              </a:tblPr>
              <a:tblGrid>
                <a:gridCol w="2751347">
                  <a:extLst>
                    <a:ext uri="{9D8B030D-6E8A-4147-A177-3AD203B41FA5}">
                      <a16:colId xmlns:a16="http://schemas.microsoft.com/office/drawing/2014/main" val="20000"/>
                    </a:ext>
                  </a:extLst>
                </a:gridCol>
                <a:gridCol w="2827867">
                  <a:extLst>
                    <a:ext uri="{9D8B030D-6E8A-4147-A177-3AD203B41FA5}">
                      <a16:colId xmlns:a16="http://schemas.microsoft.com/office/drawing/2014/main" val="20001"/>
                    </a:ext>
                  </a:extLst>
                </a:gridCol>
                <a:gridCol w="5689603">
                  <a:extLst>
                    <a:ext uri="{9D8B030D-6E8A-4147-A177-3AD203B41FA5}">
                      <a16:colId xmlns:a16="http://schemas.microsoft.com/office/drawing/2014/main" val="20002"/>
                    </a:ext>
                  </a:extLst>
                </a:gridCol>
              </a:tblGrid>
              <a:tr h="365760">
                <a:tc>
                  <a:txBody>
                    <a:bodyPr/>
                    <a:lstStyle/>
                    <a:p>
                      <a:pPr algn="ctr"/>
                      <a:r>
                        <a:rPr lang="en-US" sz="1800">
                          <a:solidFill>
                            <a:schemeClr val="tx1"/>
                          </a:solidFill>
                        </a:rPr>
                        <a:t>Name</a:t>
                      </a:r>
                    </a:p>
                  </a:txBody>
                  <a:tcPr marT="60960" marB="60960" anchor="ctr">
                    <a:solidFill>
                      <a:schemeClr val="accent2"/>
                    </a:solidFill>
                  </a:tcPr>
                </a:tc>
                <a:tc>
                  <a:txBody>
                    <a:bodyPr/>
                    <a:lstStyle/>
                    <a:p>
                      <a:pPr algn="ctr"/>
                      <a:r>
                        <a:rPr lang="en-US" sz="1800">
                          <a:solidFill>
                            <a:schemeClr val="tx1"/>
                          </a:solidFill>
                        </a:rPr>
                        <a:t>Type</a:t>
                      </a:r>
                    </a:p>
                  </a:txBody>
                  <a:tcPr marT="60960" marB="60960" anchor="ctr">
                    <a:solidFill>
                      <a:schemeClr val="accent2"/>
                    </a:solidFill>
                  </a:tcPr>
                </a:tc>
                <a:tc>
                  <a:txBody>
                    <a:bodyPr/>
                    <a:lstStyle/>
                    <a:p>
                      <a:pPr algn="ctr"/>
                      <a:r>
                        <a:rPr lang="en-US" sz="1800">
                          <a:solidFill>
                            <a:schemeClr val="tx1"/>
                          </a:solidFill>
                        </a:rPr>
                        <a:t>Value</a:t>
                      </a:r>
                    </a:p>
                  </a:txBody>
                  <a:tcPr marT="60960" marB="60960" anchor="ctr">
                    <a:solidFill>
                      <a:schemeClr val="accent2"/>
                    </a:solidFill>
                  </a:tcPr>
                </a:tc>
                <a:extLst>
                  <a:ext uri="{0D108BD9-81ED-4DB2-BD59-A6C34878D82A}">
                    <a16:rowId xmlns:a16="http://schemas.microsoft.com/office/drawing/2014/main" val="10000"/>
                  </a:ext>
                </a:extLst>
              </a:tr>
              <a:tr h="49445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a:t>example.com</a:t>
                      </a:r>
                    </a:p>
                  </a:txBody>
                  <a:tcPr marT="60960" marB="60960" anchor="ctr"/>
                </a:tc>
                <a:tc>
                  <a:txBody>
                    <a:bodyPr/>
                    <a:lstStyle/>
                    <a:p>
                      <a:r>
                        <a:rPr lang="en-US" sz="1800"/>
                        <a:t>ALIAS</a:t>
                      </a:r>
                    </a:p>
                  </a:txBody>
                  <a:tcPr marT="60960" marB="60960"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a:t>some-elb-name.us-west-2.elb.amazonaws.com</a:t>
                      </a:r>
                    </a:p>
                  </a:txBody>
                  <a:tcPr marT="60960" marB="60960" anchor="ctr"/>
                </a:tc>
                <a:extLst>
                  <a:ext uri="{0D108BD9-81ED-4DB2-BD59-A6C34878D82A}">
                    <a16:rowId xmlns:a16="http://schemas.microsoft.com/office/drawing/2014/main" val="10001"/>
                  </a:ext>
                </a:extLst>
              </a:tr>
              <a:tr h="49445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a:t>example.com</a:t>
                      </a:r>
                    </a:p>
                  </a:txBody>
                  <a:tcPr marT="60960" marB="60960" anchor="ctr"/>
                </a:tc>
                <a:tc>
                  <a:txBody>
                    <a:bodyPr/>
                    <a:lstStyle/>
                    <a:p>
                      <a:r>
                        <a:rPr lang="en-US" sz="1800"/>
                        <a:t>ALIAS</a:t>
                      </a:r>
                    </a:p>
                  </a:txBody>
                  <a:tcPr marT="60960" marB="60960"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a:t>some-elb-name.ap-southeast-2.elb.amazonaws.com</a:t>
                      </a:r>
                    </a:p>
                  </a:txBody>
                  <a:tcPr marT="60960" marB="60960" anchor="ctr"/>
                </a:tc>
                <a:extLst>
                  <a:ext uri="{0D108BD9-81ED-4DB2-BD59-A6C34878D82A}">
                    <a16:rowId xmlns:a16="http://schemas.microsoft.com/office/drawing/2014/main" val="10002"/>
                  </a:ext>
                </a:extLst>
              </a:tr>
            </a:tbl>
          </a:graphicData>
        </a:graphic>
      </p:graphicFrame>
    </p:spTree>
    <p:custDataLst>
      <p:tags r:id="rId1"/>
    </p:custDataLst>
    <p:extLst>
      <p:ext uri="{BB962C8B-B14F-4D97-AF65-F5344CB8AC3E}">
        <p14:creationId xmlns:p14="http://schemas.microsoft.com/office/powerpoint/2010/main" val="8288338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D78102-0DBE-4F34-BD7E-A28B8C2319BB}"/>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46</a:t>
            </a:fld>
            <a:endParaRPr lang="en-US"/>
          </a:p>
        </p:txBody>
      </p:sp>
      <p:sp>
        <p:nvSpPr>
          <p:cNvPr id="2" name="Title 1">
            <a:extLst>
              <a:ext uri="{FF2B5EF4-FFF2-40B4-BE49-F238E27FC236}">
                <a16:creationId xmlns:a16="http://schemas.microsoft.com/office/drawing/2014/main" id="{2D3FB1D9-3CF7-491D-A31B-A5FB39A58C8E}"/>
              </a:ext>
            </a:extLst>
          </p:cNvPr>
          <p:cNvSpPr>
            <a:spLocks noGrp="1"/>
          </p:cNvSpPr>
          <p:nvPr>
            <p:ph type="title"/>
          </p:nvPr>
        </p:nvSpPr>
        <p:spPr/>
        <p:txBody>
          <a:bodyPr/>
          <a:lstStyle/>
          <a:p>
            <a:r>
              <a:rPr lang="en-US"/>
              <a:t>Amazon Route 53 DNS failover</a:t>
            </a:r>
          </a:p>
        </p:txBody>
      </p:sp>
      <p:sp>
        <p:nvSpPr>
          <p:cNvPr id="3" name="Content Placeholder 2">
            <a:extLst>
              <a:ext uri="{FF2B5EF4-FFF2-40B4-BE49-F238E27FC236}">
                <a16:creationId xmlns:a16="http://schemas.microsoft.com/office/drawing/2014/main" id="{E9DDF4C3-C9AC-4FFC-988F-C209F10ED1FE}"/>
              </a:ext>
            </a:extLst>
          </p:cNvPr>
          <p:cNvSpPr>
            <a:spLocks noGrp="1"/>
          </p:cNvSpPr>
          <p:nvPr>
            <p:ph sz="quarter" idx="21"/>
          </p:nvPr>
        </p:nvSpPr>
        <p:spPr/>
        <p:txBody>
          <a:bodyPr/>
          <a:lstStyle/>
          <a:p>
            <a:pPr marL="0" indent="0">
              <a:buNone/>
            </a:pPr>
            <a:r>
              <a:rPr lang="en-US"/>
              <a:t>Improve the availability of your applications that run on AWS by:</a:t>
            </a:r>
          </a:p>
          <a:p>
            <a:r>
              <a:rPr lang="en-US"/>
              <a:t>Configuring backup and failover scenarios for your own applications</a:t>
            </a:r>
          </a:p>
          <a:p>
            <a:r>
              <a:rPr lang="en-US"/>
              <a:t>Enabling highly available multi-region architectures on AWS</a:t>
            </a:r>
          </a:p>
          <a:p>
            <a:r>
              <a:rPr lang="en-US"/>
              <a:t>Creating health checks</a:t>
            </a:r>
          </a:p>
        </p:txBody>
      </p:sp>
      <p:pic>
        <p:nvPicPr>
          <p:cNvPr id="6" name="Picture 5">
            <a:extLst>
              <a:ext uri="{FF2B5EF4-FFF2-40B4-BE49-F238E27FC236}">
                <a16:creationId xmlns:a16="http://schemas.microsoft.com/office/drawing/2014/main" id="{FA3096D8-E1ED-42F3-A947-D7155161758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2884010" y="3724175"/>
            <a:ext cx="6423980" cy="2632175"/>
          </a:xfrm>
          <a:prstGeom prst="rect">
            <a:avLst/>
          </a:prstGeom>
        </p:spPr>
      </p:pic>
    </p:spTree>
    <p:custDataLst>
      <p:tags r:id="rId1"/>
    </p:custDataLst>
    <p:extLst>
      <p:ext uri="{BB962C8B-B14F-4D97-AF65-F5344CB8AC3E}">
        <p14:creationId xmlns:p14="http://schemas.microsoft.com/office/powerpoint/2010/main" val="19438974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7570116-981B-B1AA-7834-C55E9333E0FE}"/>
              </a:ext>
            </a:extLst>
          </p:cNvPr>
          <p:cNvSpPr>
            <a:spLocks noGrp="1"/>
          </p:cNvSpPr>
          <p:nvPr>
            <p:ph type="sldNum" sz="quarter" idx="20"/>
          </p:nvPr>
        </p:nvSpPr>
        <p:spPr/>
        <p:txBody>
          <a:bodyPr/>
          <a:lstStyle/>
          <a:p>
            <a:fld id="{930176A1-BCF0-4712-97A6-6B495F55390B}" type="slidenum">
              <a:rPr lang="en-US" smtClean="0"/>
              <a:pPr/>
              <a:t>47</a:t>
            </a:fld>
            <a:endParaRPr lang="en-US"/>
          </a:p>
        </p:txBody>
      </p:sp>
      <p:sp>
        <p:nvSpPr>
          <p:cNvPr id="2" name="Title 1"/>
          <p:cNvSpPr>
            <a:spLocks noGrp="1"/>
          </p:cNvSpPr>
          <p:nvPr>
            <p:ph type="title"/>
          </p:nvPr>
        </p:nvSpPr>
        <p:spPr/>
        <p:txBody>
          <a:bodyPr/>
          <a:lstStyle/>
          <a:p>
            <a:r>
              <a:rPr lang="en-US"/>
              <a:t>DNS failover for a multi-tiered web application</a:t>
            </a:r>
          </a:p>
        </p:txBody>
      </p:sp>
      <p:grpSp>
        <p:nvGrpSpPr>
          <p:cNvPr id="13" name="Group 12" descr="Diagram indicating how DNS failover works in a typical architecture for a multi-tiered web application. Route 53 passes traffic to a load balancer, which then distributes traffic to a fleet of EC2 instances.">
            <a:extLst>
              <a:ext uri="{FF2B5EF4-FFF2-40B4-BE49-F238E27FC236}">
                <a16:creationId xmlns:a16="http://schemas.microsoft.com/office/drawing/2014/main" id="{B4E64120-012A-225F-D014-901E4F8C7DC0}"/>
              </a:ext>
              <a:ext uri="{C183D7F6-B498-43B3-948B-1728B52AA6E4}">
                <adec:decorative xmlns:adec="http://schemas.microsoft.com/office/drawing/2017/decorative" val="0"/>
              </a:ext>
            </a:extLst>
          </p:cNvPr>
          <p:cNvGrpSpPr/>
          <p:nvPr/>
        </p:nvGrpSpPr>
        <p:grpSpPr>
          <a:xfrm>
            <a:off x="903134" y="1199772"/>
            <a:ext cx="10385732" cy="5529112"/>
            <a:chOff x="903134" y="1199772"/>
            <a:chExt cx="10385732" cy="5529112"/>
          </a:xfrm>
        </p:grpSpPr>
        <p:grpSp>
          <p:nvGrpSpPr>
            <p:cNvPr id="21" name="Group 20">
              <a:extLst>
                <a:ext uri="{FF2B5EF4-FFF2-40B4-BE49-F238E27FC236}">
                  <a16:creationId xmlns:a16="http://schemas.microsoft.com/office/drawing/2014/main" id="{14E43A46-B14E-4BA2-867C-D0E56E46E3AB}"/>
                </a:ext>
                <a:ext uri="{C183D7F6-B498-43B3-948B-1728B52AA6E4}">
                  <adec:decorative xmlns:adec="http://schemas.microsoft.com/office/drawing/2017/decorative" val="1"/>
                </a:ext>
              </a:extLst>
            </p:cNvPr>
            <p:cNvGrpSpPr/>
            <p:nvPr/>
          </p:nvGrpSpPr>
          <p:grpSpPr>
            <a:xfrm>
              <a:off x="903134" y="1199772"/>
              <a:ext cx="10385732" cy="5529112"/>
              <a:chOff x="244199" y="1199772"/>
              <a:chExt cx="10385732" cy="5529112"/>
            </a:xfrm>
          </p:grpSpPr>
          <p:sp>
            <p:nvSpPr>
              <p:cNvPr id="67" name="TextBox 8"/>
              <p:cNvSpPr txBox="1">
                <a:spLocks noChangeArrowheads="1"/>
              </p:cNvSpPr>
              <p:nvPr/>
            </p:nvSpPr>
            <p:spPr bwMode="auto">
              <a:xfrm>
                <a:off x="3257373" y="5596922"/>
                <a:ext cx="1394704" cy="338554"/>
              </a:xfrm>
              <a:prstGeom prst="rect">
                <a:avLst/>
              </a:prstGeom>
              <a:noFill/>
              <a:ln w="9525">
                <a:noFill/>
                <a:miter lim="800000"/>
                <a:headEnd/>
                <a:tailEnd/>
              </a:ln>
            </p:spPr>
            <p:txBody>
              <a:bodyPr wrap="square">
                <a:spAutoFit/>
              </a:bodyPr>
              <a:lstStyle/>
              <a:p>
                <a:pPr algn="ctr"/>
                <a:r>
                  <a:rPr lang="en-US" sz="1600">
                    <a:ea typeface="Verdana" pitchFamily="34" charset="0"/>
                    <a:cs typeface="Arial"/>
                  </a:rPr>
                  <a:t>Secondary</a:t>
                </a:r>
              </a:p>
            </p:txBody>
          </p:sp>
          <p:sp>
            <p:nvSpPr>
              <p:cNvPr id="69" name="Rectangle 68">
                <a:extLst>
                  <a:ext uri="{FF2B5EF4-FFF2-40B4-BE49-F238E27FC236}">
                    <a16:creationId xmlns:a16="http://schemas.microsoft.com/office/drawing/2014/main" id="{93D5B176-7933-44CD-9B05-F03B2C39AA45}"/>
                  </a:ext>
                </a:extLst>
              </p:cNvPr>
              <p:cNvSpPr/>
              <p:nvPr/>
            </p:nvSpPr>
            <p:spPr>
              <a:xfrm>
                <a:off x="8422418" y="2032032"/>
                <a:ext cx="2060978" cy="3892134"/>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Availability Zone B</a:t>
                </a:r>
              </a:p>
            </p:txBody>
          </p:sp>
          <p:sp>
            <p:nvSpPr>
              <p:cNvPr id="65" name="Rectangle 64">
                <a:extLst>
                  <a:ext uri="{FF2B5EF4-FFF2-40B4-BE49-F238E27FC236}">
                    <a16:creationId xmlns:a16="http://schemas.microsoft.com/office/drawing/2014/main" id="{F3A3B1D1-3299-4D19-9537-0FCD09F8E8F8}"/>
                  </a:ext>
                </a:extLst>
              </p:cNvPr>
              <p:cNvSpPr/>
              <p:nvPr/>
            </p:nvSpPr>
            <p:spPr>
              <a:xfrm>
                <a:off x="6261099" y="2032032"/>
                <a:ext cx="2057400" cy="3892134"/>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mn-ea"/>
                    <a:cs typeface="+mn-cs"/>
                  </a:rPr>
                  <a:t>Availability Zone A</a:t>
                </a:r>
              </a:p>
            </p:txBody>
          </p:sp>
          <p:sp>
            <p:nvSpPr>
              <p:cNvPr id="26" name="TextBox 23"/>
              <p:cNvSpPr txBox="1">
                <a:spLocks noChangeArrowheads="1"/>
              </p:cNvSpPr>
              <p:nvPr/>
            </p:nvSpPr>
            <p:spPr bwMode="auto">
              <a:xfrm>
                <a:off x="6320261" y="4846948"/>
                <a:ext cx="2060979" cy="1077218"/>
              </a:xfrm>
              <a:prstGeom prst="rect">
                <a:avLst/>
              </a:prstGeom>
              <a:noFill/>
              <a:ln w="9525">
                <a:noFill/>
                <a:miter lim="800000"/>
                <a:headEnd/>
                <a:tailEnd/>
              </a:ln>
            </p:spPr>
            <p:txBody>
              <a:bodyPr wrap="square">
                <a:spAutoFit/>
              </a:bodyPr>
              <a:lstStyle/>
              <a:p>
                <a:pPr algn="ctr"/>
                <a:r>
                  <a:rPr lang="en-US" sz="1600">
                    <a:ea typeface="Verdana" pitchFamily="34" charset="0"/>
                    <a:cs typeface="Arial"/>
                  </a:rPr>
                  <a:t>Amazon Relational Database Service (Amazon RDS)</a:t>
                </a:r>
              </a:p>
              <a:p>
                <a:pPr algn="ctr"/>
                <a:r>
                  <a:rPr lang="en-US" sz="1600">
                    <a:ea typeface="Verdana" pitchFamily="34" charset="0"/>
                    <a:cs typeface="Arial"/>
                  </a:rPr>
                  <a:t>instance</a:t>
                </a:r>
              </a:p>
            </p:txBody>
          </p:sp>
          <p:sp>
            <p:nvSpPr>
              <p:cNvPr id="29" name="TextBox 23"/>
              <p:cNvSpPr txBox="1">
                <a:spLocks noChangeArrowheads="1"/>
              </p:cNvSpPr>
              <p:nvPr/>
            </p:nvSpPr>
            <p:spPr bwMode="auto">
              <a:xfrm>
                <a:off x="8421351" y="4842444"/>
                <a:ext cx="1904287" cy="1077218"/>
              </a:xfrm>
              <a:prstGeom prst="rect">
                <a:avLst/>
              </a:prstGeom>
              <a:noFill/>
              <a:ln w="9525">
                <a:noFill/>
                <a:miter lim="800000"/>
                <a:headEnd/>
                <a:tailEnd/>
              </a:ln>
            </p:spPr>
            <p:txBody>
              <a:bodyPr wrap="square">
                <a:spAutoFit/>
              </a:bodyPr>
              <a:lstStyle/>
              <a:p>
                <a:pPr algn="ctr"/>
                <a:r>
                  <a:rPr lang="en-US" sz="1600">
                    <a:ea typeface="Verdana" pitchFamily="34" charset="0"/>
                    <a:cs typeface="Arial"/>
                  </a:rPr>
                  <a:t>Amazon Relational Database Service (Amazon RDS)</a:t>
                </a:r>
              </a:p>
              <a:p>
                <a:pPr algn="ctr"/>
                <a:r>
                  <a:rPr lang="en-US" sz="1600">
                    <a:ea typeface="Verdana" pitchFamily="34" charset="0"/>
                    <a:cs typeface="Arial"/>
                  </a:rPr>
                  <a:t>instance</a:t>
                </a:r>
              </a:p>
            </p:txBody>
          </p:sp>
          <p:cxnSp>
            <p:nvCxnSpPr>
              <p:cNvPr id="30" name="Straight Arrow Connector 29"/>
              <p:cNvCxnSpPr>
                <a:cxnSpLocks/>
              </p:cNvCxnSpPr>
              <p:nvPr/>
            </p:nvCxnSpPr>
            <p:spPr>
              <a:xfrm flipV="1">
                <a:off x="7732927" y="4440416"/>
                <a:ext cx="1343419" cy="401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TextBox 4"/>
              <p:cNvSpPr txBox="1">
                <a:spLocks noChangeArrowheads="1"/>
              </p:cNvSpPr>
              <p:nvPr/>
            </p:nvSpPr>
            <p:spPr bwMode="auto">
              <a:xfrm>
                <a:off x="711160" y="4893766"/>
                <a:ext cx="984251" cy="338554"/>
              </a:xfrm>
              <a:prstGeom prst="rect">
                <a:avLst/>
              </a:prstGeom>
              <a:noFill/>
              <a:ln w="9525">
                <a:noFill/>
                <a:miter lim="800000"/>
                <a:headEnd/>
                <a:tailEnd/>
              </a:ln>
            </p:spPr>
            <p:txBody>
              <a:bodyPr>
                <a:spAutoFit/>
              </a:bodyPr>
              <a:lstStyle/>
              <a:p>
                <a:pPr algn="ctr"/>
                <a:r>
                  <a:rPr lang="en-US" sz="1600">
                    <a:ea typeface="Verdana" pitchFamily="34" charset="0"/>
                    <a:cs typeface="Arial"/>
                  </a:rPr>
                  <a:t>User</a:t>
                </a:r>
              </a:p>
            </p:txBody>
          </p:sp>
          <p:cxnSp>
            <p:nvCxnSpPr>
              <p:cNvPr id="39" name="Straight Arrow Connector 38"/>
              <p:cNvCxnSpPr>
                <a:cxnSpLocks/>
                <a:stCxn id="51" idx="1"/>
                <a:endCxn id="60" idx="3"/>
              </p:cNvCxnSpPr>
              <p:nvPr/>
            </p:nvCxnSpPr>
            <p:spPr>
              <a:xfrm flipH="1">
                <a:off x="1431885" y="4640732"/>
                <a:ext cx="1454455" cy="0"/>
              </a:xfrm>
              <a:prstGeom prst="straightConnector1">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cxnSpLocks/>
                <a:stCxn id="73" idx="2"/>
                <a:endCxn id="75" idx="0"/>
              </p:cNvCxnSpPr>
              <p:nvPr/>
            </p:nvCxnSpPr>
            <p:spPr>
              <a:xfrm>
                <a:off x="7157411" y="3518814"/>
                <a:ext cx="0" cy="69903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cxnSpLocks/>
                <a:stCxn id="51" idx="3"/>
                <a:endCxn id="50" idx="1"/>
              </p:cNvCxnSpPr>
              <p:nvPr/>
            </p:nvCxnSpPr>
            <p:spPr>
              <a:xfrm flipV="1">
                <a:off x="3597540" y="1808596"/>
                <a:ext cx="4506221" cy="2832136"/>
              </a:xfrm>
              <a:prstGeom prst="bentConnector3">
                <a:avLst>
                  <a:gd name="adj1" fmla="val 50000"/>
                </a:avLst>
              </a:prstGeom>
              <a:ln>
                <a:solidFill>
                  <a:srgbClr val="474746"/>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61" name="TextBox 111"/>
              <p:cNvSpPr txBox="1">
                <a:spLocks noChangeArrowheads="1"/>
              </p:cNvSpPr>
              <p:nvPr/>
            </p:nvSpPr>
            <p:spPr bwMode="auto">
              <a:xfrm>
                <a:off x="4381174" y="6144109"/>
                <a:ext cx="1442732" cy="584775"/>
              </a:xfrm>
              <a:prstGeom prst="rect">
                <a:avLst/>
              </a:prstGeom>
              <a:noFill/>
              <a:ln w="9525">
                <a:noFill/>
                <a:miter lim="800000"/>
                <a:headEnd/>
                <a:tailEnd/>
              </a:ln>
            </p:spPr>
            <p:txBody>
              <a:bodyPr wrap="square">
                <a:spAutoFit/>
              </a:bodyPr>
              <a:lstStyle/>
              <a:p>
                <a:pPr algn="ctr"/>
                <a:r>
                  <a:rPr lang="en-US" sz="1600">
                    <a:ea typeface="Verdana" pitchFamily="34" charset="0"/>
                    <a:cs typeface="Arial"/>
                  </a:rPr>
                  <a:t>Amazon S3 static website</a:t>
                </a:r>
              </a:p>
            </p:txBody>
          </p:sp>
          <p:cxnSp>
            <p:nvCxnSpPr>
              <p:cNvPr id="63" name="Elbow Connector 62"/>
              <p:cNvCxnSpPr>
                <a:cxnSpLocks/>
                <a:stCxn id="79" idx="2"/>
              </p:cNvCxnSpPr>
              <p:nvPr/>
            </p:nvCxnSpPr>
            <p:spPr>
              <a:xfrm rot="16200000" flipH="1">
                <a:off x="3779106" y="5045092"/>
                <a:ext cx="346860" cy="1421194"/>
              </a:xfrm>
              <a:prstGeom prst="bentConnector2">
                <a:avLst/>
              </a:prstGeom>
              <a:ln>
                <a:solidFill>
                  <a:srgbClr val="474746"/>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66" name="TextBox 8"/>
              <p:cNvSpPr txBox="1">
                <a:spLocks noChangeArrowheads="1"/>
              </p:cNvSpPr>
              <p:nvPr/>
            </p:nvSpPr>
            <p:spPr bwMode="auto">
              <a:xfrm>
                <a:off x="3957760" y="4301095"/>
                <a:ext cx="1394704" cy="338554"/>
              </a:xfrm>
              <a:prstGeom prst="rect">
                <a:avLst/>
              </a:prstGeom>
              <a:noFill/>
              <a:ln w="9525">
                <a:noFill/>
                <a:miter lim="800000"/>
                <a:headEnd/>
                <a:tailEnd/>
              </a:ln>
            </p:spPr>
            <p:txBody>
              <a:bodyPr wrap="square">
                <a:spAutoFit/>
              </a:bodyPr>
              <a:lstStyle/>
              <a:p>
                <a:pPr algn="ctr"/>
                <a:r>
                  <a:rPr lang="en-US" sz="1600">
                    <a:ea typeface="Verdana" pitchFamily="34" charset="0"/>
                    <a:cs typeface="Arial"/>
                  </a:rPr>
                  <a:t>Primary</a:t>
                </a:r>
              </a:p>
            </p:txBody>
          </p:sp>
          <p:sp>
            <p:nvSpPr>
              <p:cNvPr id="64" name="TextBox 23"/>
              <p:cNvSpPr txBox="1">
                <a:spLocks noChangeArrowheads="1"/>
              </p:cNvSpPr>
              <p:nvPr/>
            </p:nvSpPr>
            <p:spPr bwMode="auto">
              <a:xfrm>
                <a:off x="6407500" y="3516874"/>
                <a:ext cx="1484864" cy="338554"/>
              </a:xfrm>
              <a:prstGeom prst="rect">
                <a:avLst/>
              </a:prstGeom>
              <a:noFill/>
              <a:ln w="9525">
                <a:noFill/>
                <a:miter lim="800000"/>
                <a:headEnd/>
                <a:tailEnd/>
              </a:ln>
            </p:spPr>
            <p:txBody>
              <a:bodyPr wrap="square">
                <a:spAutoFit/>
              </a:bodyPr>
              <a:lstStyle/>
              <a:p>
                <a:pPr algn="ctr"/>
                <a:r>
                  <a:rPr lang="en-US" sz="1600">
                    <a:ea typeface="Verdana" pitchFamily="34" charset="0"/>
                    <a:cs typeface="Arial"/>
                  </a:rPr>
                  <a:t>Amazon EC2</a:t>
                </a:r>
              </a:p>
            </p:txBody>
          </p:sp>
          <p:sp>
            <p:nvSpPr>
              <p:cNvPr id="36" name="Rectangular Callout 35"/>
              <p:cNvSpPr/>
              <p:nvPr/>
            </p:nvSpPr>
            <p:spPr bwMode="auto">
              <a:xfrm>
                <a:off x="244199" y="1242628"/>
                <a:ext cx="2751621" cy="2678718"/>
              </a:xfrm>
              <a:prstGeom prst="wedgeRectCallout">
                <a:avLst>
                  <a:gd name="adj1" fmla="val 42103"/>
                  <a:gd name="adj2" fmla="val 67901"/>
                </a:avLst>
              </a:prstGeom>
              <a:solidFill>
                <a:schemeClr val="bg1"/>
              </a:solidFill>
              <a:ln w="28575">
                <a:solidFill>
                  <a:schemeClr val="accent4"/>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9" rIns="91436" bIns="45719" numCol="1" rtlCol="0" anchor="ctr" anchorCtr="0" compatLnSpc="1">
                <a:prstTxWarp prst="textNoShape">
                  <a:avLst/>
                </a:prstTxWarp>
              </a:bodyPr>
              <a:lstStyle/>
              <a:p>
                <a:pPr defTabSz="914076"/>
                <a:r>
                  <a:rPr lang="en-GB" sz="2000" b="1" dirty="0">
                    <a:solidFill>
                      <a:srgbClr val="474746">
                        <a:alpha val="99000"/>
                      </a:srgbClr>
                    </a:solidFill>
                  </a:rPr>
                  <a:t>Record Sets</a:t>
                </a:r>
              </a:p>
              <a:p>
                <a:pPr defTabSz="914076"/>
                <a:r>
                  <a:rPr lang="en-GB" b="1" dirty="0" err="1">
                    <a:solidFill>
                      <a:srgbClr val="474746">
                        <a:alpha val="99000"/>
                      </a:srgbClr>
                    </a:solidFill>
                  </a:rPr>
                  <a:t>CNAME</a:t>
                </a:r>
                <a:r>
                  <a:rPr lang="en-GB" b="1" dirty="0">
                    <a:solidFill>
                      <a:srgbClr val="474746">
                        <a:alpha val="99000"/>
                      </a:srgbClr>
                    </a:solidFill>
                  </a:rPr>
                  <a:t> www</a:t>
                </a:r>
              </a:p>
              <a:p>
                <a:pPr defTabSz="914076"/>
                <a:br>
                  <a:rPr lang="en-GB" sz="1600" b="1" dirty="0">
                    <a:solidFill>
                      <a:srgbClr val="474746">
                        <a:alpha val="99000"/>
                      </a:srgbClr>
                    </a:solidFill>
                  </a:rPr>
                </a:br>
                <a:r>
                  <a:rPr lang="en-GB" sz="1600" dirty="0" err="1">
                    <a:solidFill>
                      <a:srgbClr val="474746">
                        <a:alpha val="99000"/>
                      </a:srgbClr>
                    </a:solidFill>
                  </a:rPr>
                  <a:t>elastic_load_balancer</a:t>
                </a:r>
                <a:br>
                  <a:rPr lang="en-US" sz="1600" dirty="0">
                    <a:solidFill>
                      <a:srgbClr val="474746">
                        <a:alpha val="99000"/>
                      </a:srgbClr>
                    </a:solidFill>
                  </a:rPr>
                </a:br>
                <a:r>
                  <a:rPr lang="en-US" sz="1600" dirty="0">
                    <a:solidFill>
                      <a:srgbClr val="474746">
                        <a:alpha val="99000"/>
                      </a:srgbClr>
                    </a:solidFill>
                  </a:rPr>
                  <a:t>Routing Policy = Failover</a:t>
                </a:r>
              </a:p>
              <a:p>
                <a:pPr defTabSz="914076"/>
                <a:r>
                  <a:rPr lang="en-US" sz="1600" dirty="0">
                    <a:solidFill>
                      <a:srgbClr val="474746">
                        <a:alpha val="99000"/>
                      </a:srgbClr>
                    </a:solidFill>
                  </a:rPr>
                  <a:t>Record Type = Primary</a:t>
                </a:r>
              </a:p>
              <a:p>
                <a:pPr defTabSz="914076"/>
                <a:endParaRPr lang="en-US" sz="1600" b="1" dirty="0">
                  <a:solidFill>
                    <a:srgbClr val="474746">
                      <a:alpha val="99000"/>
                    </a:srgbClr>
                  </a:solidFill>
                </a:endParaRPr>
              </a:p>
              <a:p>
                <a:pPr defTabSz="914076"/>
                <a:r>
                  <a:rPr lang="en-GB" sz="1600" dirty="0">
                    <a:solidFill>
                      <a:srgbClr val="474746">
                        <a:alpha val="99000"/>
                      </a:srgbClr>
                    </a:solidFill>
                  </a:rPr>
                  <a:t>Amazon </a:t>
                </a:r>
                <a:r>
                  <a:rPr lang="en-GB" sz="1600" dirty="0" err="1">
                    <a:solidFill>
                      <a:srgbClr val="474746">
                        <a:alpha val="99000"/>
                      </a:srgbClr>
                    </a:solidFill>
                  </a:rPr>
                  <a:t>S3</a:t>
                </a:r>
                <a:r>
                  <a:rPr lang="en-GB" sz="1600" dirty="0">
                    <a:solidFill>
                      <a:srgbClr val="474746">
                        <a:alpha val="99000"/>
                      </a:srgbClr>
                    </a:solidFill>
                  </a:rPr>
                  <a:t> website</a:t>
                </a:r>
                <a:br>
                  <a:rPr lang="en-US" sz="1600" dirty="0">
                    <a:solidFill>
                      <a:srgbClr val="474746">
                        <a:alpha val="99000"/>
                      </a:srgbClr>
                    </a:solidFill>
                  </a:rPr>
                </a:br>
                <a:r>
                  <a:rPr lang="en-US" sz="1600" dirty="0">
                    <a:solidFill>
                      <a:srgbClr val="474746">
                        <a:alpha val="99000"/>
                      </a:srgbClr>
                    </a:solidFill>
                  </a:rPr>
                  <a:t>Routing Policy = Failover</a:t>
                </a:r>
              </a:p>
              <a:p>
                <a:pPr defTabSz="914076"/>
                <a:r>
                  <a:rPr lang="en-US" sz="1600" dirty="0">
                    <a:solidFill>
                      <a:srgbClr val="474746">
                        <a:alpha val="99000"/>
                      </a:srgbClr>
                    </a:solidFill>
                  </a:rPr>
                  <a:t>Record Type = Secondary</a:t>
                </a:r>
              </a:p>
            </p:txBody>
          </p:sp>
          <p:sp>
            <p:nvSpPr>
              <p:cNvPr id="45" name="Rectangle 44">
                <a:extLst>
                  <a:ext uri="{FF2B5EF4-FFF2-40B4-BE49-F238E27FC236}">
                    <a16:creationId xmlns:a16="http://schemas.microsoft.com/office/drawing/2014/main" id="{8B94150B-91F9-4F12-A600-CFF9CF6C2DB4}"/>
                  </a:ext>
                </a:extLst>
              </p:cNvPr>
              <p:cNvSpPr/>
              <p:nvPr/>
            </p:nvSpPr>
            <p:spPr>
              <a:xfrm>
                <a:off x="6123710" y="1199772"/>
                <a:ext cx="4506221" cy="499251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ysClr val="windowText" lastClr="000000"/>
                    </a:solidFill>
                  </a:rPr>
                  <a:t> AWS Cloud</a:t>
                </a:r>
              </a:p>
            </p:txBody>
          </p:sp>
          <p:pic>
            <p:nvPicPr>
              <p:cNvPr id="48" name="Graphic 47">
                <a:extLst>
                  <a:ext uri="{FF2B5EF4-FFF2-40B4-BE49-F238E27FC236}">
                    <a16:creationId xmlns:a16="http://schemas.microsoft.com/office/drawing/2014/main" id="{BD56C394-0179-4974-9909-10C6808CA22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23710" y="1199773"/>
                <a:ext cx="457200" cy="457200"/>
              </a:xfrm>
              <a:prstGeom prst="rect">
                <a:avLst/>
              </a:prstGeom>
            </p:spPr>
          </p:pic>
          <p:pic>
            <p:nvPicPr>
              <p:cNvPr id="50" name="Graphic 49">
                <a:extLst>
                  <a:ext uri="{FF2B5EF4-FFF2-40B4-BE49-F238E27FC236}">
                    <a16:creationId xmlns:a16="http://schemas.microsoft.com/office/drawing/2014/main" id="{D88ADF10-A2C5-4F3A-9509-532FE6C5F7B3}"/>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03761" y="1534276"/>
                <a:ext cx="548640" cy="548640"/>
              </a:xfrm>
              <a:prstGeom prst="rect">
                <a:avLst/>
              </a:prstGeom>
            </p:spPr>
          </p:pic>
          <p:pic>
            <p:nvPicPr>
              <p:cNvPr id="51" name="Graphic 50">
                <a:extLst>
                  <a:ext uri="{FF2B5EF4-FFF2-40B4-BE49-F238E27FC236}">
                    <a16:creationId xmlns:a16="http://schemas.microsoft.com/office/drawing/2014/main" id="{33D19B44-3823-401B-87BA-EE295B1E184A}"/>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86340" y="4285132"/>
                <a:ext cx="711200" cy="711200"/>
              </a:xfrm>
              <a:prstGeom prst="rect">
                <a:avLst/>
              </a:prstGeom>
            </p:spPr>
          </p:pic>
          <p:pic>
            <p:nvPicPr>
              <p:cNvPr id="60" name="Graphic 59">
                <a:extLst>
                  <a:ext uri="{FF2B5EF4-FFF2-40B4-BE49-F238E27FC236}">
                    <a16:creationId xmlns:a16="http://schemas.microsoft.com/office/drawing/2014/main" id="{AA1DDEB6-1520-4E05-A646-C3C9862A1B6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4685" y="4412132"/>
                <a:ext cx="457200" cy="457200"/>
              </a:xfrm>
              <a:prstGeom prst="rect">
                <a:avLst/>
              </a:prstGeom>
            </p:spPr>
          </p:pic>
          <p:pic>
            <p:nvPicPr>
              <p:cNvPr id="62" name="Graphic 61">
                <a:extLst>
                  <a:ext uri="{FF2B5EF4-FFF2-40B4-BE49-F238E27FC236}">
                    <a16:creationId xmlns:a16="http://schemas.microsoft.com/office/drawing/2014/main" id="{01AA8B44-FE1D-4DDD-8F19-F546A39A0354}"/>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782500" y="5552202"/>
                <a:ext cx="640080" cy="640080"/>
              </a:xfrm>
              <a:prstGeom prst="rect">
                <a:avLst/>
              </a:prstGeom>
            </p:spPr>
          </p:pic>
          <p:sp>
            <p:nvSpPr>
              <p:cNvPr id="70" name="Rectangle 69">
                <a:extLst>
                  <a:ext uri="{FF2B5EF4-FFF2-40B4-BE49-F238E27FC236}">
                    <a16:creationId xmlns:a16="http://schemas.microsoft.com/office/drawing/2014/main" id="{1E7EC96B-121D-464A-BE08-35742C5CF82B}"/>
                  </a:ext>
                </a:extLst>
              </p:cNvPr>
              <p:cNvSpPr/>
              <p:nvPr/>
            </p:nvSpPr>
            <p:spPr>
              <a:xfrm>
                <a:off x="6413504" y="2633624"/>
                <a:ext cx="3912134" cy="1321816"/>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D86613"/>
                  </a:solidFill>
                  <a:effectLst/>
                  <a:uLnTx/>
                  <a:uFillTx/>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D86613"/>
                  </a:solidFill>
                  <a:effectLst/>
                  <a:uLnTx/>
                  <a:uFillTx/>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D86613"/>
                    </a:solidFill>
                    <a:effectLst/>
                    <a:uLnTx/>
                    <a:uFillTx/>
                    <a:ea typeface="+mn-ea"/>
                    <a:cs typeface="+mn-cs"/>
                  </a:rPr>
                  <a:t>Auto Scaling group</a:t>
                </a:r>
              </a:p>
            </p:txBody>
          </p:sp>
          <p:pic>
            <p:nvPicPr>
              <p:cNvPr id="72" name="Graphic 71">
                <a:extLst>
                  <a:ext uri="{FF2B5EF4-FFF2-40B4-BE49-F238E27FC236}">
                    <a16:creationId xmlns:a16="http://schemas.microsoft.com/office/drawing/2014/main" id="{E526FE95-F0B4-46B9-AB2A-7AB552291D84}"/>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06311" y="2633624"/>
                <a:ext cx="330200" cy="330200"/>
              </a:xfrm>
              <a:prstGeom prst="rect">
                <a:avLst/>
              </a:prstGeom>
            </p:spPr>
          </p:pic>
          <p:pic>
            <p:nvPicPr>
              <p:cNvPr id="73" name="Graphic 72">
                <a:extLst>
                  <a:ext uri="{FF2B5EF4-FFF2-40B4-BE49-F238E27FC236}">
                    <a16:creationId xmlns:a16="http://schemas.microsoft.com/office/drawing/2014/main" id="{A0C13E7A-52EA-42E8-967B-7E6C7C08AD37}"/>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883091" y="2970174"/>
                <a:ext cx="548640" cy="548640"/>
              </a:xfrm>
              <a:prstGeom prst="rect">
                <a:avLst/>
              </a:prstGeom>
            </p:spPr>
          </p:pic>
          <p:pic>
            <p:nvPicPr>
              <p:cNvPr id="74" name="Graphic 73">
                <a:extLst>
                  <a:ext uri="{FF2B5EF4-FFF2-40B4-BE49-F238E27FC236}">
                    <a16:creationId xmlns:a16="http://schemas.microsoft.com/office/drawing/2014/main" id="{6E3EBF41-8475-4229-8C35-9CEE732C6BC6}"/>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377542" y="2970172"/>
                <a:ext cx="548640" cy="548640"/>
              </a:xfrm>
              <a:prstGeom prst="rect">
                <a:avLst/>
              </a:prstGeom>
            </p:spPr>
          </p:pic>
          <p:pic>
            <p:nvPicPr>
              <p:cNvPr id="75" name="Graphic 74">
                <a:extLst>
                  <a:ext uri="{FF2B5EF4-FFF2-40B4-BE49-F238E27FC236}">
                    <a16:creationId xmlns:a16="http://schemas.microsoft.com/office/drawing/2014/main" id="{86624047-6A4E-4894-861F-E27EAA76A8FF}"/>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883091" y="4217853"/>
                <a:ext cx="548640" cy="548640"/>
              </a:xfrm>
              <a:prstGeom prst="rect">
                <a:avLst/>
              </a:prstGeom>
            </p:spPr>
          </p:pic>
          <p:pic>
            <p:nvPicPr>
              <p:cNvPr id="77" name="Graphic 76">
                <a:extLst>
                  <a:ext uri="{FF2B5EF4-FFF2-40B4-BE49-F238E27FC236}">
                    <a16:creationId xmlns:a16="http://schemas.microsoft.com/office/drawing/2014/main" id="{2E889F7F-02C2-4D53-96DE-5B260FE7080E}"/>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377541" y="4217853"/>
                <a:ext cx="548640" cy="548640"/>
              </a:xfrm>
              <a:prstGeom prst="rect">
                <a:avLst/>
              </a:prstGeom>
            </p:spPr>
          </p:pic>
          <p:sp>
            <p:nvSpPr>
              <p:cNvPr id="78" name="TextBox 23">
                <a:extLst>
                  <a:ext uri="{FF2B5EF4-FFF2-40B4-BE49-F238E27FC236}">
                    <a16:creationId xmlns:a16="http://schemas.microsoft.com/office/drawing/2014/main" id="{50B08D5F-CA3C-4F91-9FEA-0FB69E8BF71C}"/>
                  </a:ext>
                </a:extLst>
              </p:cNvPr>
              <p:cNvSpPr txBox="1">
                <a:spLocks noChangeArrowheads="1"/>
              </p:cNvSpPr>
              <p:nvPr/>
            </p:nvSpPr>
            <p:spPr bwMode="auto">
              <a:xfrm>
                <a:off x="8898972" y="3476046"/>
                <a:ext cx="1484864" cy="338554"/>
              </a:xfrm>
              <a:prstGeom prst="rect">
                <a:avLst/>
              </a:prstGeom>
              <a:noFill/>
              <a:ln w="9525">
                <a:noFill/>
                <a:miter lim="800000"/>
                <a:headEnd/>
                <a:tailEnd/>
              </a:ln>
            </p:spPr>
            <p:txBody>
              <a:bodyPr wrap="square">
                <a:spAutoFit/>
              </a:bodyPr>
              <a:lstStyle/>
              <a:p>
                <a:pPr algn="ctr"/>
                <a:r>
                  <a:rPr lang="en-US" sz="1600">
                    <a:ea typeface="Verdana" pitchFamily="34" charset="0"/>
                    <a:cs typeface="Arial"/>
                  </a:rPr>
                  <a:t>Amazon EC2</a:t>
                </a:r>
              </a:p>
            </p:txBody>
          </p:sp>
          <p:sp>
            <p:nvSpPr>
              <p:cNvPr id="79" name="TextBox 23">
                <a:extLst>
                  <a:ext uri="{FF2B5EF4-FFF2-40B4-BE49-F238E27FC236}">
                    <a16:creationId xmlns:a16="http://schemas.microsoft.com/office/drawing/2014/main" id="{C2AFE29C-2E7C-4AAB-80B2-C73BF061DE55}"/>
                  </a:ext>
                </a:extLst>
              </p:cNvPr>
              <p:cNvSpPr txBox="1">
                <a:spLocks noChangeArrowheads="1"/>
              </p:cNvSpPr>
              <p:nvPr/>
            </p:nvSpPr>
            <p:spPr bwMode="auto">
              <a:xfrm>
                <a:off x="2499507" y="4997484"/>
                <a:ext cx="1484864" cy="584775"/>
              </a:xfrm>
              <a:prstGeom prst="rect">
                <a:avLst/>
              </a:prstGeom>
              <a:noFill/>
              <a:ln w="9525">
                <a:noFill/>
                <a:miter lim="800000"/>
                <a:headEnd/>
                <a:tailEnd/>
              </a:ln>
            </p:spPr>
            <p:txBody>
              <a:bodyPr wrap="square">
                <a:spAutoFit/>
              </a:bodyPr>
              <a:lstStyle/>
              <a:p>
                <a:pPr algn="ctr"/>
                <a:r>
                  <a:rPr lang="en-US" sz="1600">
                    <a:ea typeface="Verdana" pitchFamily="34" charset="0"/>
                    <a:cs typeface="Arial"/>
                  </a:rPr>
                  <a:t>Amazon Route 53</a:t>
                </a:r>
              </a:p>
            </p:txBody>
          </p:sp>
        </p:grpSp>
        <p:cxnSp>
          <p:nvCxnSpPr>
            <p:cNvPr id="5" name="Elbow Connector 4">
              <a:extLst>
                <a:ext uri="{FF2B5EF4-FFF2-40B4-BE49-F238E27FC236}">
                  <a16:creationId xmlns:a16="http://schemas.microsoft.com/office/drawing/2014/main" id="{79B090A3-7CFF-E936-266A-5436A78A5461}"/>
                </a:ext>
              </a:extLst>
            </p:cNvPr>
            <p:cNvCxnSpPr>
              <a:stCxn id="50" idx="2"/>
              <a:endCxn id="73" idx="0"/>
            </p:cNvCxnSpPr>
            <p:nvPr/>
          </p:nvCxnSpPr>
          <p:spPr>
            <a:xfrm rot="5400000">
              <a:off x="7983052" y="1916210"/>
              <a:ext cx="887258" cy="1220670"/>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 name="Elbow Connector 6">
              <a:extLst>
                <a:ext uri="{FF2B5EF4-FFF2-40B4-BE49-F238E27FC236}">
                  <a16:creationId xmlns:a16="http://schemas.microsoft.com/office/drawing/2014/main" id="{CE1207E3-ECBD-AF7B-5283-30D23685CF97}"/>
                </a:ext>
              </a:extLst>
            </p:cNvPr>
            <p:cNvCxnSpPr>
              <a:cxnSpLocks/>
              <a:stCxn id="50" idx="2"/>
              <a:endCxn id="74" idx="0"/>
            </p:cNvCxnSpPr>
            <p:nvPr/>
          </p:nvCxnSpPr>
          <p:spPr>
            <a:xfrm rot="16200000" flipH="1">
              <a:off x="9230278" y="1889653"/>
              <a:ext cx="887256" cy="1273781"/>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 name="Elbow Connector 8">
              <a:extLst>
                <a:ext uri="{FF2B5EF4-FFF2-40B4-BE49-F238E27FC236}">
                  <a16:creationId xmlns:a16="http://schemas.microsoft.com/office/drawing/2014/main" id="{B2A4DF86-1645-14BB-B430-8DAFB824D8CB}"/>
                </a:ext>
              </a:extLst>
            </p:cNvPr>
            <p:cNvCxnSpPr>
              <a:cxnSpLocks/>
              <a:stCxn id="78" idx="0"/>
            </p:cNvCxnSpPr>
            <p:nvPr/>
          </p:nvCxnSpPr>
          <p:spPr>
            <a:xfrm rot="16200000" flipH="1" flipV="1">
              <a:off x="8782978" y="2783733"/>
              <a:ext cx="825049" cy="2209673"/>
            </a:xfrm>
            <a:prstGeom prst="bentConnector4">
              <a:avLst>
                <a:gd name="adj1" fmla="val 9236"/>
                <a:gd name="adj2" fmla="val 6680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custDataLst>
      <p:tags r:id="rId1"/>
    </p:custDataLst>
    <p:extLst>
      <p:ext uri="{BB962C8B-B14F-4D97-AF65-F5344CB8AC3E}">
        <p14:creationId xmlns:p14="http://schemas.microsoft.com/office/powerpoint/2010/main" val="29537128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48</a:t>
            </a:fld>
            <a:endParaRPr lang="en-US"/>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lstStyle/>
          <a:p>
            <a:r>
              <a:rPr lang="en-US">
                <a:latin typeface="+mj-lt"/>
              </a:rPr>
              <a:t>Section 5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p:txBody>
          <a:bodyPr/>
          <a:lstStyle/>
          <a:p>
            <a:r>
              <a:rPr lang="en-US" sz="2400">
                <a:latin typeface="+mn-lt"/>
              </a:rPr>
              <a:t>Amazon Route 53 is a highly available and scalable cloud DNS web service that translates domain names into numeric IP addresses.</a:t>
            </a:r>
          </a:p>
          <a:p>
            <a:r>
              <a:rPr lang="en-US" sz="2400">
                <a:latin typeface="+mn-lt"/>
              </a:rPr>
              <a:t>Amazon Route 53 supports several types of routing policies.</a:t>
            </a:r>
          </a:p>
          <a:p>
            <a:r>
              <a:rPr lang="en-US" sz="2400">
                <a:latin typeface="+mn-lt"/>
              </a:rPr>
              <a:t>Multi-Region deployment improves your application’s performance for a global audience.</a:t>
            </a:r>
          </a:p>
          <a:p>
            <a:r>
              <a:rPr lang="en-US" sz="2400">
                <a:latin typeface="+mn-lt"/>
              </a:rPr>
              <a:t>You can use Amazon Route 53 failover to improve the availability of your applications.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9628888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1EC4A4F-B2E0-4668-B93F-9F3E32C85C0D}"/>
              </a:ext>
            </a:extLst>
          </p:cNvPr>
          <p:cNvSpPr>
            <a:spLocks noGrp="1"/>
          </p:cNvSpPr>
          <p:nvPr>
            <p:ph type="subTitle" idx="1"/>
          </p:nvPr>
        </p:nvSpPr>
        <p:spPr/>
        <p:txBody>
          <a:bodyPr/>
          <a:lstStyle/>
          <a:p>
            <a:r>
              <a:rPr lang="en-US"/>
              <a:t>Module 5: Networking and Content Delivery</a:t>
            </a:r>
          </a:p>
        </p:txBody>
      </p:sp>
      <p:sp>
        <p:nvSpPr>
          <p:cNvPr id="2" name="Title 1"/>
          <p:cNvSpPr>
            <a:spLocks noGrp="1"/>
          </p:cNvSpPr>
          <p:nvPr>
            <p:ph type="title"/>
          </p:nvPr>
        </p:nvSpPr>
        <p:spPr/>
        <p:txBody>
          <a:bodyPr>
            <a:noAutofit/>
          </a:bodyPr>
          <a:lstStyle/>
          <a:p>
            <a:r>
              <a:rPr lang="en-US"/>
              <a:t>Section 6: Amazon CloudFront</a:t>
            </a:r>
          </a:p>
        </p:txBody>
      </p:sp>
    </p:spTree>
    <p:custDataLst>
      <p:tags r:id="rId1"/>
    </p:custDataLst>
    <p:extLst>
      <p:ext uri="{BB962C8B-B14F-4D97-AF65-F5344CB8AC3E}">
        <p14:creationId xmlns:p14="http://schemas.microsoft.com/office/powerpoint/2010/main" val="641433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EA31D-A1C3-4E95-A143-34409266B839}"/>
              </a:ext>
            </a:extLst>
          </p:cNvPr>
          <p:cNvSpPr>
            <a:spLocks noGrp="1"/>
          </p:cNvSpPr>
          <p:nvPr>
            <p:ph type="title"/>
          </p:nvPr>
        </p:nvSpPr>
        <p:spPr/>
        <p:txBody>
          <a:bodyPr/>
          <a:lstStyle/>
          <a:p>
            <a:r>
              <a:rPr lang="en-US"/>
              <a:t>IPv4 and IPv6 addresses</a:t>
            </a:r>
          </a:p>
        </p:txBody>
      </p:sp>
      <p:sp>
        <p:nvSpPr>
          <p:cNvPr id="23" name="TextBox 22">
            <a:extLst>
              <a:ext uri="{FF2B5EF4-FFF2-40B4-BE49-F238E27FC236}">
                <a16:creationId xmlns:a16="http://schemas.microsoft.com/office/drawing/2014/main" id="{3DDD61BD-9E92-4178-B13B-A36BDFA030A2}"/>
              </a:ext>
            </a:extLst>
          </p:cNvPr>
          <p:cNvSpPr txBox="1"/>
          <p:nvPr/>
        </p:nvSpPr>
        <p:spPr>
          <a:xfrm>
            <a:off x="746760" y="2694711"/>
            <a:ext cx="5097870" cy="523220"/>
          </a:xfrm>
          <a:prstGeom prst="rect">
            <a:avLst/>
          </a:prstGeom>
          <a:noFill/>
        </p:spPr>
        <p:txBody>
          <a:bodyPr wrap="none" rtlCol="0">
            <a:spAutoFit/>
          </a:bodyPr>
          <a:lstStyle/>
          <a:p>
            <a:r>
              <a:rPr lang="en-US" sz="2800" b="1">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IPv4 (32-bit) address</a:t>
            </a:r>
            <a:r>
              <a:rPr lang="en-US" sz="2800">
                <a:latin typeface="Amazon Ember Light" panose="020B0403020204020204" pitchFamily="34" charset="0"/>
                <a:ea typeface="Amazon Ember Light" panose="020B0403020204020204" pitchFamily="34" charset="0"/>
                <a:cs typeface="Amazon Ember Light" panose="020B0403020204020204" pitchFamily="34" charset="0"/>
              </a:rPr>
              <a:t>: 192.0.2.0</a:t>
            </a:r>
          </a:p>
        </p:txBody>
      </p:sp>
      <p:sp>
        <p:nvSpPr>
          <p:cNvPr id="24" name="TextBox 23">
            <a:extLst>
              <a:ext uri="{FF2B5EF4-FFF2-40B4-BE49-F238E27FC236}">
                <a16:creationId xmlns:a16="http://schemas.microsoft.com/office/drawing/2014/main" id="{87FC1AE5-F497-4CD5-AC54-959B8AAFBB08}"/>
              </a:ext>
            </a:extLst>
          </p:cNvPr>
          <p:cNvSpPr txBox="1"/>
          <p:nvPr/>
        </p:nvSpPr>
        <p:spPr>
          <a:xfrm>
            <a:off x="746760" y="3977663"/>
            <a:ext cx="10698480" cy="954107"/>
          </a:xfrm>
          <a:prstGeom prst="rect">
            <a:avLst/>
          </a:prstGeom>
          <a:noFill/>
        </p:spPr>
        <p:txBody>
          <a:bodyPr wrap="square" rtlCol="0">
            <a:spAutoFit/>
          </a:bodyPr>
          <a:lstStyle/>
          <a:p>
            <a:r>
              <a:rPr lang="en-US" sz="2800" b="1"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IPv6 (128-bit) address</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800" dirty="0">
                <a:latin typeface="+mj-lt"/>
                <a:ea typeface="Amazon Ember" panose="020B0603020204020204" pitchFamily="34" charset="0"/>
                <a:cs typeface="Amazon Ember" panose="020B0603020204020204" pitchFamily="34" charset="0"/>
              </a:rPr>
              <a:t>2600:1f18:22ba:8c00:ba86:a05e:a5ba:00FF</a:t>
            </a:r>
          </a:p>
        </p:txBody>
      </p:sp>
      <p:sp>
        <p:nvSpPr>
          <p:cNvPr id="4" name="Slide Number Placeholder 3">
            <a:extLst>
              <a:ext uri="{FF2B5EF4-FFF2-40B4-BE49-F238E27FC236}">
                <a16:creationId xmlns:a16="http://schemas.microsoft.com/office/drawing/2014/main" id="{341F68C4-5D5F-E62B-3417-8893DCCA636B}"/>
              </a:ext>
            </a:extLst>
          </p:cNvPr>
          <p:cNvSpPr>
            <a:spLocks noGrp="1"/>
          </p:cNvSpPr>
          <p:nvPr>
            <p:ph type="sldNum" sz="quarter" idx="20"/>
          </p:nvPr>
        </p:nvSpPr>
        <p:spPr/>
        <p:txBody>
          <a:bodyPr/>
          <a:lstStyle/>
          <a:p>
            <a:fld id="{930176A1-BCF0-4712-97A6-6B495F55390B}" type="slidenum">
              <a:rPr lang="en-US" smtClean="0"/>
              <a:pPr/>
              <a:t>5</a:t>
            </a:fld>
            <a:endParaRPr lang="en-US"/>
          </a:p>
        </p:txBody>
      </p:sp>
    </p:spTree>
    <p:custDataLst>
      <p:tags r:id="rId1"/>
    </p:custDataLst>
    <p:extLst>
      <p:ext uri="{BB962C8B-B14F-4D97-AF65-F5344CB8AC3E}">
        <p14:creationId xmlns:p14="http://schemas.microsoft.com/office/powerpoint/2010/main" val="13864312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E1384B-227B-6088-AC15-AC813E051E6C}"/>
              </a:ext>
            </a:extLst>
          </p:cNvPr>
          <p:cNvSpPr>
            <a:spLocks noGrp="1"/>
          </p:cNvSpPr>
          <p:nvPr>
            <p:ph type="sldNum" sz="quarter" idx="20"/>
          </p:nvPr>
        </p:nvSpPr>
        <p:spPr/>
        <p:txBody>
          <a:bodyPr/>
          <a:lstStyle/>
          <a:p>
            <a:fld id="{930176A1-BCF0-4712-97A6-6B495F55390B}" type="slidenum">
              <a:rPr lang="en-US" smtClean="0"/>
              <a:pPr/>
              <a:t>50</a:t>
            </a:fld>
            <a:endParaRPr lang="en-US" dirty="0"/>
          </a:p>
        </p:txBody>
      </p:sp>
      <p:sp>
        <p:nvSpPr>
          <p:cNvPr id="5" name="Title 4"/>
          <p:cNvSpPr>
            <a:spLocks noGrp="1"/>
          </p:cNvSpPr>
          <p:nvPr>
            <p:ph type="title"/>
          </p:nvPr>
        </p:nvSpPr>
        <p:spPr/>
        <p:txBody>
          <a:bodyPr/>
          <a:lstStyle/>
          <a:p>
            <a:r>
              <a:rPr lang="en-US"/>
              <a:t>Content delivery and network latency</a:t>
            </a:r>
          </a:p>
        </p:txBody>
      </p:sp>
      <p:grpSp>
        <p:nvGrpSpPr>
          <p:cNvPr id="2" name="Group 1" descr="Diagram showing router hops between the client operated by the user and an origin server.">
            <a:extLst>
              <a:ext uri="{FF2B5EF4-FFF2-40B4-BE49-F238E27FC236}">
                <a16:creationId xmlns:a16="http://schemas.microsoft.com/office/drawing/2014/main" id="{BE7C7FCF-D9B2-4304-AB92-B4A52A422A35}"/>
              </a:ext>
              <a:ext uri="{C183D7F6-B498-43B3-948B-1728B52AA6E4}">
                <adec:decorative xmlns:adec="http://schemas.microsoft.com/office/drawing/2017/decorative" val="0"/>
              </a:ext>
            </a:extLst>
          </p:cNvPr>
          <p:cNvGrpSpPr/>
          <p:nvPr/>
        </p:nvGrpSpPr>
        <p:grpSpPr>
          <a:xfrm>
            <a:off x="805668" y="1762800"/>
            <a:ext cx="10826450" cy="4162116"/>
            <a:chOff x="805668" y="1762800"/>
            <a:chExt cx="10826450" cy="4162116"/>
          </a:xfrm>
        </p:grpSpPr>
        <p:grpSp>
          <p:nvGrpSpPr>
            <p:cNvPr id="53" name="Group 52"/>
            <p:cNvGrpSpPr/>
            <p:nvPr/>
          </p:nvGrpSpPr>
          <p:grpSpPr>
            <a:xfrm>
              <a:off x="805668" y="4268357"/>
              <a:ext cx="1005840" cy="1375172"/>
              <a:chOff x="805668" y="4268357"/>
              <a:chExt cx="1005840" cy="1375172"/>
            </a:xfrm>
          </p:grpSpPr>
          <p:pic>
            <p:nvPicPr>
              <p:cNvPr id="7" name="Graphic 39">
                <a:extLst>
                  <a:ext uri="{FF2B5EF4-FFF2-40B4-BE49-F238E27FC236}">
                    <a16:creationId xmlns:a16="http://schemas.microsoft.com/office/drawing/2014/main" id="{6FA71975-EA2D-784E-8A28-738A17320E9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5668" y="4268357"/>
                <a:ext cx="1005840" cy="1005840"/>
              </a:xfrm>
              <a:prstGeom prst="rect">
                <a:avLst/>
              </a:prstGeom>
            </p:spPr>
          </p:pic>
          <p:sp>
            <p:nvSpPr>
              <p:cNvPr id="9" name="TextBox 8"/>
              <p:cNvSpPr txBox="1"/>
              <p:nvPr/>
            </p:nvSpPr>
            <p:spPr>
              <a:xfrm>
                <a:off x="987827" y="5274197"/>
                <a:ext cx="641522" cy="369332"/>
              </a:xfrm>
              <a:prstGeom prst="rect">
                <a:avLst/>
              </a:prstGeom>
              <a:noFill/>
            </p:spPr>
            <p:txBody>
              <a:bodyPr wrap="none" rtlCol="0">
                <a:spAutoFit/>
              </a:bodyPr>
              <a:lstStyle/>
              <a:p>
                <a:pPr algn="ctr"/>
                <a:r>
                  <a:rPr lang="en-US">
                    <a:latin typeface="Amazon Ember Light" panose="020B0403020204020204" pitchFamily="34" charset="0"/>
                    <a:ea typeface="Amazon Ember Light" panose="020B0403020204020204" pitchFamily="34" charset="0"/>
                    <a:cs typeface="Amazon Ember Light" panose="020B0403020204020204" pitchFamily="34" charset="0"/>
                  </a:rPr>
                  <a:t>User</a:t>
                </a:r>
              </a:p>
            </p:txBody>
          </p:sp>
        </p:grpSp>
        <p:grpSp>
          <p:nvGrpSpPr>
            <p:cNvPr id="54" name="Group 53"/>
            <p:cNvGrpSpPr/>
            <p:nvPr/>
          </p:nvGrpSpPr>
          <p:grpSpPr>
            <a:xfrm>
              <a:off x="10152226" y="1762800"/>
              <a:ext cx="1479892" cy="1466612"/>
              <a:chOff x="10152226" y="1762800"/>
              <a:chExt cx="1479892" cy="1466612"/>
            </a:xfrm>
          </p:grpSpPr>
          <p:pic>
            <p:nvPicPr>
              <p:cNvPr id="6" name="Graphic 37">
                <a:extLst>
                  <a:ext uri="{FF2B5EF4-FFF2-40B4-BE49-F238E27FC236}">
                    <a16:creationId xmlns:a16="http://schemas.microsoft.com/office/drawing/2014/main" id="{AC408681-9425-934F-A27E-5D5DAE6D38A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43527" y="1762800"/>
                <a:ext cx="1097280" cy="1097280"/>
              </a:xfrm>
              <a:prstGeom prst="rect">
                <a:avLst/>
              </a:prstGeom>
            </p:spPr>
          </p:pic>
          <p:sp>
            <p:nvSpPr>
              <p:cNvPr id="11" name="TextBox 10"/>
              <p:cNvSpPr txBox="1"/>
              <p:nvPr/>
            </p:nvSpPr>
            <p:spPr>
              <a:xfrm>
                <a:off x="10152226" y="2860080"/>
                <a:ext cx="1479892" cy="369332"/>
              </a:xfrm>
              <a:prstGeom prst="rect">
                <a:avLst/>
              </a:prstGeom>
              <a:noFill/>
            </p:spPr>
            <p:txBody>
              <a:bodyPr wrap="none" rtlCol="0">
                <a:spAutoFit/>
              </a:bodyPr>
              <a:lstStyle/>
              <a:p>
                <a:pPr algn="ctr"/>
                <a:r>
                  <a:rPr lang="en-US">
                    <a:latin typeface="Amazon Ember Light" panose="020B0403020204020204" pitchFamily="34" charset="0"/>
                    <a:ea typeface="Amazon Ember Light" panose="020B0403020204020204" pitchFamily="34" charset="0"/>
                    <a:cs typeface="Amazon Ember Light" panose="020B0403020204020204" pitchFamily="34" charset="0"/>
                  </a:rPr>
                  <a:t>Origin server</a:t>
                </a:r>
              </a:p>
            </p:txBody>
          </p:sp>
        </p:grpSp>
        <p:sp>
          <p:nvSpPr>
            <p:cNvPr id="12" name="Rectangle 11"/>
            <p:cNvSpPr/>
            <p:nvPr/>
          </p:nvSpPr>
          <p:spPr>
            <a:xfrm>
              <a:off x="3930396" y="3502940"/>
              <a:ext cx="1005840" cy="54864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Router</a:t>
              </a:r>
            </a:p>
          </p:txBody>
        </p:sp>
        <p:sp>
          <p:nvSpPr>
            <p:cNvPr id="13" name="Rectangle 12"/>
            <p:cNvSpPr/>
            <p:nvPr/>
          </p:nvSpPr>
          <p:spPr>
            <a:xfrm>
              <a:off x="6638623" y="3066711"/>
              <a:ext cx="1005840" cy="54864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Router</a:t>
              </a:r>
            </a:p>
          </p:txBody>
        </p:sp>
        <p:sp>
          <p:nvSpPr>
            <p:cNvPr id="14" name="Rectangle 13"/>
            <p:cNvSpPr/>
            <p:nvPr/>
          </p:nvSpPr>
          <p:spPr>
            <a:xfrm>
              <a:off x="5800423" y="4910223"/>
              <a:ext cx="1005840" cy="54864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Router</a:t>
              </a:r>
            </a:p>
          </p:txBody>
        </p:sp>
        <p:cxnSp>
          <p:nvCxnSpPr>
            <p:cNvPr id="16" name="Straight Connector 15"/>
            <p:cNvCxnSpPr>
              <a:endCxn id="12" idx="1"/>
            </p:cNvCxnSpPr>
            <p:nvPr/>
          </p:nvCxnSpPr>
          <p:spPr>
            <a:xfrm flipV="1">
              <a:off x="2777619" y="3777260"/>
              <a:ext cx="1152777" cy="3657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13" idx="1"/>
            </p:cNvCxnSpPr>
            <p:nvPr/>
          </p:nvCxnSpPr>
          <p:spPr>
            <a:xfrm flipV="1">
              <a:off x="4936236" y="3341031"/>
              <a:ext cx="1702387" cy="274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flipV="1">
              <a:off x="6028366" y="2040890"/>
              <a:ext cx="860148" cy="10258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7359666" y="2454797"/>
              <a:ext cx="1037574" cy="61191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8406424" y="2172179"/>
              <a:ext cx="1005840" cy="54864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rPr>
                <a:t>Router</a:t>
              </a:r>
            </a:p>
          </p:txBody>
        </p:sp>
        <p:cxnSp>
          <p:nvCxnSpPr>
            <p:cNvPr id="30" name="Straight Connector 29"/>
            <p:cNvCxnSpPr/>
            <p:nvPr/>
          </p:nvCxnSpPr>
          <p:spPr>
            <a:xfrm flipV="1">
              <a:off x="9453372" y="2446499"/>
              <a:ext cx="1123188"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910248" y="3914420"/>
              <a:ext cx="1140032" cy="9958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6806263" y="4268357"/>
              <a:ext cx="1240457" cy="7469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06263" y="5303019"/>
              <a:ext cx="1019357" cy="62189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5407388" y="3031191"/>
              <a:ext cx="628396" cy="369332"/>
            </a:xfrm>
            <a:prstGeom prst="rect">
              <a:avLst/>
            </a:prstGeom>
            <a:noFill/>
          </p:spPr>
          <p:txBody>
            <a:bodyPr wrap="square" rtlCol="0">
              <a:spAutoFit/>
            </a:bodyPr>
            <a:lstStyle/>
            <a:p>
              <a:r>
                <a:rPr lang="en-US">
                  <a:latin typeface="Amazon Ember Light" panose="020B0403020204020204" pitchFamily="34" charset="0"/>
                  <a:ea typeface="Amazon Ember Light" panose="020B0403020204020204" pitchFamily="34" charset="0"/>
                  <a:cs typeface="Amazon Ember Light" panose="020B0403020204020204" pitchFamily="34" charset="0"/>
                </a:rPr>
                <a:t>Hop</a:t>
              </a:r>
            </a:p>
          </p:txBody>
        </p:sp>
        <p:sp>
          <p:nvSpPr>
            <p:cNvPr id="44" name="TextBox 43"/>
            <p:cNvSpPr txBox="1"/>
            <p:nvPr/>
          </p:nvSpPr>
          <p:spPr>
            <a:xfrm>
              <a:off x="5921983" y="2492118"/>
              <a:ext cx="611065" cy="369332"/>
            </a:xfrm>
            <a:prstGeom prst="rect">
              <a:avLst/>
            </a:prstGeom>
            <a:noFill/>
          </p:spPr>
          <p:txBody>
            <a:bodyPr wrap="none" rtlCol="0">
              <a:spAutoFit/>
            </a:bodyPr>
            <a:lstStyle/>
            <a:p>
              <a:r>
                <a:rPr lang="en-US">
                  <a:latin typeface="Amazon Ember Light" panose="020B0403020204020204" pitchFamily="34" charset="0"/>
                  <a:ea typeface="Amazon Ember Light" panose="020B0403020204020204" pitchFamily="34" charset="0"/>
                  <a:cs typeface="Amazon Ember Light" panose="020B0403020204020204" pitchFamily="34" charset="0"/>
                </a:rPr>
                <a:t>Hop</a:t>
              </a:r>
            </a:p>
          </p:txBody>
        </p:sp>
        <p:sp>
          <p:nvSpPr>
            <p:cNvPr id="45" name="TextBox 44"/>
            <p:cNvSpPr txBox="1"/>
            <p:nvPr/>
          </p:nvSpPr>
          <p:spPr>
            <a:xfrm>
              <a:off x="7325382" y="2409632"/>
              <a:ext cx="611065" cy="369332"/>
            </a:xfrm>
            <a:prstGeom prst="rect">
              <a:avLst/>
            </a:prstGeom>
            <a:noFill/>
          </p:spPr>
          <p:txBody>
            <a:bodyPr wrap="none" rtlCol="0">
              <a:spAutoFit/>
            </a:bodyPr>
            <a:lstStyle/>
            <a:p>
              <a:r>
                <a:rPr lang="en-US">
                  <a:latin typeface="Amazon Ember Light" panose="020B0403020204020204" pitchFamily="34" charset="0"/>
                  <a:ea typeface="Amazon Ember Light" panose="020B0403020204020204" pitchFamily="34" charset="0"/>
                  <a:cs typeface="Amazon Ember Light" panose="020B0403020204020204" pitchFamily="34" charset="0"/>
                </a:rPr>
                <a:t>Hop</a:t>
              </a:r>
            </a:p>
          </p:txBody>
        </p:sp>
        <p:sp>
          <p:nvSpPr>
            <p:cNvPr id="46" name="TextBox 45"/>
            <p:cNvSpPr txBox="1"/>
            <p:nvPr/>
          </p:nvSpPr>
          <p:spPr>
            <a:xfrm>
              <a:off x="9724662" y="1987513"/>
              <a:ext cx="611065" cy="369332"/>
            </a:xfrm>
            <a:prstGeom prst="rect">
              <a:avLst/>
            </a:prstGeom>
            <a:noFill/>
          </p:spPr>
          <p:txBody>
            <a:bodyPr wrap="none" rtlCol="0">
              <a:spAutoFit/>
            </a:bodyPr>
            <a:lstStyle/>
            <a:p>
              <a:r>
                <a:rPr lang="en-US">
                  <a:latin typeface="Amazon Ember Light" panose="020B0403020204020204" pitchFamily="34" charset="0"/>
                  <a:ea typeface="Amazon Ember Light" panose="020B0403020204020204" pitchFamily="34" charset="0"/>
                  <a:cs typeface="Amazon Ember Light" panose="020B0403020204020204" pitchFamily="34" charset="0"/>
                </a:rPr>
                <a:t>Hop</a:t>
              </a:r>
            </a:p>
          </p:txBody>
        </p:sp>
        <p:sp>
          <p:nvSpPr>
            <p:cNvPr id="47" name="TextBox 46"/>
            <p:cNvSpPr txBox="1"/>
            <p:nvPr/>
          </p:nvSpPr>
          <p:spPr>
            <a:xfrm>
              <a:off x="5537604" y="4035292"/>
              <a:ext cx="729996" cy="369332"/>
            </a:xfrm>
            <a:prstGeom prst="rect">
              <a:avLst/>
            </a:prstGeom>
            <a:noFill/>
          </p:spPr>
          <p:txBody>
            <a:bodyPr wrap="square" rtlCol="0">
              <a:spAutoFit/>
            </a:bodyPr>
            <a:lstStyle/>
            <a:p>
              <a:r>
                <a:rPr lang="en-US">
                  <a:latin typeface="Amazon Ember Light" panose="020B0403020204020204" pitchFamily="34" charset="0"/>
                  <a:ea typeface="Amazon Ember Light" panose="020B0403020204020204" pitchFamily="34" charset="0"/>
                  <a:cs typeface="Amazon Ember Light" panose="020B0403020204020204" pitchFamily="34" charset="0"/>
                </a:rPr>
                <a:t>Hop</a:t>
              </a:r>
            </a:p>
          </p:txBody>
        </p:sp>
        <p:sp>
          <p:nvSpPr>
            <p:cNvPr id="48" name="TextBox 47"/>
            <p:cNvSpPr txBox="1"/>
            <p:nvPr/>
          </p:nvSpPr>
          <p:spPr>
            <a:xfrm>
              <a:off x="6896992" y="4209851"/>
              <a:ext cx="611065" cy="369332"/>
            </a:xfrm>
            <a:prstGeom prst="rect">
              <a:avLst/>
            </a:prstGeom>
            <a:noFill/>
          </p:spPr>
          <p:txBody>
            <a:bodyPr wrap="none" rtlCol="0">
              <a:spAutoFit/>
            </a:bodyPr>
            <a:lstStyle/>
            <a:p>
              <a:r>
                <a:rPr lang="en-US">
                  <a:latin typeface="Amazon Ember Light" panose="020B0403020204020204" pitchFamily="34" charset="0"/>
                  <a:ea typeface="Amazon Ember Light" panose="020B0403020204020204" pitchFamily="34" charset="0"/>
                  <a:cs typeface="Amazon Ember Light" panose="020B0403020204020204" pitchFamily="34" charset="0"/>
                </a:rPr>
                <a:t>Hop</a:t>
              </a:r>
            </a:p>
          </p:txBody>
        </p:sp>
        <p:sp>
          <p:nvSpPr>
            <p:cNvPr id="49" name="TextBox 48"/>
            <p:cNvSpPr txBox="1"/>
            <p:nvPr/>
          </p:nvSpPr>
          <p:spPr>
            <a:xfrm>
              <a:off x="7419730" y="5073778"/>
              <a:ext cx="611065" cy="369332"/>
            </a:xfrm>
            <a:prstGeom prst="rect">
              <a:avLst/>
            </a:prstGeom>
            <a:noFill/>
          </p:spPr>
          <p:txBody>
            <a:bodyPr wrap="none" rtlCol="0">
              <a:spAutoFit/>
            </a:bodyPr>
            <a:lstStyle/>
            <a:p>
              <a:r>
                <a:rPr lang="en-US">
                  <a:latin typeface="Amazon Ember Light" panose="020B0403020204020204" pitchFamily="34" charset="0"/>
                  <a:ea typeface="Amazon Ember Light" panose="020B0403020204020204" pitchFamily="34" charset="0"/>
                  <a:cs typeface="Amazon Ember Light" panose="020B0403020204020204" pitchFamily="34" charset="0"/>
                </a:rPr>
                <a:t>Hop</a:t>
              </a:r>
            </a:p>
          </p:txBody>
        </p:sp>
        <p:grpSp>
          <p:nvGrpSpPr>
            <p:cNvPr id="52" name="Group 51"/>
            <p:cNvGrpSpPr/>
            <p:nvPr/>
          </p:nvGrpSpPr>
          <p:grpSpPr>
            <a:xfrm>
              <a:off x="1591176" y="3640100"/>
              <a:ext cx="1097280" cy="1408537"/>
              <a:chOff x="1591176" y="3640100"/>
              <a:chExt cx="1097280" cy="1408537"/>
            </a:xfrm>
          </p:grpSpPr>
          <p:pic>
            <p:nvPicPr>
              <p:cNvPr id="8" name="Graphic 49">
                <a:extLst>
                  <a:ext uri="{FF2B5EF4-FFF2-40B4-BE49-F238E27FC236}">
                    <a16:creationId xmlns:a16="http://schemas.microsoft.com/office/drawing/2014/main" id="{43C89C6C-4275-2244-93E6-30D96D2FDE2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91176" y="3640100"/>
                <a:ext cx="1097280" cy="1097280"/>
              </a:xfrm>
              <a:prstGeom prst="rect">
                <a:avLst/>
              </a:prstGeom>
            </p:spPr>
          </p:pic>
          <p:sp>
            <p:nvSpPr>
              <p:cNvPr id="10" name="TextBox 9"/>
              <p:cNvSpPr txBox="1"/>
              <p:nvPr/>
            </p:nvSpPr>
            <p:spPr>
              <a:xfrm>
                <a:off x="1756537" y="4679305"/>
                <a:ext cx="766557" cy="369332"/>
              </a:xfrm>
              <a:prstGeom prst="rect">
                <a:avLst/>
              </a:prstGeom>
              <a:noFill/>
            </p:spPr>
            <p:txBody>
              <a:bodyPr wrap="none" rtlCol="0">
                <a:spAutoFit/>
              </a:bodyPr>
              <a:lstStyle/>
              <a:p>
                <a:pPr algn="ctr"/>
                <a:r>
                  <a:rPr lang="en-US">
                    <a:latin typeface="Amazon Ember Light" panose="020B0403020204020204" pitchFamily="34" charset="0"/>
                    <a:ea typeface="Amazon Ember Light" panose="020B0403020204020204" pitchFamily="34" charset="0"/>
                    <a:cs typeface="Amazon Ember Light" panose="020B0403020204020204" pitchFamily="34" charset="0"/>
                  </a:rPr>
                  <a:t>Client</a:t>
                </a:r>
              </a:p>
            </p:txBody>
          </p:sp>
        </p:grpSp>
      </p:grpSp>
    </p:spTree>
    <p:custDataLst>
      <p:tags r:id="rId1"/>
    </p:custDataLst>
    <p:extLst>
      <p:ext uri="{BB962C8B-B14F-4D97-AF65-F5344CB8AC3E}">
        <p14:creationId xmlns:p14="http://schemas.microsoft.com/office/powerpoint/2010/main" val="23340483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2E0FAA-AC7E-A6C1-3A17-9DF018ECBA8C}"/>
              </a:ext>
            </a:extLst>
          </p:cNvPr>
          <p:cNvSpPr>
            <a:spLocks noGrp="1"/>
          </p:cNvSpPr>
          <p:nvPr>
            <p:ph type="sldNum" sz="quarter" idx="20"/>
          </p:nvPr>
        </p:nvSpPr>
        <p:spPr/>
        <p:txBody>
          <a:bodyPr/>
          <a:lstStyle/>
          <a:p>
            <a:fld id="{930176A1-BCF0-4712-97A6-6B495F55390B}" type="slidenum">
              <a:rPr lang="en-US" smtClean="0"/>
              <a:pPr/>
              <a:t>51</a:t>
            </a:fld>
            <a:endParaRPr lang="en-US"/>
          </a:p>
        </p:txBody>
      </p:sp>
      <p:sp>
        <p:nvSpPr>
          <p:cNvPr id="5" name="Title 4"/>
          <p:cNvSpPr>
            <a:spLocks noGrp="1"/>
          </p:cNvSpPr>
          <p:nvPr>
            <p:ph type="title"/>
          </p:nvPr>
        </p:nvSpPr>
        <p:spPr/>
        <p:txBody>
          <a:bodyPr/>
          <a:lstStyle/>
          <a:p>
            <a:r>
              <a:rPr lang="en-US"/>
              <a:t>Content delivery network (CDN)</a:t>
            </a:r>
          </a:p>
        </p:txBody>
      </p:sp>
      <p:sp>
        <p:nvSpPr>
          <p:cNvPr id="6" name="Content Placeholder 5"/>
          <p:cNvSpPr>
            <a:spLocks noGrp="1"/>
          </p:cNvSpPr>
          <p:nvPr>
            <p:ph sz="quarter" idx="21"/>
          </p:nvPr>
        </p:nvSpPr>
        <p:spPr/>
        <p:txBody>
          <a:bodyPr/>
          <a:lstStyle/>
          <a:p>
            <a:r>
              <a:rPr lang="en-US"/>
              <a:t>Is a globally distributed system of caching servers</a:t>
            </a:r>
          </a:p>
          <a:p>
            <a:r>
              <a:rPr lang="en-US"/>
              <a:t>Caches copies of commonly requested files (static content)</a:t>
            </a:r>
          </a:p>
          <a:p>
            <a:r>
              <a:rPr lang="en-US"/>
              <a:t>Delivers a local copy of the requested content from a nearby cache edge or Point of Presence </a:t>
            </a:r>
          </a:p>
          <a:p>
            <a:r>
              <a:rPr lang="en-US"/>
              <a:t>Accelerates delivery of dynamic content</a:t>
            </a:r>
          </a:p>
          <a:p>
            <a:r>
              <a:rPr lang="en-US"/>
              <a:t>Improves application performance and scaling</a:t>
            </a:r>
          </a:p>
        </p:txBody>
      </p:sp>
    </p:spTree>
    <p:custDataLst>
      <p:tags r:id="rId1"/>
    </p:custDataLst>
    <p:extLst>
      <p:ext uri="{BB962C8B-B14F-4D97-AF65-F5344CB8AC3E}">
        <p14:creationId xmlns:p14="http://schemas.microsoft.com/office/powerpoint/2010/main" val="14244259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4294967295"/>
          </p:nvPr>
        </p:nvSpPr>
        <p:spPr>
          <a:xfrm>
            <a:off x="4727448" y="1524000"/>
            <a:ext cx="7026275" cy="4645152"/>
          </a:xfrm>
        </p:spPr>
        <p:txBody>
          <a:bodyPr/>
          <a:lstStyle/>
          <a:p>
            <a:r>
              <a:rPr lang="en-US"/>
              <a:t>Fast, global, and secure CDN service</a:t>
            </a:r>
          </a:p>
          <a:p>
            <a:r>
              <a:rPr lang="en-US"/>
              <a:t>Global network of edge locations and Regional edge caches</a:t>
            </a:r>
          </a:p>
          <a:p>
            <a:r>
              <a:rPr lang="en-US"/>
              <a:t>Self-service model </a:t>
            </a:r>
          </a:p>
          <a:p>
            <a:r>
              <a:rPr lang="en-US"/>
              <a:t>Pay-as-you-go pricing</a:t>
            </a:r>
          </a:p>
        </p:txBody>
      </p:sp>
      <p:pic>
        <p:nvPicPr>
          <p:cNvPr id="9" name="Graphic 33">
            <a:extLst>
              <a:ext uri="{FF2B5EF4-FFF2-40B4-BE49-F238E27FC236}">
                <a16:creationId xmlns:a16="http://schemas.microsoft.com/office/drawing/2014/main" id="{239FDEEB-7049-3C46-AD29-71A07202049A}"/>
              </a:ext>
              <a:ext uri="{C183D7F6-B498-43B3-948B-1728B52AA6E4}">
                <adec:decorative xmlns:adec="http://schemas.microsoft.com/office/drawing/2017/decorative" val="1"/>
              </a:ext>
            </a:extLst>
          </p:cNvPr>
          <p:cNvPicPr>
            <a:picLocks noGrp="1" noChangeAspect="1"/>
          </p:cNvPicPr>
          <p:nvPr>
            <p:ph sz="quarter" idx="21"/>
          </p:nvPr>
        </p:nvPicPr>
        <p:blipFill>
          <a:blip r:embed="rId4">
            <a:extLst>
              <a:ext uri="{96DAC541-7B7A-43D3-8B79-37D633B846F1}">
                <asvg:svgBlip xmlns:asvg="http://schemas.microsoft.com/office/drawing/2016/SVG/main" r:embed="rId5"/>
              </a:ext>
            </a:extLst>
          </a:blip>
          <a:stretch>
            <a:fillRect/>
          </a:stretch>
        </p:blipFill>
        <p:spPr>
          <a:xfrm>
            <a:off x="841248" y="1527048"/>
            <a:ext cx="1371600" cy="1371600"/>
          </a:xfrm>
          <a:prstGeom prst="rect">
            <a:avLst/>
          </a:prstGeom>
        </p:spPr>
      </p:pic>
      <p:sp>
        <p:nvSpPr>
          <p:cNvPr id="4" name="Slide Number Placeholder 3">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52</a:t>
            </a:fld>
            <a:endParaRPr lang="en-US" dirty="0"/>
          </a:p>
        </p:txBody>
      </p:sp>
      <p:sp>
        <p:nvSpPr>
          <p:cNvPr id="6" name="Title 5"/>
          <p:cNvSpPr>
            <a:spLocks noGrp="1"/>
          </p:cNvSpPr>
          <p:nvPr>
            <p:ph type="title"/>
          </p:nvPr>
        </p:nvSpPr>
        <p:spPr/>
        <p:txBody>
          <a:bodyPr/>
          <a:lstStyle/>
          <a:p>
            <a:r>
              <a:rPr lang="en-US"/>
              <a:t>Amazon CloudFront</a:t>
            </a:r>
          </a:p>
        </p:txBody>
      </p:sp>
      <p:sp>
        <p:nvSpPr>
          <p:cNvPr id="10" name="TextBox 9"/>
          <p:cNvSpPr txBox="1"/>
          <p:nvPr/>
        </p:nvSpPr>
        <p:spPr>
          <a:xfrm>
            <a:off x="866337" y="2895828"/>
            <a:ext cx="1314784" cy="646331"/>
          </a:xfrm>
          <a:prstGeom prst="rect">
            <a:avLst/>
          </a:prstGeom>
          <a:noFill/>
        </p:spPr>
        <p:txBody>
          <a:bodyPr wrap="none" rtlCol="0">
            <a:spAutoFit/>
          </a:bodyPr>
          <a:lstStyle/>
          <a:p>
            <a:pPr algn="ctr"/>
            <a:r>
              <a:rPr lang="en-US">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a:latin typeface="Amazon Ember Light" panose="020B0403020204020204" pitchFamily="34" charset="0"/>
                <a:ea typeface="Amazon Ember Light" panose="020B0403020204020204" pitchFamily="34" charset="0"/>
                <a:cs typeface="Amazon Ember Light" panose="020B0403020204020204" pitchFamily="34" charset="0"/>
              </a:rPr>
            </a:br>
            <a:r>
              <a:rPr lang="en-US">
                <a:latin typeface="Amazon Ember Light" panose="020B0403020204020204" pitchFamily="34" charset="0"/>
                <a:ea typeface="Amazon Ember Light" panose="020B0403020204020204" pitchFamily="34" charset="0"/>
                <a:cs typeface="Amazon Ember Light" panose="020B0403020204020204" pitchFamily="34" charset="0"/>
              </a:rPr>
              <a:t>CloudFront</a:t>
            </a:r>
          </a:p>
        </p:txBody>
      </p:sp>
    </p:spTree>
    <p:custDataLst>
      <p:tags r:id="rId1"/>
    </p:custDataLst>
    <p:extLst>
      <p:ext uri="{BB962C8B-B14F-4D97-AF65-F5344CB8AC3E}">
        <p14:creationId xmlns:p14="http://schemas.microsoft.com/office/powerpoint/2010/main" val="29516693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43455A-DB4B-180B-FEC1-A01FE5147702}"/>
              </a:ext>
            </a:extLst>
          </p:cNvPr>
          <p:cNvSpPr>
            <a:spLocks noGrp="1"/>
          </p:cNvSpPr>
          <p:nvPr>
            <p:ph type="sldNum" sz="quarter" idx="20"/>
          </p:nvPr>
        </p:nvSpPr>
        <p:spPr/>
        <p:txBody>
          <a:bodyPr/>
          <a:lstStyle/>
          <a:p>
            <a:fld id="{930176A1-BCF0-4712-97A6-6B495F55390B}" type="slidenum">
              <a:rPr lang="en-US" smtClean="0"/>
              <a:pPr/>
              <a:t>53</a:t>
            </a:fld>
            <a:endParaRPr lang="en-US"/>
          </a:p>
        </p:txBody>
      </p:sp>
      <p:sp>
        <p:nvSpPr>
          <p:cNvPr id="7" name="Title 6"/>
          <p:cNvSpPr>
            <a:spLocks noGrp="1"/>
          </p:cNvSpPr>
          <p:nvPr>
            <p:ph type="title"/>
          </p:nvPr>
        </p:nvSpPr>
        <p:spPr/>
        <p:txBody>
          <a:bodyPr/>
          <a:lstStyle/>
          <a:p>
            <a:r>
              <a:rPr lang="en-US"/>
              <a:t>Amazon CloudFront infrastructure</a:t>
            </a:r>
          </a:p>
        </p:txBody>
      </p:sp>
      <p:sp>
        <p:nvSpPr>
          <p:cNvPr id="18" name="TextBox 17">
            <a:extLst>
              <a:ext uri="{FF2B5EF4-FFF2-40B4-BE49-F238E27FC236}">
                <a16:creationId xmlns:a16="http://schemas.microsoft.com/office/drawing/2014/main" id="{22CF8C29-0C29-4FAF-AA75-346C860655F4}"/>
              </a:ext>
            </a:extLst>
          </p:cNvPr>
          <p:cNvSpPr txBox="1"/>
          <p:nvPr/>
        </p:nvSpPr>
        <p:spPr>
          <a:xfrm>
            <a:off x="277588" y="3765483"/>
            <a:ext cx="5127169" cy="2585323"/>
          </a:xfrm>
          <a:prstGeom prst="rect">
            <a:avLst/>
          </a:prstGeom>
          <a:noFill/>
        </p:spPr>
        <p:txBody>
          <a:bodyPr wrap="square" rtlCol="0">
            <a:spAutoFit/>
          </a:bodyPr>
          <a:lstStyle/>
          <a:p>
            <a:pPr marL="179388" indent="-179388">
              <a:buFont typeface="Arial" panose="020B0604020202020204" pitchFamily="34" charset="0"/>
              <a:buChar char="•"/>
            </a:pPr>
            <a:r>
              <a:rPr lang="en-US" b="1">
                <a:latin typeface="Amazon Ember Light" panose="020B0403020204020204" pitchFamily="34" charset="0"/>
                <a:ea typeface="Amazon Ember Light" panose="020B0403020204020204" pitchFamily="34" charset="0"/>
                <a:cs typeface="Amazon Ember Light" panose="020B0403020204020204" pitchFamily="34" charset="0"/>
              </a:rPr>
              <a:t>Edge locations – </a:t>
            </a:r>
            <a:r>
              <a:rPr lang="en-US">
                <a:latin typeface="Amazon Ember Light" panose="020B0403020204020204" pitchFamily="34" charset="0"/>
                <a:ea typeface="Amazon Ember Light" panose="020B0403020204020204" pitchFamily="34" charset="0"/>
                <a:cs typeface="Amazon Ember Light" panose="020B0403020204020204" pitchFamily="34" charset="0"/>
              </a:rPr>
              <a:t>Network of data centers </a:t>
            </a:r>
            <a:br>
              <a:rPr lang="en-US">
                <a:latin typeface="Amazon Ember Light" panose="020B0403020204020204" pitchFamily="34" charset="0"/>
                <a:ea typeface="Amazon Ember Light" panose="020B0403020204020204" pitchFamily="34" charset="0"/>
                <a:cs typeface="Amazon Ember Light" panose="020B0403020204020204" pitchFamily="34" charset="0"/>
              </a:rPr>
            </a:br>
            <a:r>
              <a:rPr lang="en-US">
                <a:latin typeface="Amazon Ember Light" panose="020B0403020204020204" pitchFamily="34" charset="0"/>
                <a:ea typeface="Amazon Ember Light" panose="020B0403020204020204" pitchFamily="34" charset="0"/>
                <a:cs typeface="Amazon Ember Light" panose="020B0403020204020204" pitchFamily="34" charset="0"/>
              </a:rPr>
              <a:t>that CloudFront uses to serve popular content quickly to customers.</a:t>
            </a:r>
            <a:br>
              <a:rPr lang="en-US">
                <a:latin typeface="Amazon Ember Light" panose="020B0403020204020204" pitchFamily="34" charset="0"/>
                <a:ea typeface="Amazon Ember Light" panose="020B0403020204020204" pitchFamily="34" charset="0"/>
                <a:cs typeface="Amazon Ember Light" panose="020B0403020204020204" pitchFamily="34" charset="0"/>
              </a:rPr>
            </a:b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a:p>
            <a:pPr marL="179388" indent="-179388">
              <a:buFont typeface="Arial" panose="020B0604020202020204" pitchFamily="34" charset="0"/>
              <a:buChar char="•"/>
            </a:pPr>
            <a:r>
              <a:rPr lang="en-US" b="1">
                <a:latin typeface="Amazon Ember Light" panose="020B0403020204020204" pitchFamily="34" charset="0"/>
                <a:ea typeface="Amazon Ember Light" panose="020B0403020204020204" pitchFamily="34" charset="0"/>
                <a:cs typeface="Amazon Ember Light" panose="020B0403020204020204" pitchFamily="34" charset="0"/>
              </a:rPr>
              <a:t>Regional edge cache – </a:t>
            </a:r>
            <a:r>
              <a:rPr lang="en-US">
                <a:latin typeface="Amazon Ember Light" panose="020B0403020204020204" pitchFamily="34" charset="0"/>
                <a:ea typeface="Amazon Ember Light" panose="020B0403020204020204" pitchFamily="34" charset="0"/>
                <a:cs typeface="Amazon Ember Light" panose="020B0403020204020204" pitchFamily="34" charset="0"/>
              </a:rPr>
              <a:t>CloudFront </a:t>
            </a:r>
            <a:br>
              <a:rPr lang="en-US">
                <a:latin typeface="Amazon Ember Light" panose="020B0403020204020204" pitchFamily="34" charset="0"/>
                <a:ea typeface="Amazon Ember Light" panose="020B0403020204020204" pitchFamily="34" charset="0"/>
                <a:cs typeface="Amazon Ember Light" panose="020B0403020204020204" pitchFamily="34" charset="0"/>
              </a:rPr>
            </a:br>
            <a:r>
              <a:rPr lang="en-US">
                <a:latin typeface="Amazon Ember Light" panose="020B0403020204020204" pitchFamily="34" charset="0"/>
                <a:ea typeface="Amazon Ember Light" panose="020B0403020204020204" pitchFamily="34" charset="0"/>
                <a:cs typeface="Amazon Ember Light" panose="020B0403020204020204" pitchFamily="34" charset="0"/>
              </a:rPr>
              <a:t>location that caches content that is not </a:t>
            </a:r>
            <a:br>
              <a:rPr lang="en-US">
                <a:latin typeface="Amazon Ember Light" panose="020B0403020204020204" pitchFamily="34" charset="0"/>
                <a:ea typeface="Amazon Ember Light" panose="020B0403020204020204" pitchFamily="34" charset="0"/>
                <a:cs typeface="Amazon Ember Light" panose="020B0403020204020204" pitchFamily="34" charset="0"/>
              </a:rPr>
            </a:br>
            <a:r>
              <a:rPr lang="en-US">
                <a:latin typeface="Amazon Ember Light" panose="020B0403020204020204" pitchFamily="34" charset="0"/>
                <a:ea typeface="Amazon Ember Light" panose="020B0403020204020204" pitchFamily="34" charset="0"/>
                <a:cs typeface="Amazon Ember Light" panose="020B0403020204020204" pitchFamily="34" charset="0"/>
              </a:rPr>
              <a:t>popular enough to stay at an edge location. </a:t>
            </a:r>
            <a:br>
              <a:rPr lang="en-US">
                <a:latin typeface="Amazon Ember Light" panose="020B0403020204020204" pitchFamily="34" charset="0"/>
                <a:ea typeface="Amazon Ember Light" panose="020B0403020204020204" pitchFamily="34" charset="0"/>
                <a:cs typeface="Amazon Ember Light" panose="020B0403020204020204" pitchFamily="34" charset="0"/>
              </a:rPr>
            </a:br>
            <a:r>
              <a:rPr lang="en-US">
                <a:latin typeface="Amazon Ember Light" panose="020B0403020204020204" pitchFamily="34" charset="0"/>
                <a:ea typeface="Amazon Ember Light" panose="020B0403020204020204" pitchFamily="34" charset="0"/>
                <a:cs typeface="Amazon Ember Light" panose="020B0403020204020204" pitchFamily="34" charset="0"/>
              </a:rPr>
              <a:t>It is located between the origin server and </a:t>
            </a:r>
            <a:br>
              <a:rPr lang="en-US">
                <a:latin typeface="Amazon Ember Light" panose="020B0403020204020204" pitchFamily="34" charset="0"/>
                <a:ea typeface="Amazon Ember Light" panose="020B0403020204020204" pitchFamily="34" charset="0"/>
                <a:cs typeface="Amazon Ember Light" panose="020B0403020204020204" pitchFamily="34" charset="0"/>
              </a:rPr>
            </a:br>
            <a:r>
              <a:rPr lang="en-US">
                <a:latin typeface="Amazon Ember Light" panose="020B0403020204020204" pitchFamily="34" charset="0"/>
                <a:ea typeface="Amazon Ember Light" panose="020B0403020204020204" pitchFamily="34" charset="0"/>
                <a:cs typeface="Amazon Ember Light" panose="020B0403020204020204" pitchFamily="34" charset="0"/>
              </a:rPr>
              <a:t>the global edge location. </a:t>
            </a:r>
          </a:p>
        </p:txBody>
      </p:sp>
      <p:grpSp>
        <p:nvGrpSpPr>
          <p:cNvPr id="17" name="Group 16">
            <a:extLst>
              <a:ext uri="{C183D7F6-B498-43B3-948B-1728B52AA6E4}">
                <adec:decorative xmlns:adec="http://schemas.microsoft.com/office/drawing/2017/decorative" val="1"/>
              </a:ext>
            </a:extLst>
          </p:cNvPr>
          <p:cNvGrpSpPr/>
          <p:nvPr/>
        </p:nvGrpSpPr>
        <p:grpSpPr>
          <a:xfrm>
            <a:off x="277588" y="1343808"/>
            <a:ext cx="2863121" cy="1551985"/>
            <a:chOff x="1169233" y="4616970"/>
            <a:chExt cx="2863121" cy="1551985"/>
          </a:xfrm>
        </p:grpSpPr>
        <p:sp>
          <p:nvSpPr>
            <p:cNvPr id="16" name="Rectangle 15"/>
            <p:cNvSpPr/>
            <p:nvPr/>
          </p:nvSpPr>
          <p:spPr>
            <a:xfrm>
              <a:off x="1169233" y="4616970"/>
              <a:ext cx="2863121" cy="1551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1310295" y="4802087"/>
              <a:ext cx="2580996" cy="1181750"/>
              <a:chOff x="167703" y="3784065"/>
              <a:chExt cx="2580996" cy="1181750"/>
            </a:xfrm>
          </p:grpSpPr>
          <p:sp>
            <p:nvSpPr>
              <p:cNvPr id="9" name="Oval 8"/>
              <p:cNvSpPr/>
              <p:nvPr/>
            </p:nvSpPr>
            <p:spPr>
              <a:xfrm>
                <a:off x="167703" y="3818743"/>
                <a:ext cx="269198" cy="269198"/>
              </a:xfrm>
              <a:prstGeom prst="ellipse">
                <a:avLst/>
              </a:prstGeom>
              <a:solidFill>
                <a:srgbClr val="5BB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78526" y="3784065"/>
                <a:ext cx="1495922" cy="338554"/>
              </a:xfrm>
              <a:prstGeom prst="rect">
                <a:avLst/>
              </a:prstGeom>
              <a:noFill/>
              <a:ln>
                <a:noFill/>
              </a:ln>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Edge locations</a:t>
                </a:r>
              </a:p>
            </p:txBody>
          </p:sp>
          <p:sp>
            <p:nvSpPr>
              <p:cNvPr id="11" name="Oval 10"/>
              <p:cNvSpPr/>
              <p:nvPr/>
            </p:nvSpPr>
            <p:spPr>
              <a:xfrm>
                <a:off x="167703" y="4240341"/>
                <a:ext cx="269198" cy="269198"/>
              </a:xfrm>
              <a:prstGeom prst="ellipse">
                <a:avLst/>
              </a:prstGeom>
              <a:solidFill>
                <a:srgbClr val="B18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78526" y="4205663"/>
                <a:ext cx="2270173" cy="338554"/>
              </a:xfrm>
              <a:prstGeom prst="rect">
                <a:avLst/>
              </a:prstGeom>
              <a:noFill/>
              <a:ln>
                <a:noFill/>
              </a:ln>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Multiple edge locations</a:t>
                </a:r>
              </a:p>
            </p:txBody>
          </p:sp>
          <p:sp>
            <p:nvSpPr>
              <p:cNvPr id="13" name="Oval 12"/>
              <p:cNvSpPr/>
              <p:nvPr/>
            </p:nvSpPr>
            <p:spPr>
              <a:xfrm>
                <a:off x="167703" y="4661939"/>
                <a:ext cx="269198" cy="269198"/>
              </a:xfrm>
              <a:prstGeom prst="ellipse">
                <a:avLst/>
              </a:prstGeom>
              <a:solidFill>
                <a:srgbClr val="FFE8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78526" y="4627261"/>
                <a:ext cx="2117887" cy="338554"/>
              </a:xfrm>
              <a:prstGeom prst="rect">
                <a:avLst/>
              </a:prstGeom>
              <a:noFill/>
              <a:ln>
                <a:noFill/>
              </a:ln>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Regional edge caches</a:t>
                </a:r>
              </a:p>
            </p:txBody>
          </p:sp>
        </p:grpSp>
      </p:grpSp>
      <p:grpSp>
        <p:nvGrpSpPr>
          <p:cNvPr id="5" name="Group 4">
            <a:extLst>
              <a:ext uri="{C183D7F6-B498-43B3-948B-1728B52AA6E4}">
                <adec:decorative xmlns:adec="http://schemas.microsoft.com/office/drawing/2017/decorative" val="1"/>
              </a:ext>
            </a:extLst>
          </p:cNvPr>
          <p:cNvGrpSpPr/>
          <p:nvPr/>
        </p:nvGrpSpPr>
        <p:grpSpPr>
          <a:xfrm>
            <a:off x="3739005" y="1468532"/>
            <a:ext cx="8297375" cy="4700423"/>
            <a:chOff x="3739005" y="1468532"/>
            <a:chExt cx="8297375" cy="4700423"/>
          </a:xfrm>
        </p:grpSpPr>
        <p:pic>
          <p:nvPicPr>
            <p:cNvPr id="8" name="Picture 7">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9005" y="1468532"/>
              <a:ext cx="8297375" cy="4700423"/>
            </a:xfrm>
            <a:prstGeom prst="rect">
              <a:avLst/>
            </a:prstGeom>
          </p:spPr>
        </p:pic>
        <p:sp>
          <p:nvSpPr>
            <p:cNvPr id="3" name="Rectangle 2"/>
            <p:cNvSpPr/>
            <p:nvPr/>
          </p:nvSpPr>
          <p:spPr>
            <a:xfrm>
              <a:off x="4154557" y="4751614"/>
              <a:ext cx="1250200" cy="141734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9100322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14A1F62-4782-4352-A066-BBDC9C1F6F02}"/>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54</a:t>
            </a:fld>
            <a:endParaRPr lang="en-US" dirty="0"/>
          </a:p>
        </p:txBody>
      </p:sp>
      <p:sp>
        <p:nvSpPr>
          <p:cNvPr id="2" name="Title 1">
            <a:extLst>
              <a:ext uri="{FF2B5EF4-FFF2-40B4-BE49-F238E27FC236}">
                <a16:creationId xmlns:a16="http://schemas.microsoft.com/office/drawing/2014/main" id="{A59C43FF-1590-4130-B608-337D978A870B}"/>
              </a:ext>
            </a:extLst>
          </p:cNvPr>
          <p:cNvSpPr>
            <a:spLocks noGrp="1"/>
          </p:cNvSpPr>
          <p:nvPr>
            <p:ph type="title"/>
          </p:nvPr>
        </p:nvSpPr>
        <p:spPr/>
        <p:txBody>
          <a:bodyPr/>
          <a:lstStyle/>
          <a:p>
            <a:r>
              <a:rPr lang="en-US"/>
              <a:t>Amazon CloudFront benefits</a:t>
            </a:r>
          </a:p>
        </p:txBody>
      </p:sp>
      <p:sp>
        <p:nvSpPr>
          <p:cNvPr id="3" name="Content Placeholder 2">
            <a:extLst>
              <a:ext uri="{FF2B5EF4-FFF2-40B4-BE49-F238E27FC236}">
                <a16:creationId xmlns:a16="http://schemas.microsoft.com/office/drawing/2014/main" id="{CF42EC6C-93EF-4C55-A3A6-9E2D4A9B479E}"/>
              </a:ext>
            </a:extLst>
          </p:cNvPr>
          <p:cNvSpPr>
            <a:spLocks noGrp="1"/>
          </p:cNvSpPr>
          <p:nvPr>
            <p:ph sz="quarter" idx="21"/>
          </p:nvPr>
        </p:nvSpPr>
        <p:spPr/>
        <p:txBody>
          <a:bodyPr/>
          <a:lstStyle/>
          <a:p>
            <a:pPr marL="460375" indent="-460375"/>
            <a:r>
              <a:rPr lang="en-US"/>
              <a:t>Fast and global</a:t>
            </a:r>
          </a:p>
          <a:p>
            <a:pPr marL="460375" indent="-460375"/>
            <a:r>
              <a:rPr lang="en-US"/>
              <a:t>Security at the edge</a:t>
            </a:r>
          </a:p>
          <a:p>
            <a:pPr marL="460375" indent="-460375"/>
            <a:r>
              <a:rPr lang="en-US"/>
              <a:t>Highly programmable</a:t>
            </a:r>
          </a:p>
          <a:p>
            <a:pPr marL="460375" indent="-460375"/>
            <a:r>
              <a:rPr lang="en-US"/>
              <a:t>Deeply integrated with AWS</a:t>
            </a:r>
          </a:p>
          <a:p>
            <a:pPr marL="460375" indent="-460375"/>
            <a:r>
              <a:rPr lang="en-US"/>
              <a:t>Cost-effective</a:t>
            </a:r>
          </a:p>
        </p:txBody>
      </p:sp>
    </p:spTree>
    <p:custDataLst>
      <p:tags r:id="rId1"/>
    </p:custDataLst>
    <p:extLst>
      <p:ext uri="{BB962C8B-B14F-4D97-AF65-F5344CB8AC3E}">
        <p14:creationId xmlns:p14="http://schemas.microsoft.com/office/powerpoint/2010/main" val="17180795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AC143B-6289-4F33-BEF9-625CDAC4581D}"/>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55</a:t>
            </a:fld>
            <a:endParaRPr lang="en-US" dirty="0"/>
          </a:p>
        </p:txBody>
      </p:sp>
      <p:sp>
        <p:nvSpPr>
          <p:cNvPr id="2" name="Title 1">
            <a:extLst>
              <a:ext uri="{FF2B5EF4-FFF2-40B4-BE49-F238E27FC236}">
                <a16:creationId xmlns:a16="http://schemas.microsoft.com/office/drawing/2014/main" id="{D34828CA-3BE3-42A3-ABD9-B611961D76D6}"/>
              </a:ext>
            </a:extLst>
          </p:cNvPr>
          <p:cNvSpPr>
            <a:spLocks noGrp="1"/>
          </p:cNvSpPr>
          <p:nvPr>
            <p:ph type="title"/>
          </p:nvPr>
        </p:nvSpPr>
        <p:spPr/>
        <p:txBody>
          <a:bodyPr/>
          <a:lstStyle/>
          <a:p>
            <a:r>
              <a:rPr lang="en-US"/>
              <a:t>Amazon CloudFront pricing</a:t>
            </a:r>
          </a:p>
        </p:txBody>
      </p:sp>
      <p:sp>
        <p:nvSpPr>
          <p:cNvPr id="3" name="Content Placeholder 2">
            <a:extLst>
              <a:ext uri="{FF2B5EF4-FFF2-40B4-BE49-F238E27FC236}">
                <a16:creationId xmlns:a16="http://schemas.microsoft.com/office/drawing/2014/main" id="{A0562596-B17D-4844-AAE8-32B348AF4A4A}"/>
              </a:ext>
            </a:extLst>
          </p:cNvPr>
          <p:cNvSpPr>
            <a:spLocks noGrp="1"/>
          </p:cNvSpPr>
          <p:nvPr>
            <p:ph sz="quarter" idx="21"/>
          </p:nvPr>
        </p:nvSpPr>
        <p:spPr/>
        <p:txBody>
          <a:bodyPr>
            <a:normAutofit lnSpcReduction="10000"/>
          </a:bodyPr>
          <a:lstStyle/>
          <a:p>
            <a:pPr marL="0" indent="0">
              <a:buNone/>
            </a:pPr>
            <a:r>
              <a:rPr lang="en-US" sz="2400">
                <a:solidFill>
                  <a:schemeClr val="accent6"/>
                </a:solidFill>
              </a:rPr>
              <a:t>Data transfer out</a:t>
            </a:r>
          </a:p>
          <a:p>
            <a:r>
              <a:rPr lang="en-US" sz="2400"/>
              <a:t>Charged for the volume of data transferred out from Amazon CloudFront edge location to the internet or to your origin.</a:t>
            </a:r>
          </a:p>
          <a:p>
            <a:pPr marL="0" indent="0">
              <a:buNone/>
            </a:pPr>
            <a:r>
              <a:rPr lang="en-US" sz="2400">
                <a:solidFill>
                  <a:schemeClr val="accent6"/>
                </a:solidFill>
              </a:rPr>
              <a:t>HTTP(S) requests</a:t>
            </a:r>
          </a:p>
          <a:p>
            <a:r>
              <a:rPr lang="en-US" sz="2400"/>
              <a:t>Charged for number of HTTP(S) requests.</a:t>
            </a:r>
          </a:p>
          <a:p>
            <a:pPr marL="0" indent="0">
              <a:buNone/>
            </a:pPr>
            <a:r>
              <a:rPr lang="en-US" sz="2400">
                <a:solidFill>
                  <a:schemeClr val="accent6"/>
                </a:solidFill>
              </a:rPr>
              <a:t>Invalidation requests</a:t>
            </a:r>
          </a:p>
          <a:p>
            <a:r>
              <a:rPr lang="en-US" sz="2400"/>
              <a:t>No additional charge for the first 1,000 paths that are requested for invalidation each month. Thereafter, $0.005 per path that is requested for invalidation.</a:t>
            </a:r>
          </a:p>
          <a:p>
            <a:pPr marL="0" indent="0">
              <a:buNone/>
            </a:pPr>
            <a:r>
              <a:rPr lang="en-US" sz="2400">
                <a:solidFill>
                  <a:schemeClr val="accent6"/>
                </a:solidFill>
              </a:rPr>
              <a:t>Dedicated IP custom SSL</a:t>
            </a:r>
          </a:p>
          <a:p>
            <a:r>
              <a:rPr lang="en-US" sz="2400"/>
              <a:t>$600 per month for each custom SSL certificate that is associated with one or more CloudFront distributions that use the Dedicated IP version of custom SSL certificate support.</a:t>
            </a:r>
          </a:p>
        </p:txBody>
      </p:sp>
    </p:spTree>
    <p:custDataLst>
      <p:tags r:id="rId1"/>
    </p:custDataLst>
    <p:extLst>
      <p:ext uri="{BB962C8B-B14F-4D97-AF65-F5344CB8AC3E}">
        <p14:creationId xmlns:p14="http://schemas.microsoft.com/office/powerpoint/2010/main" val="10939083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56</a:t>
            </a:fld>
            <a:endParaRPr lang="en-US"/>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lstStyle/>
          <a:p>
            <a:r>
              <a:rPr lang="en-US">
                <a:latin typeface="+mj-lt"/>
              </a:rPr>
              <a:t>Section 6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p:txBody>
          <a:bodyPr/>
          <a:lstStyle/>
          <a:p>
            <a:r>
              <a:rPr lang="en-US"/>
              <a:t>A CDN is a globally distributed system of caching servers that accelerates delivery of content.</a:t>
            </a:r>
          </a:p>
          <a:p>
            <a:r>
              <a:rPr lang="en-US"/>
              <a:t>Amazon CloudFront is a fast CDN service that securely delivers data, videos, applications, and APIs over a global infrastructure with low latency and high transfer speeds.</a:t>
            </a:r>
            <a:endParaRPr lang="en-US">
              <a:latin typeface="+mn-lt"/>
            </a:endParaRPr>
          </a:p>
          <a:p>
            <a:r>
              <a:rPr lang="en-US">
                <a:latin typeface="+mn-lt"/>
              </a:rPr>
              <a:t>Amazon CloudFront offers many benefits.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19784013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3440BC3-762D-4310-82DF-4E1F23D9E6A4}"/>
              </a:ext>
            </a:extLst>
          </p:cNvPr>
          <p:cNvSpPr>
            <a:spLocks noGrp="1"/>
          </p:cNvSpPr>
          <p:nvPr>
            <p:ph type="subTitle" idx="1"/>
          </p:nvPr>
        </p:nvSpPr>
        <p:spPr/>
        <p:txBody>
          <a:bodyPr/>
          <a:lstStyle/>
          <a:p>
            <a:r>
              <a:rPr lang="en-US"/>
              <a:t>Module 5: Networking and Content Delivery</a:t>
            </a:r>
          </a:p>
          <a:p>
            <a:endParaRPr lang="en-US"/>
          </a:p>
        </p:txBody>
      </p:sp>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a:normAutofit/>
          </a:bodyPr>
          <a:lstStyle/>
          <a:p>
            <a:r>
              <a:rPr lang="en-US"/>
              <a:t>Module wrap-up</a:t>
            </a:r>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ECEECC-6889-3C4B-ADDE-289EB9D9F6A9}"/>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58</a:t>
            </a:fld>
            <a:endParaRPr lang="en-US"/>
          </a:p>
        </p:txBody>
      </p:sp>
      <p:sp>
        <p:nvSpPr>
          <p:cNvPr id="2" name="Title 1"/>
          <p:cNvSpPr>
            <a:spLocks noGrp="1"/>
          </p:cNvSpPr>
          <p:nvPr>
            <p:ph type="title"/>
          </p:nvPr>
        </p:nvSpPr>
        <p:spPr/>
        <p:txBody>
          <a:bodyPr>
            <a:noAutofit/>
          </a:bodyPr>
          <a:lstStyle/>
          <a:p>
            <a:r>
              <a:rPr lang="en-US">
                <a:latin typeface="+mj-lt"/>
              </a:rPr>
              <a:t>Module summary                                    </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sz="quarter" idx="21"/>
          </p:nvPr>
        </p:nvSpPr>
        <p:spPr/>
        <p:txBody>
          <a:bodyPr>
            <a:normAutofit fontScale="92500" lnSpcReduction="10000"/>
          </a:bodyPr>
          <a:lstStyle/>
          <a:p>
            <a:pPr marL="0" indent="0">
              <a:spcBef>
                <a:spcPts val="900"/>
              </a:spcBef>
              <a:buNone/>
            </a:pPr>
            <a:r>
              <a:rPr lang="en-US"/>
              <a:t>In summary, in this module you learned how to:</a:t>
            </a:r>
            <a:endParaRPr lang="en-US">
              <a:latin typeface="+mn-lt"/>
            </a:endParaRPr>
          </a:p>
          <a:p>
            <a:pPr>
              <a:spcBef>
                <a:spcPts val="900"/>
              </a:spcBef>
            </a:pPr>
            <a:r>
              <a:rPr lang="en-US" sz="2400">
                <a:latin typeface="+mn-lt"/>
              </a:rPr>
              <a:t>Recognize the basics of networking</a:t>
            </a:r>
          </a:p>
          <a:p>
            <a:pPr>
              <a:spcBef>
                <a:spcPts val="900"/>
              </a:spcBef>
            </a:pPr>
            <a:r>
              <a:rPr lang="en-US" sz="2400">
                <a:latin typeface="+mn-lt"/>
              </a:rPr>
              <a:t>Describe virtual networking in the cloud with Amazon VPC</a:t>
            </a:r>
          </a:p>
          <a:p>
            <a:pPr>
              <a:spcBef>
                <a:spcPts val="900"/>
              </a:spcBef>
            </a:pPr>
            <a:r>
              <a:rPr lang="en-US" sz="2400">
                <a:latin typeface="+mn-lt"/>
              </a:rPr>
              <a:t>Label a network diagram</a:t>
            </a:r>
          </a:p>
          <a:p>
            <a:pPr>
              <a:spcBef>
                <a:spcPts val="900"/>
              </a:spcBef>
            </a:pPr>
            <a:r>
              <a:rPr lang="en-US" sz="2400">
                <a:latin typeface="+mn-lt"/>
              </a:rPr>
              <a:t>Design a basic VPC architecture</a:t>
            </a:r>
          </a:p>
          <a:p>
            <a:pPr>
              <a:spcBef>
                <a:spcPts val="900"/>
              </a:spcBef>
            </a:pPr>
            <a:r>
              <a:rPr lang="en-US" sz="2400">
                <a:latin typeface="+mn-lt"/>
              </a:rPr>
              <a:t>Indicate the steps to build a VPC</a:t>
            </a:r>
          </a:p>
          <a:p>
            <a:pPr>
              <a:spcBef>
                <a:spcPts val="900"/>
              </a:spcBef>
            </a:pPr>
            <a:r>
              <a:rPr lang="en-US" sz="2400">
                <a:latin typeface="+mn-lt"/>
              </a:rPr>
              <a:t>Identify security groups</a:t>
            </a:r>
          </a:p>
          <a:p>
            <a:pPr>
              <a:spcBef>
                <a:spcPts val="900"/>
              </a:spcBef>
            </a:pPr>
            <a:r>
              <a:rPr lang="en-US" sz="2400">
                <a:latin typeface="+mn-lt"/>
              </a:rPr>
              <a:t>Create your own VPC and added additional components to it to produce a customized network</a:t>
            </a:r>
          </a:p>
          <a:p>
            <a:pPr>
              <a:spcBef>
                <a:spcPts val="900"/>
              </a:spcBef>
            </a:pPr>
            <a:r>
              <a:rPr lang="en-US" sz="2400">
                <a:latin typeface="+mn-lt"/>
              </a:rPr>
              <a:t>Identify the fundamentals of Amazon Route 53</a:t>
            </a:r>
          </a:p>
          <a:p>
            <a:pPr>
              <a:spcBef>
                <a:spcPts val="900"/>
              </a:spcBef>
            </a:pPr>
            <a:r>
              <a:rPr lang="en-US" sz="2400">
                <a:latin typeface="+mn-lt"/>
              </a:rPr>
              <a:t>Recognize the benefits of Amazon CloudFront</a:t>
            </a:r>
            <a:endParaRPr lang="en-US">
              <a:latin typeface="+mn-lt"/>
            </a:endParaRPr>
          </a:p>
        </p:txBody>
      </p:sp>
    </p:spTree>
    <p:custDataLst>
      <p:tags r:id="rId1"/>
    </p:custDataLst>
    <p:extLst>
      <p:ext uri="{BB962C8B-B14F-4D97-AF65-F5344CB8AC3E}">
        <p14:creationId xmlns:p14="http://schemas.microsoft.com/office/powerpoint/2010/main" val="25485951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2AB52E-4950-41A2-4CE2-5B8656D352E7}"/>
              </a:ext>
            </a:extLst>
          </p:cNvPr>
          <p:cNvSpPr>
            <a:spLocks noGrp="1"/>
          </p:cNvSpPr>
          <p:nvPr>
            <p:ph type="sldNum" sz="quarter" idx="20"/>
          </p:nvPr>
        </p:nvSpPr>
        <p:spPr/>
        <p:txBody>
          <a:bodyPr/>
          <a:lstStyle/>
          <a:p>
            <a:fld id="{930176A1-BCF0-4712-97A6-6B495F55390B}" type="slidenum">
              <a:rPr lang="en-US" smtClean="0"/>
              <a:pPr/>
              <a:t>59</a:t>
            </a:fld>
            <a:endParaRPr lang="en-US"/>
          </a:p>
        </p:txBody>
      </p:sp>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a:normAutofit/>
          </a:bodyPr>
          <a:lstStyle/>
          <a:p>
            <a:r>
              <a:rPr lang="en-US">
                <a:latin typeface="+mj-lt"/>
              </a:rPr>
              <a:t>Complete the knowledge check</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Tree>
    <p:custDataLst>
      <p:tags r:id="rId1"/>
    </p:custDataLst>
    <p:extLst>
      <p:ext uri="{BB962C8B-B14F-4D97-AF65-F5344CB8AC3E}">
        <p14:creationId xmlns:p14="http://schemas.microsoft.com/office/powerpoint/2010/main" val="957226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19">
            <a:extLst>
              <a:ext uri="{FF2B5EF4-FFF2-40B4-BE49-F238E27FC236}">
                <a16:creationId xmlns:a16="http://schemas.microsoft.com/office/drawing/2014/main" id="{C4132A9D-CAD7-D6CB-98F5-00277DC337F8}"/>
              </a:ext>
            </a:extLst>
          </p:cNvPr>
          <p:cNvSpPr>
            <a:spLocks noGrp="1"/>
          </p:cNvSpPr>
          <p:nvPr>
            <p:ph type="sldNum" sz="quarter" idx="20"/>
          </p:nvPr>
        </p:nvSpPr>
        <p:spPr/>
        <p:txBody>
          <a:bodyPr/>
          <a:lstStyle/>
          <a:p>
            <a:fld id="{930176A1-BCF0-4712-97A6-6B495F55390B}" type="slidenum">
              <a:rPr lang="en-US" smtClean="0"/>
              <a:pPr/>
              <a:t>6</a:t>
            </a:fld>
            <a:endParaRPr lang="en-US"/>
          </a:p>
        </p:txBody>
      </p:sp>
      <p:sp>
        <p:nvSpPr>
          <p:cNvPr id="2" name="Title 1">
            <a:extLst>
              <a:ext uri="{FF2B5EF4-FFF2-40B4-BE49-F238E27FC236}">
                <a16:creationId xmlns:a16="http://schemas.microsoft.com/office/drawing/2014/main" id="{CFBC1A7E-F3ED-4D4D-AB5C-93A710A3F912}"/>
              </a:ext>
            </a:extLst>
          </p:cNvPr>
          <p:cNvSpPr>
            <a:spLocks noGrp="1"/>
          </p:cNvSpPr>
          <p:nvPr>
            <p:ph type="title"/>
          </p:nvPr>
        </p:nvSpPr>
        <p:spPr/>
        <p:txBody>
          <a:bodyPr/>
          <a:lstStyle/>
          <a:p>
            <a:r>
              <a:rPr lang="en-US"/>
              <a:t>Classless Inter-Domain Routing (CIDR)</a:t>
            </a:r>
          </a:p>
        </p:txBody>
      </p:sp>
      <p:grpSp>
        <p:nvGrpSpPr>
          <p:cNvPr id="19" name="Group 18" descr="Binary conversion for IPv4 CIDR of 192.0.2.0/24.">
            <a:extLst>
              <a:ext uri="{FF2B5EF4-FFF2-40B4-BE49-F238E27FC236}">
                <a16:creationId xmlns:a16="http://schemas.microsoft.com/office/drawing/2014/main" id="{D4C54B18-B912-4A00-85FE-2E564D4DCFDF}"/>
              </a:ext>
            </a:extLst>
          </p:cNvPr>
          <p:cNvGrpSpPr/>
          <p:nvPr/>
        </p:nvGrpSpPr>
        <p:grpSpPr>
          <a:xfrm>
            <a:off x="63523" y="1467408"/>
            <a:ext cx="12064955" cy="4174987"/>
            <a:chOff x="18595" y="1467408"/>
            <a:chExt cx="12064955" cy="4174987"/>
          </a:xfrm>
        </p:grpSpPr>
        <p:sp>
          <p:nvSpPr>
            <p:cNvPr id="32" name="TextBox 31">
              <a:extLst>
                <a:ext uri="{FF2B5EF4-FFF2-40B4-BE49-F238E27FC236}">
                  <a16:creationId xmlns:a16="http://schemas.microsoft.com/office/drawing/2014/main" id="{EF3D9E4C-470B-41A3-8A92-04AADA053D42}"/>
                </a:ext>
              </a:extLst>
            </p:cNvPr>
            <p:cNvSpPr txBox="1"/>
            <p:nvPr/>
          </p:nvSpPr>
          <p:spPr>
            <a:xfrm>
              <a:off x="895505" y="1467408"/>
              <a:ext cx="5429692" cy="523220"/>
            </a:xfrm>
            <a:prstGeom prst="rect">
              <a:avLst/>
            </a:prstGeom>
            <a:noFill/>
          </p:spPr>
          <p:txBody>
            <a:bodyPr wrap="none" rtlCol="0">
              <a:spAutoFit/>
            </a:bodyPr>
            <a:lstStyle/>
            <a:p>
              <a:pPr algn="ctr"/>
              <a:r>
                <a:rPr lang="en-US" sz="2800">
                  <a:latin typeface="Amazon Ember Light" panose="020B0403020204020204" pitchFamily="34" charset="0"/>
                  <a:ea typeface="Amazon Ember Light" panose="020B0403020204020204" pitchFamily="34" charset="0"/>
                  <a:cs typeface="Amazon Ember Light" panose="020B0403020204020204" pitchFamily="34" charset="0"/>
                </a:rPr>
                <a:t>Network identifier (routing prefix)</a:t>
              </a:r>
            </a:p>
          </p:txBody>
        </p:sp>
        <p:sp>
          <p:nvSpPr>
            <p:cNvPr id="30" name="Rectangle 29">
              <a:extLst>
                <a:ext uri="{FF2B5EF4-FFF2-40B4-BE49-F238E27FC236}">
                  <a16:creationId xmlns:a16="http://schemas.microsoft.com/office/drawing/2014/main" id="{6B5A065D-FD94-4E0E-AEA5-F558AEF7D24C}"/>
                </a:ext>
                <a:ext uri="{C183D7F6-B498-43B3-948B-1728B52AA6E4}">
                  <adec:decorative xmlns:adec="http://schemas.microsoft.com/office/drawing/2017/decorative" val="1"/>
                </a:ext>
              </a:extLst>
            </p:cNvPr>
            <p:cNvSpPr/>
            <p:nvPr/>
          </p:nvSpPr>
          <p:spPr>
            <a:xfrm>
              <a:off x="289437" y="2229616"/>
              <a:ext cx="6475208" cy="1071247"/>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F4015B3-5155-4D45-AAA9-A56ABCCAB92E}"/>
                </a:ext>
              </a:extLst>
            </p:cNvPr>
            <p:cNvSpPr txBox="1"/>
            <p:nvPr/>
          </p:nvSpPr>
          <p:spPr>
            <a:xfrm>
              <a:off x="543579" y="2503629"/>
              <a:ext cx="814647" cy="523220"/>
            </a:xfrm>
            <a:prstGeom prst="rect">
              <a:avLst/>
            </a:prstGeom>
            <a:noFill/>
          </p:spPr>
          <p:txBody>
            <a:bodyPr wrap="none" rtlCol="0">
              <a:spAutoFit/>
            </a:bodyPr>
            <a:lstStyle/>
            <a:p>
              <a:r>
                <a:rPr lang="en-US" sz="2800">
                  <a:latin typeface="Amazon Ember" panose="020B0603020204020204" pitchFamily="34" charset="0"/>
                  <a:ea typeface="Amazon Ember" panose="020B0603020204020204" pitchFamily="34" charset="0"/>
                  <a:cs typeface="Amazon Ember" panose="020B0603020204020204" pitchFamily="34" charset="0"/>
                </a:rPr>
                <a:t>192</a:t>
              </a:r>
            </a:p>
          </p:txBody>
        </p:sp>
        <p:sp>
          <p:nvSpPr>
            <p:cNvPr id="34" name="Arrow: Down 33" descr="down arrow">
              <a:extLst>
                <a:ext uri="{FF2B5EF4-FFF2-40B4-BE49-F238E27FC236}">
                  <a16:creationId xmlns:a16="http://schemas.microsoft.com/office/drawing/2014/main" id="{95CC1E46-F9C1-4AC6-B6A1-9F16670DC0FE}"/>
                </a:ext>
              </a:extLst>
            </p:cNvPr>
            <p:cNvSpPr/>
            <p:nvPr/>
          </p:nvSpPr>
          <p:spPr>
            <a:xfrm>
              <a:off x="813742" y="3530481"/>
              <a:ext cx="274320" cy="457200"/>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728A55E8-AB91-4672-81EF-A297C4DA84E8}"/>
                </a:ext>
              </a:extLst>
            </p:cNvPr>
            <p:cNvSpPr txBox="1"/>
            <p:nvPr/>
          </p:nvSpPr>
          <p:spPr>
            <a:xfrm>
              <a:off x="18595" y="4104142"/>
              <a:ext cx="1864613" cy="523220"/>
            </a:xfrm>
            <a:prstGeom prst="rect">
              <a:avLst/>
            </a:prstGeom>
            <a:noFill/>
          </p:spPr>
          <p:txBody>
            <a:bodyPr wrap="none" rtlCol="0">
              <a:spAutoFit/>
            </a:bodyPr>
            <a:lstStyle/>
            <a:p>
              <a:pPr algn="ctr"/>
              <a:r>
                <a:rPr lang="en-US" sz="2800">
                  <a:latin typeface="Amazon Ember" panose="020B0603020204020204" pitchFamily="34" charset="0"/>
                  <a:ea typeface="Amazon Ember" panose="020B0603020204020204" pitchFamily="34" charset="0"/>
                  <a:cs typeface="Amazon Ember" panose="020B0603020204020204" pitchFamily="34" charset="0"/>
                </a:rPr>
                <a:t>11000000</a:t>
              </a:r>
            </a:p>
          </p:txBody>
        </p:sp>
        <p:sp>
          <p:nvSpPr>
            <p:cNvPr id="14" name="TextBox 13">
              <a:extLst>
                <a:ext uri="{FF2B5EF4-FFF2-40B4-BE49-F238E27FC236}">
                  <a16:creationId xmlns:a16="http://schemas.microsoft.com/office/drawing/2014/main" id="{D4C9D6BF-B882-4FA9-A5BC-0C96E7E5752E}"/>
                </a:ext>
              </a:extLst>
            </p:cNvPr>
            <p:cNvSpPr txBox="1"/>
            <p:nvPr/>
          </p:nvSpPr>
          <p:spPr>
            <a:xfrm>
              <a:off x="449000" y="5119175"/>
              <a:ext cx="1003801" cy="523220"/>
            </a:xfrm>
            <a:prstGeom prst="rect">
              <a:avLst/>
            </a:prstGeom>
            <a:noFill/>
          </p:spPr>
          <p:txBody>
            <a:bodyPr wrap="none" rtlCol="0">
              <a:spAutoFit/>
            </a:bodyPr>
            <a:lstStyle/>
            <a:p>
              <a:r>
                <a:rPr lang="en-US" sz="2800">
                  <a:latin typeface="Amazon Ember Light" panose="020B0403020204020204" pitchFamily="34" charset="0"/>
                  <a:ea typeface="Amazon Ember Light" panose="020B0403020204020204" pitchFamily="34" charset="0"/>
                  <a:cs typeface="Amazon Ember Light" panose="020B0403020204020204" pitchFamily="34" charset="0"/>
                </a:rPr>
                <a:t>Fixed</a:t>
              </a:r>
            </a:p>
          </p:txBody>
        </p:sp>
        <p:sp>
          <p:nvSpPr>
            <p:cNvPr id="9" name="TextBox 8">
              <a:extLst>
                <a:ext uri="{FF2B5EF4-FFF2-40B4-BE49-F238E27FC236}">
                  <a16:creationId xmlns:a16="http://schemas.microsoft.com/office/drawing/2014/main" id="{67B15A49-80A6-4F44-B421-16B96E2ADFAB}"/>
                </a:ext>
              </a:extLst>
            </p:cNvPr>
            <p:cNvSpPr txBox="1"/>
            <p:nvPr/>
          </p:nvSpPr>
          <p:spPr>
            <a:xfrm>
              <a:off x="1936645" y="2485700"/>
              <a:ext cx="814647" cy="523220"/>
            </a:xfrm>
            <a:prstGeom prst="rect">
              <a:avLst/>
            </a:prstGeom>
            <a:noFill/>
          </p:spPr>
          <p:txBody>
            <a:bodyPr wrap="square" rtlCol="0">
              <a:spAutoFit/>
            </a:bodyPr>
            <a:lstStyle/>
            <a:p>
              <a:pPr algn="ctr"/>
              <a:r>
                <a:rPr lang="en-US" sz="2800">
                  <a:latin typeface="Amazon Ember" panose="020B0603020204020204" pitchFamily="34" charset="0"/>
                  <a:ea typeface="Amazon Ember" panose="020B0603020204020204" pitchFamily="34" charset="0"/>
                  <a:cs typeface="Amazon Ember" panose="020B0603020204020204" pitchFamily="34" charset="0"/>
                </a:rPr>
                <a:t>.</a:t>
              </a:r>
            </a:p>
          </p:txBody>
        </p:sp>
        <p:sp>
          <p:nvSpPr>
            <p:cNvPr id="6" name="TextBox 5">
              <a:extLst>
                <a:ext uri="{FF2B5EF4-FFF2-40B4-BE49-F238E27FC236}">
                  <a16:creationId xmlns:a16="http://schemas.microsoft.com/office/drawing/2014/main" id="{B860D9E6-B781-4B52-89E0-61AE267047CA}"/>
                </a:ext>
              </a:extLst>
            </p:cNvPr>
            <p:cNvSpPr txBox="1"/>
            <p:nvPr/>
          </p:nvSpPr>
          <p:spPr>
            <a:xfrm>
              <a:off x="3543717" y="2503629"/>
              <a:ext cx="394660" cy="523220"/>
            </a:xfrm>
            <a:prstGeom prst="rect">
              <a:avLst/>
            </a:prstGeom>
            <a:noFill/>
          </p:spPr>
          <p:txBody>
            <a:bodyPr wrap="none" rtlCol="0">
              <a:spAutoFit/>
            </a:bodyPr>
            <a:lstStyle/>
            <a:p>
              <a:r>
                <a:rPr lang="en-US" sz="2800">
                  <a:latin typeface="Amazon Ember" panose="020B0603020204020204" pitchFamily="34" charset="0"/>
                  <a:ea typeface="Amazon Ember" panose="020B0603020204020204" pitchFamily="34" charset="0"/>
                  <a:cs typeface="Amazon Ember" panose="020B0603020204020204" pitchFamily="34" charset="0"/>
                </a:rPr>
                <a:t>0</a:t>
              </a:r>
            </a:p>
          </p:txBody>
        </p:sp>
        <p:sp>
          <p:nvSpPr>
            <p:cNvPr id="35" name="Arrow: Down 34">
              <a:extLst>
                <a:ext uri="{FF2B5EF4-FFF2-40B4-BE49-F238E27FC236}">
                  <a16:creationId xmlns:a16="http://schemas.microsoft.com/office/drawing/2014/main" id="{A64763E7-8B76-4288-B507-9FAE59028ED7}"/>
                </a:ext>
                <a:ext uri="{C183D7F6-B498-43B3-948B-1728B52AA6E4}">
                  <adec:decorative xmlns:adec="http://schemas.microsoft.com/office/drawing/2017/decorative" val="1"/>
                </a:ext>
              </a:extLst>
            </p:cNvPr>
            <p:cNvSpPr/>
            <p:nvPr/>
          </p:nvSpPr>
          <p:spPr>
            <a:xfrm>
              <a:off x="3610351" y="3530481"/>
              <a:ext cx="274320" cy="457200"/>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24032E1-7686-4374-86A3-62622FDC821F}"/>
                </a:ext>
              </a:extLst>
            </p:cNvPr>
            <p:cNvSpPr txBox="1"/>
            <p:nvPr/>
          </p:nvSpPr>
          <p:spPr>
            <a:xfrm>
              <a:off x="2821876" y="4104142"/>
              <a:ext cx="1864613" cy="523220"/>
            </a:xfrm>
            <a:prstGeom prst="rect">
              <a:avLst/>
            </a:prstGeom>
            <a:noFill/>
          </p:spPr>
          <p:txBody>
            <a:bodyPr wrap="none" rtlCol="0">
              <a:spAutoFit/>
            </a:bodyPr>
            <a:lstStyle/>
            <a:p>
              <a:pPr algn="ctr"/>
              <a:r>
                <a:rPr lang="en-US" sz="2800">
                  <a:latin typeface="Amazon Ember" panose="020B0603020204020204" pitchFamily="34" charset="0"/>
                  <a:ea typeface="Amazon Ember" panose="020B0603020204020204" pitchFamily="34" charset="0"/>
                  <a:cs typeface="Amazon Ember" panose="020B0603020204020204" pitchFamily="34" charset="0"/>
                </a:rPr>
                <a:t>00000000</a:t>
              </a:r>
            </a:p>
          </p:txBody>
        </p:sp>
        <p:sp>
          <p:nvSpPr>
            <p:cNvPr id="15" name="TextBox 14">
              <a:extLst>
                <a:ext uri="{FF2B5EF4-FFF2-40B4-BE49-F238E27FC236}">
                  <a16:creationId xmlns:a16="http://schemas.microsoft.com/office/drawing/2014/main" id="{615081F9-8FA3-4C4E-B3A4-485FEAD97FEE}"/>
                </a:ext>
              </a:extLst>
            </p:cNvPr>
            <p:cNvSpPr txBox="1"/>
            <p:nvPr/>
          </p:nvSpPr>
          <p:spPr>
            <a:xfrm>
              <a:off x="3234323" y="5119175"/>
              <a:ext cx="1003801" cy="523220"/>
            </a:xfrm>
            <a:prstGeom prst="rect">
              <a:avLst/>
            </a:prstGeom>
            <a:noFill/>
          </p:spPr>
          <p:txBody>
            <a:bodyPr wrap="none" rtlCol="0">
              <a:spAutoFit/>
            </a:bodyPr>
            <a:lstStyle/>
            <a:p>
              <a:r>
                <a:rPr lang="en-US" sz="2800">
                  <a:latin typeface="Amazon Ember Light" panose="020B0403020204020204" pitchFamily="34" charset="0"/>
                  <a:ea typeface="Amazon Ember Light" panose="020B0403020204020204" pitchFamily="34" charset="0"/>
                  <a:cs typeface="Amazon Ember Light" panose="020B0403020204020204" pitchFamily="34" charset="0"/>
                </a:rPr>
                <a:t>Fixed</a:t>
              </a:r>
            </a:p>
          </p:txBody>
        </p:sp>
        <p:sp>
          <p:nvSpPr>
            <p:cNvPr id="10" name="TextBox 9">
              <a:extLst>
                <a:ext uri="{FF2B5EF4-FFF2-40B4-BE49-F238E27FC236}">
                  <a16:creationId xmlns:a16="http://schemas.microsoft.com/office/drawing/2014/main" id="{0499B54F-34F0-4774-98D1-9799E72A7260}"/>
                </a:ext>
              </a:extLst>
            </p:cNvPr>
            <p:cNvSpPr txBox="1"/>
            <p:nvPr/>
          </p:nvSpPr>
          <p:spPr>
            <a:xfrm>
              <a:off x="4722777" y="2503629"/>
              <a:ext cx="814647" cy="523220"/>
            </a:xfrm>
            <a:prstGeom prst="rect">
              <a:avLst/>
            </a:prstGeom>
            <a:noFill/>
          </p:spPr>
          <p:txBody>
            <a:bodyPr wrap="square" rtlCol="0">
              <a:spAutoFit/>
            </a:bodyPr>
            <a:lstStyle/>
            <a:p>
              <a:pPr algn="ctr"/>
              <a:r>
                <a:rPr lang="en-US" sz="2800">
                  <a:latin typeface="Amazon Ember" panose="020B0603020204020204" pitchFamily="34" charset="0"/>
                  <a:ea typeface="Amazon Ember" panose="020B0603020204020204" pitchFamily="34" charset="0"/>
                  <a:cs typeface="Amazon Ember" panose="020B0603020204020204" pitchFamily="34" charset="0"/>
                </a:rPr>
                <a:t>.</a:t>
              </a:r>
            </a:p>
          </p:txBody>
        </p:sp>
        <p:sp>
          <p:nvSpPr>
            <p:cNvPr id="7" name="TextBox 6">
              <a:extLst>
                <a:ext uri="{FF2B5EF4-FFF2-40B4-BE49-F238E27FC236}">
                  <a16:creationId xmlns:a16="http://schemas.microsoft.com/office/drawing/2014/main" id="{CC36F807-2A17-4D35-A915-BA84D49CE618}"/>
                </a:ext>
              </a:extLst>
            </p:cNvPr>
            <p:cNvSpPr txBox="1"/>
            <p:nvPr/>
          </p:nvSpPr>
          <p:spPr>
            <a:xfrm>
              <a:off x="6115843" y="2503629"/>
              <a:ext cx="394660" cy="523220"/>
            </a:xfrm>
            <a:prstGeom prst="rect">
              <a:avLst/>
            </a:prstGeom>
            <a:noFill/>
          </p:spPr>
          <p:txBody>
            <a:bodyPr wrap="none" rtlCol="0">
              <a:spAutoFit/>
            </a:bodyPr>
            <a:lstStyle/>
            <a:p>
              <a:r>
                <a:rPr lang="en-US" sz="2800">
                  <a:latin typeface="Amazon Ember" panose="020B0603020204020204" pitchFamily="34" charset="0"/>
                  <a:ea typeface="Amazon Ember" panose="020B0603020204020204" pitchFamily="34" charset="0"/>
                  <a:cs typeface="Amazon Ember" panose="020B0603020204020204" pitchFamily="34" charset="0"/>
                </a:rPr>
                <a:t>2</a:t>
              </a:r>
            </a:p>
          </p:txBody>
        </p:sp>
        <p:sp>
          <p:nvSpPr>
            <p:cNvPr id="36" name="Arrow: Down 35" descr="down arrow">
              <a:extLst>
                <a:ext uri="{FF2B5EF4-FFF2-40B4-BE49-F238E27FC236}">
                  <a16:creationId xmlns:a16="http://schemas.microsoft.com/office/drawing/2014/main" id="{D466225B-CD58-4D3C-92C5-2062FF0493CD}"/>
                </a:ext>
              </a:extLst>
            </p:cNvPr>
            <p:cNvSpPr/>
            <p:nvPr/>
          </p:nvSpPr>
          <p:spPr>
            <a:xfrm>
              <a:off x="6176013" y="3530481"/>
              <a:ext cx="274320" cy="457200"/>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53559AD-0AAF-49DF-9531-3E3F84BA350A}"/>
                </a:ext>
              </a:extLst>
            </p:cNvPr>
            <p:cNvSpPr txBox="1"/>
            <p:nvPr/>
          </p:nvSpPr>
          <p:spPr>
            <a:xfrm>
              <a:off x="5382968" y="4104142"/>
              <a:ext cx="1864613" cy="523220"/>
            </a:xfrm>
            <a:prstGeom prst="rect">
              <a:avLst/>
            </a:prstGeom>
            <a:noFill/>
          </p:spPr>
          <p:txBody>
            <a:bodyPr wrap="none" rtlCol="0">
              <a:spAutoFit/>
            </a:bodyPr>
            <a:lstStyle/>
            <a:p>
              <a:pPr algn="ctr"/>
              <a:r>
                <a:rPr lang="en-US" sz="2800">
                  <a:latin typeface="Amazon Ember" panose="020B0603020204020204" pitchFamily="34" charset="0"/>
                  <a:ea typeface="Amazon Ember" panose="020B0603020204020204" pitchFamily="34" charset="0"/>
                  <a:cs typeface="Amazon Ember" panose="020B0603020204020204" pitchFamily="34" charset="0"/>
                </a:rPr>
                <a:t>00000010</a:t>
              </a:r>
            </a:p>
          </p:txBody>
        </p:sp>
        <p:sp>
          <p:nvSpPr>
            <p:cNvPr id="16" name="TextBox 15">
              <a:extLst>
                <a:ext uri="{FF2B5EF4-FFF2-40B4-BE49-F238E27FC236}">
                  <a16:creationId xmlns:a16="http://schemas.microsoft.com/office/drawing/2014/main" id="{ED159887-81DE-492A-B333-72814DDF7E89}"/>
                </a:ext>
              </a:extLst>
            </p:cNvPr>
            <p:cNvSpPr txBox="1"/>
            <p:nvPr/>
          </p:nvSpPr>
          <p:spPr>
            <a:xfrm>
              <a:off x="5806525" y="5119175"/>
              <a:ext cx="1003801" cy="523220"/>
            </a:xfrm>
            <a:prstGeom prst="rect">
              <a:avLst/>
            </a:prstGeom>
            <a:noFill/>
          </p:spPr>
          <p:txBody>
            <a:bodyPr wrap="none" rtlCol="0">
              <a:spAutoFit/>
            </a:bodyPr>
            <a:lstStyle/>
            <a:p>
              <a:r>
                <a:rPr lang="en-US" sz="2800">
                  <a:latin typeface="Amazon Ember Light" panose="020B0403020204020204" pitchFamily="34" charset="0"/>
                  <a:ea typeface="Amazon Ember Light" panose="020B0403020204020204" pitchFamily="34" charset="0"/>
                  <a:cs typeface="Amazon Ember Light" panose="020B0403020204020204" pitchFamily="34" charset="0"/>
                </a:rPr>
                <a:t>Fixed</a:t>
              </a:r>
            </a:p>
          </p:txBody>
        </p:sp>
        <p:sp>
          <p:nvSpPr>
            <p:cNvPr id="11" name="TextBox 10">
              <a:extLst>
                <a:ext uri="{FF2B5EF4-FFF2-40B4-BE49-F238E27FC236}">
                  <a16:creationId xmlns:a16="http://schemas.microsoft.com/office/drawing/2014/main" id="{54B21761-D6EA-47FA-8089-D06447BAA4B5}"/>
                </a:ext>
              </a:extLst>
            </p:cNvPr>
            <p:cNvSpPr txBox="1"/>
            <p:nvPr/>
          </p:nvSpPr>
          <p:spPr>
            <a:xfrm>
              <a:off x="7196375" y="2503629"/>
              <a:ext cx="814647" cy="523220"/>
            </a:xfrm>
            <a:prstGeom prst="rect">
              <a:avLst/>
            </a:prstGeom>
            <a:noFill/>
          </p:spPr>
          <p:txBody>
            <a:bodyPr wrap="square" rtlCol="0">
              <a:spAutoFit/>
            </a:bodyPr>
            <a:lstStyle/>
            <a:p>
              <a:pPr algn="ctr"/>
              <a:r>
                <a:rPr lang="en-US" sz="2800">
                  <a:latin typeface="Amazon Ember" panose="020B0603020204020204" pitchFamily="34" charset="0"/>
                  <a:ea typeface="Amazon Ember" panose="020B0603020204020204" pitchFamily="34" charset="0"/>
                  <a:cs typeface="Amazon Ember" panose="020B0603020204020204" pitchFamily="34" charset="0"/>
                </a:rPr>
                <a:t>.</a:t>
              </a:r>
            </a:p>
          </p:txBody>
        </p:sp>
        <p:sp>
          <p:nvSpPr>
            <p:cNvPr id="33" name="TextBox 32">
              <a:extLst>
                <a:ext uri="{FF2B5EF4-FFF2-40B4-BE49-F238E27FC236}">
                  <a16:creationId xmlns:a16="http://schemas.microsoft.com/office/drawing/2014/main" id="{8222A68F-981B-44AF-9EBA-7C268DC07241}"/>
                </a:ext>
              </a:extLst>
            </p:cNvPr>
            <p:cNvSpPr txBox="1"/>
            <p:nvPr/>
          </p:nvSpPr>
          <p:spPr>
            <a:xfrm>
              <a:off x="7578748" y="1467408"/>
              <a:ext cx="2416046" cy="523220"/>
            </a:xfrm>
            <a:prstGeom prst="rect">
              <a:avLst/>
            </a:prstGeom>
            <a:noFill/>
          </p:spPr>
          <p:txBody>
            <a:bodyPr wrap="none" rtlCol="0">
              <a:spAutoFit/>
            </a:bodyPr>
            <a:lstStyle/>
            <a:p>
              <a:pPr algn="ctr"/>
              <a:r>
                <a:rPr lang="en-US" sz="2800">
                  <a:latin typeface="Amazon Ember Light" panose="020B0403020204020204" pitchFamily="34" charset="0"/>
                  <a:ea typeface="Amazon Ember Light" panose="020B0403020204020204" pitchFamily="34" charset="0"/>
                  <a:cs typeface="Amazon Ember Light" panose="020B0403020204020204" pitchFamily="34" charset="0"/>
                </a:rPr>
                <a:t>Host identifier</a:t>
              </a:r>
            </a:p>
          </p:txBody>
        </p:sp>
        <p:sp>
          <p:nvSpPr>
            <p:cNvPr id="31" name="Rectangle 30">
              <a:extLst>
                <a:ext uri="{FF2B5EF4-FFF2-40B4-BE49-F238E27FC236}">
                  <a16:creationId xmlns:a16="http://schemas.microsoft.com/office/drawing/2014/main" id="{9C426CE2-9E41-4D54-847A-4E9471365C7D}"/>
                </a:ext>
                <a:ext uri="{C183D7F6-B498-43B3-948B-1728B52AA6E4}">
                  <adec:decorative xmlns:adec="http://schemas.microsoft.com/office/drawing/2017/decorative" val="1"/>
                </a:ext>
              </a:extLst>
            </p:cNvPr>
            <p:cNvSpPr/>
            <p:nvPr/>
          </p:nvSpPr>
          <p:spPr>
            <a:xfrm>
              <a:off x="8279047" y="2171529"/>
              <a:ext cx="1015448" cy="1071247"/>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8139E2B-E220-4647-8AAB-030A83159970}"/>
                </a:ext>
              </a:extLst>
            </p:cNvPr>
            <p:cNvSpPr txBox="1"/>
            <p:nvPr/>
          </p:nvSpPr>
          <p:spPr>
            <a:xfrm>
              <a:off x="8589441" y="2503629"/>
              <a:ext cx="394660" cy="523220"/>
            </a:xfrm>
            <a:prstGeom prst="rect">
              <a:avLst/>
            </a:prstGeom>
            <a:noFill/>
          </p:spPr>
          <p:txBody>
            <a:bodyPr wrap="none" rtlCol="0">
              <a:spAutoFit/>
            </a:bodyPr>
            <a:lstStyle/>
            <a:p>
              <a:r>
                <a:rPr lang="en-US" sz="2800">
                  <a:latin typeface="Amazon Ember" panose="020B0603020204020204" pitchFamily="34" charset="0"/>
                  <a:ea typeface="Amazon Ember" panose="020B0603020204020204" pitchFamily="34" charset="0"/>
                  <a:cs typeface="Amazon Ember" panose="020B0603020204020204" pitchFamily="34" charset="0"/>
                </a:rPr>
                <a:t>0</a:t>
              </a:r>
            </a:p>
          </p:txBody>
        </p:sp>
        <p:sp>
          <p:nvSpPr>
            <p:cNvPr id="37" name="Arrow: Down 36" descr="down arrow">
              <a:extLst>
                <a:ext uri="{FF2B5EF4-FFF2-40B4-BE49-F238E27FC236}">
                  <a16:creationId xmlns:a16="http://schemas.microsoft.com/office/drawing/2014/main" id="{87126976-72B5-4963-9259-4A833BF822EB}"/>
                </a:ext>
              </a:extLst>
            </p:cNvPr>
            <p:cNvSpPr/>
            <p:nvPr/>
          </p:nvSpPr>
          <p:spPr>
            <a:xfrm>
              <a:off x="8650830" y="3530481"/>
              <a:ext cx="274320" cy="457200"/>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494572C-199F-4905-8C48-99A33AF4AF79}"/>
                </a:ext>
              </a:extLst>
            </p:cNvPr>
            <p:cNvSpPr txBox="1"/>
            <p:nvPr/>
          </p:nvSpPr>
          <p:spPr>
            <a:xfrm>
              <a:off x="7618786" y="4104142"/>
              <a:ext cx="2305439" cy="954107"/>
            </a:xfrm>
            <a:prstGeom prst="rect">
              <a:avLst/>
            </a:prstGeom>
            <a:noFill/>
          </p:spPr>
          <p:txBody>
            <a:bodyPr wrap="none" rtlCol="0">
              <a:spAutoFit/>
            </a:bodyPr>
            <a:lstStyle/>
            <a:p>
              <a:pPr algn="ctr"/>
              <a:r>
                <a:rPr lang="en-US" sz="2800">
                  <a:latin typeface="Amazon Ember" panose="020B0603020204020204" pitchFamily="34" charset="0"/>
                  <a:ea typeface="Amazon Ember" panose="020B0603020204020204" pitchFamily="34" charset="0"/>
                  <a:cs typeface="Amazon Ember" panose="020B0603020204020204" pitchFamily="34" charset="0"/>
                </a:rPr>
                <a:t>00000000 </a:t>
              </a:r>
              <a:br>
                <a:rPr lang="en-US" sz="2800">
                  <a:latin typeface="Amazon Ember" panose="020B0603020204020204" pitchFamily="34" charset="0"/>
                  <a:ea typeface="Amazon Ember" panose="020B0603020204020204" pitchFamily="34" charset="0"/>
                  <a:cs typeface="Amazon Ember" panose="020B0603020204020204" pitchFamily="34" charset="0"/>
                </a:rPr>
              </a:br>
              <a:r>
                <a:rPr lang="en-US" sz="2800">
                  <a:latin typeface="Amazon Ember" panose="020B0603020204020204" pitchFamily="34" charset="0"/>
                  <a:ea typeface="Amazon Ember" panose="020B0603020204020204" pitchFamily="34" charset="0"/>
                  <a:cs typeface="Amazon Ember" panose="020B0603020204020204" pitchFamily="34" charset="0"/>
                </a:rPr>
                <a:t>to 11111111</a:t>
              </a:r>
            </a:p>
          </p:txBody>
        </p:sp>
        <p:sp>
          <p:nvSpPr>
            <p:cNvPr id="17" name="TextBox 16">
              <a:extLst>
                <a:ext uri="{FF2B5EF4-FFF2-40B4-BE49-F238E27FC236}">
                  <a16:creationId xmlns:a16="http://schemas.microsoft.com/office/drawing/2014/main" id="{18162D1D-4095-4111-848E-8F3C9B5C7206}"/>
                </a:ext>
              </a:extLst>
            </p:cNvPr>
            <p:cNvSpPr txBox="1"/>
            <p:nvPr/>
          </p:nvSpPr>
          <p:spPr>
            <a:xfrm>
              <a:off x="8102128" y="5119175"/>
              <a:ext cx="1369286" cy="523220"/>
            </a:xfrm>
            <a:prstGeom prst="rect">
              <a:avLst/>
            </a:prstGeom>
            <a:noFill/>
          </p:spPr>
          <p:txBody>
            <a:bodyPr wrap="none" rtlCol="0">
              <a:spAutoFit/>
            </a:bodyPr>
            <a:lstStyle/>
            <a:p>
              <a:r>
                <a:rPr lang="en-US" sz="2800">
                  <a:latin typeface="Amazon Ember Light" panose="020B0403020204020204" pitchFamily="34" charset="0"/>
                  <a:ea typeface="Amazon Ember Light" panose="020B0403020204020204" pitchFamily="34" charset="0"/>
                  <a:cs typeface="Amazon Ember Light" panose="020B0403020204020204" pitchFamily="34" charset="0"/>
                </a:rPr>
                <a:t>Flexible</a:t>
              </a:r>
            </a:p>
          </p:txBody>
        </p:sp>
        <p:sp>
          <p:nvSpPr>
            <p:cNvPr id="13" name="TextBox 12">
              <a:extLst>
                <a:ext uri="{FF2B5EF4-FFF2-40B4-BE49-F238E27FC236}">
                  <a16:creationId xmlns:a16="http://schemas.microsoft.com/office/drawing/2014/main" id="{88784BF1-10E6-4A41-91CB-05DEC914930C}"/>
                </a:ext>
              </a:extLst>
            </p:cNvPr>
            <p:cNvSpPr txBox="1"/>
            <p:nvPr/>
          </p:nvSpPr>
          <p:spPr>
            <a:xfrm>
              <a:off x="9562520" y="2503629"/>
              <a:ext cx="814647" cy="523220"/>
            </a:xfrm>
            <a:prstGeom prst="rect">
              <a:avLst/>
            </a:prstGeom>
            <a:noFill/>
          </p:spPr>
          <p:txBody>
            <a:bodyPr wrap="square" rtlCol="0">
              <a:spAutoFit/>
            </a:bodyPr>
            <a:lstStyle/>
            <a:p>
              <a:pPr algn="ctr"/>
              <a:r>
                <a:rPr lang="en-US" sz="2800">
                  <a:latin typeface="Amazon Ember" panose="020B0603020204020204" pitchFamily="34" charset="0"/>
                  <a:ea typeface="Amazon Ember" panose="020B0603020204020204" pitchFamily="34" charset="0"/>
                  <a:cs typeface="Amazon Ember" panose="020B0603020204020204" pitchFamily="34" charset="0"/>
                </a:rPr>
                <a:t>/</a:t>
              </a:r>
            </a:p>
          </p:txBody>
        </p:sp>
        <p:sp>
          <p:nvSpPr>
            <p:cNvPr id="21" name="Oval 20">
              <a:extLst>
                <a:ext uri="{FF2B5EF4-FFF2-40B4-BE49-F238E27FC236}">
                  <a16:creationId xmlns:a16="http://schemas.microsoft.com/office/drawing/2014/main" id="{D44A47DF-ADE5-49DB-B223-F952C45690BF}"/>
                </a:ext>
                <a:ext uri="{C183D7F6-B498-43B3-948B-1728B52AA6E4}">
                  <adec:decorative xmlns:adec="http://schemas.microsoft.com/office/drawing/2017/decorative" val="1"/>
                </a:ext>
              </a:extLst>
            </p:cNvPr>
            <p:cNvSpPr/>
            <p:nvPr/>
          </p:nvSpPr>
          <p:spPr>
            <a:xfrm>
              <a:off x="10780855" y="2288670"/>
              <a:ext cx="954107" cy="954107"/>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78FA349-2A35-462A-A458-15A22F844231}"/>
                </a:ext>
              </a:extLst>
            </p:cNvPr>
            <p:cNvSpPr txBox="1"/>
            <p:nvPr/>
          </p:nvSpPr>
          <p:spPr>
            <a:xfrm>
              <a:off x="10955583" y="2503629"/>
              <a:ext cx="604653" cy="523220"/>
            </a:xfrm>
            <a:prstGeom prst="rect">
              <a:avLst/>
            </a:prstGeom>
            <a:noFill/>
          </p:spPr>
          <p:txBody>
            <a:bodyPr wrap="none" rtlCol="0">
              <a:spAutoFit/>
            </a:bodyPr>
            <a:lstStyle/>
            <a:p>
              <a:r>
                <a:rPr lang="en-US" sz="2800">
                  <a:latin typeface="Amazon Ember" panose="020B0603020204020204" pitchFamily="34" charset="0"/>
                  <a:ea typeface="Amazon Ember" panose="020B0603020204020204" pitchFamily="34" charset="0"/>
                  <a:cs typeface="Amazon Ember" panose="020B0603020204020204" pitchFamily="34" charset="0"/>
                </a:rPr>
                <a:t>24</a:t>
              </a:r>
            </a:p>
          </p:txBody>
        </p:sp>
        <p:sp>
          <p:nvSpPr>
            <p:cNvPr id="18" name="TextBox 17">
              <a:extLst>
                <a:ext uri="{FF2B5EF4-FFF2-40B4-BE49-F238E27FC236}">
                  <a16:creationId xmlns:a16="http://schemas.microsoft.com/office/drawing/2014/main" id="{DDCCDC21-67F3-467D-83D6-E734B8417C27}"/>
                </a:ext>
              </a:extLst>
            </p:cNvPr>
            <p:cNvSpPr txBox="1"/>
            <p:nvPr/>
          </p:nvSpPr>
          <p:spPr>
            <a:xfrm>
              <a:off x="10432264" y="3421368"/>
              <a:ext cx="1651286" cy="1015663"/>
            </a:xfrm>
            <a:prstGeom prst="rect">
              <a:avLst/>
            </a:prstGeom>
            <a:noFill/>
          </p:spPr>
          <p:txBody>
            <a:bodyPr wrap="none" rtlCol="0">
              <a:spAutoFit/>
            </a:bodyPr>
            <a:lstStyle/>
            <a:p>
              <a:pPr algn="ctr"/>
              <a:r>
                <a:rPr lang="en-US" sz="2000">
                  <a:latin typeface="Amazon Ember Light" panose="020B0403020204020204" pitchFamily="34" charset="0"/>
                  <a:ea typeface="Amazon Ember Light" panose="020B0403020204020204" pitchFamily="34" charset="0"/>
                  <a:cs typeface="Amazon Ember Light" panose="020B0403020204020204" pitchFamily="34" charset="0"/>
                </a:rPr>
                <a:t>Tells you how</a:t>
              </a:r>
              <a:br>
                <a:rPr lang="en-US" sz="200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a:latin typeface="Amazon Ember Light" panose="020B0403020204020204" pitchFamily="34" charset="0"/>
                  <a:ea typeface="Amazon Ember Light" panose="020B0403020204020204" pitchFamily="34" charset="0"/>
                  <a:cs typeface="Amazon Ember Light" panose="020B0403020204020204" pitchFamily="34" charset="0"/>
                </a:rPr>
                <a:t>many bits are </a:t>
              </a:r>
              <a:br>
                <a:rPr lang="en-US" sz="200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a:latin typeface="Amazon Ember Light" panose="020B0403020204020204" pitchFamily="34" charset="0"/>
                  <a:ea typeface="Amazon Ember Light" panose="020B0403020204020204" pitchFamily="34" charset="0"/>
                  <a:cs typeface="Amazon Ember Light" panose="020B0403020204020204" pitchFamily="34" charset="0"/>
                </a:rPr>
                <a:t>fixed</a:t>
              </a:r>
            </a:p>
          </p:txBody>
        </p:sp>
      </p:grpSp>
    </p:spTree>
    <p:custDataLst>
      <p:tags r:id="rId1"/>
    </p:custDataLst>
    <p:extLst>
      <p:ext uri="{BB962C8B-B14F-4D97-AF65-F5344CB8AC3E}">
        <p14:creationId xmlns:p14="http://schemas.microsoft.com/office/powerpoint/2010/main" val="15591368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20">
            <a:extLst>
              <a:ext uri="{FF2B5EF4-FFF2-40B4-BE49-F238E27FC236}">
                <a16:creationId xmlns:a16="http://schemas.microsoft.com/office/drawing/2014/main" id="{6AE8F5CC-6E34-42F3-8205-7EBBE172B77D}"/>
              </a:ext>
            </a:extLst>
          </p:cNvPr>
          <p:cNvSpPr>
            <a:spLocks noGrp="1"/>
          </p:cNvSpPr>
          <p:nvPr>
            <p:ph type="sldNum" sz="quarter" idx="20"/>
          </p:nvPr>
        </p:nvSpPr>
        <p:spPr/>
        <p:txBody>
          <a:bodyPr/>
          <a:lstStyle/>
          <a:p>
            <a:fld id="{B23121D6-781A-4B6C-8D9B-3A8188A614AE}" type="slidenum">
              <a:rPr lang="en-US" smtClean="0"/>
              <a:pPr/>
              <a:t>60</a:t>
            </a:fld>
            <a:endParaRPr lang="en-US" dirty="0"/>
          </a:p>
        </p:txBody>
      </p:sp>
      <p:sp>
        <p:nvSpPr>
          <p:cNvPr id="3" name="Title 2">
            <a:extLst>
              <a:ext uri="{FF2B5EF4-FFF2-40B4-BE49-F238E27FC236}">
                <a16:creationId xmlns:a16="http://schemas.microsoft.com/office/drawing/2014/main" id="{A6BFFA0E-AF42-4BF5-A28B-5A1FA222B902}"/>
              </a:ext>
            </a:extLst>
          </p:cNvPr>
          <p:cNvSpPr>
            <a:spLocks noGrp="1"/>
          </p:cNvSpPr>
          <p:nvPr>
            <p:ph type="title"/>
          </p:nvPr>
        </p:nvSpPr>
        <p:spPr/>
        <p:txBody>
          <a:bodyPr>
            <a:normAutofit fontScale="90000"/>
          </a:bodyPr>
          <a:lstStyle/>
          <a:p>
            <a:r>
              <a:rPr lang="en-US"/>
              <a:t>Sample exam question</a:t>
            </a:r>
          </a:p>
        </p:txBody>
      </p:sp>
      <p:sp>
        <p:nvSpPr>
          <p:cNvPr id="4" name="Text Placeholder 3">
            <a:extLst>
              <a:ext uri="{FF2B5EF4-FFF2-40B4-BE49-F238E27FC236}">
                <a16:creationId xmlns:a16="http://schemas.microsoft.com/office/drawing/2014/main" id="{2D1032F5-5931-4A8E-B1A1-5F924A4E986A}"/>
              </a:ext>
            </a:extLst>
          </p:cNvPr>
          <p:cNvSpPr>
            <a:spLocks noGrp="1"/>
          </p:cNvSpPr>
          <p:nvPr>
            <p:ph type="body" idx="1"/>
          </p:nvPr>
        </p:nvSpPr>
        <p:spPr/>
        <p:txBody>
          <a:bodyPr/>
          <a:lstStyle/>
          <a:p>
            <a:r>
              <a:rPr lang="en-US"/>
              <a:t>Which AWS networking service enables a company to create a virtual network within AWS?</a:t>
            </a:r>
          </a:p>
        </p:txBody>
      </p:sp>
      <p:sp>
        <p:nvSpPr>
          <p:cNvPr id="7" name="Choice Header">
            <a:extLst>
              <a:ext uri="{FF2B5EF4-FFF2-40B4-BE49-F238E27FC236}">
                <a16:creationId xmlns:a16="http://schemas.microsoft.com/office/drawing/2014/main" id="{3E3755FE-66B5-49CC-855D-2AFAAF8A73A6}"/>
              </a:ext>
            </a:extLst>
          </p:cNvPr>
          <p:cNvSpPr txBox="1">
            <a:spLocks/>
          </p:cNvSpPr>
          <p:nvPr/>
        </p:nvSpPr>
        <p:spPr>
          <a:xfrm>
            <a:off x="0" y="2109788"/>
            <a:ext cx="887413" cy="317500"/>
          </a:xfrm>
          <a:prstGeom prst="rect">
            <a:avLst/>
          </a:prstGeom>
          <a:solidFill>
            <a:schemeClr val="accent2"/>
          </a:solidFill>
          <a:ln>
            <a:noFill/>
          </a:ln>
        </p:spPr>
        <p:txBody>
          <a:bodyPr lIns="0" rIns="0">
            <a:noAutofit/>
          </a:bodyPr>
          <a:lstStyle>
            <a:defPPr>
              <a:defRPr lang="en-US"/>
            </a:defPPr>
            <a:lvl1pPr marL="0" indent="0" algn="ctr"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Choice</a:t>
            </a:r>
          </a:p>
        </p:txBody>
      </p:sp>
      <p:sp>
        <p:nvSpPr>
          <p:cNvPr id="8" name="Response Header">
            <a:extLst>
              <a:ext uri="{FF2B5EF4-FFF2-40B4-BE49-F238E27FC236}">
                <a16:creationId xmlns:a16="http://schemas.microsoft.com/office/drawing/2014/main" id="{60558D72-BD1A-4B7D-9939-2FCA132FBF6D}"/>
              </a:ext>
            </a:extLst>
          </p:cNvPr>
          <p:cNvSpPr txBox="1">
            <a:spLocks/>
          </p:cNvSpPr>
          <p:nvPr/>
        </p:nvSpPr>
        <p:spPr>
          <a:xfrm>
            <a:off x="907950" y="2109788"/>
            <a:ext cx="11284050" cy="317500"/>
          </a:xfrm>
          <a:prstGeom prst="rect">
            <a:avLst/>
          </a:prstGeom>
          <a:solidFill>
            <a:schemeClr val="accent2"/>
          </a:solidFill>
          <a:ln>
            <a:noFill/>
          </a:ln>
        </p:spPr>
        <p:txBody>
          <a:bodyPr lIns="91440" rIns="0">
            <a:noAutofit/>
          </a:bodyPr>
          <a:lstStyle>
            <a:defPPr>
              <a:defRPr lang="en-US"/>
            </a:defPPr>
            <a:lvl1pPr marL="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Response</a:t>
            </a:r>
          </a:p>
        </p:txBody>
      </p:sp>
      <p:sp>
        <p:nvSpPr>
          <p:cNvPr id="9" name="First Resp #">
            <a:extLst>
              <a:ext uri="{FF2B5EF4-FFF2-40B4-BE49-F238E27FC236}">
                <a16:creationId xmlns:a16="http://schemas.microsoft.com/office/drawing/2014/main" id="{65A4A2A3-944B-4A39-AAC8-A3FA4ACE17D0}"/>
              </a:ext>
            </a:extLst>
          </p:cNvPr>
          <p:cNvSpPr txBox="1">
            <a:spLocks/>
          </p:cNvSpPr>
          <p:nvPr/>
        </p:nvSpPr>
        <p:spPr>
          <a:xfrm>
            <a:off x="1" y="2427252"/>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A</a:t>
            </a:r>
          </a:p>
        </p:txBody>
      </p:sp>
      <p:sp>
        <p:nvSpPr>
          <p:cNvPr id="10" name="First Resp Text">
            <a:extLst>
              <a:ext uri="{FF2B5EF4-FFF2-40B4-BE49-F238E27FC236}">
                <a16:creationId xmlns:a16="http://schemas.microsoft.com/office/drawing/2014/main" id="{8EE2B018-D421-43B3-B700-1A833B27E6DF}"/>
              </a:ext>
            </a:extLst>
          </p:cNvPr>
          <p:cNvSpPr txBox="1">
            <a:spLocks/>
          </p:cNvSpPr>
          <p:nvPr/>
        </p:nvSpPr>
        <p:spPr>
          <a:xfrm>
            <a:off x="907950" y="2427252"/>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lvl="0"/>
            <a:r>
              <a:rPr lang="en-US"/>
              <a:t>AWS Config</a:t>
            </a:r>
          </a:p>
        </p:txBody>
      </p:sp>
      <p:sp>
        <p:nvSpPr>
          <p:cNvPr id="11" name="Second Resp #">
            <a:extLst>
              <a:ext uri="{FF2B5EF4-FFF2-40B4-BE49-F238E27FC236}">
                <a16:creationId xmlns:a16="http://schemas.microsoft.com/office/drawing/2014/main" id="{0BCD2BF9-FDB8-4214-922C-6D75F9BC5A8D}"/>
              </a:ext>
            </a:extLst>
          </p:cNvPr>
          <p:cNvSpPr txBox="1">
            <a:spLocks/>
          </p:cNvSpPr>
          <p:nvPr/>
        </p:nvSpPr>
        <p:spPr>
          <a:xfrm>
            <a:off x="1" y="3100734"/>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B</a:t>
            </a:r>
          </a:p>
        </p:txBody>
      </p:sp>
      <p:sp>
        <p:nvSpPr>
          <p:cNvPr id="12" name="Second Resp Text">
            <a:extLst>
              <a:ext uri="{FF2B5EF4-FFF2-40B4-BE49-F238E27FC236}">
                <a16:creationId xmlns:a16="http://schemas.microsoft.com/office/drawing/2014/main" id="{F41F4413-7F37-426A-8D49-D62F69440F7B}"/>
              </a:ext>
            </a:extLst>
          </p:cNvPr>
          <p:cNvSpPr txBox="1">
            <a:spLocks/>
          </p:cNvSpPr>
          <p:nvPr/>
        </p:nvSpPr>
        <p:spPr>
          <a:xfrm>
            <a:off x="907950" y="3100734"/>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Amazon Route 53</a:t>
            </a:r>
          </a:p>
        </p:txBody>
      </p:sp>
      <p:sp>
        <p:nvSpPr>
          <p:cNvPr id="13" name="Third Resp #">
            <a:extLst>
              <a:ext uri="{FF2B5EF4-FFF2-40B4-BE49-F238E27FC236}">
                <a16:creationId xmlns:a16="http://schemas.microsoft.com/office/drawing/2014/main" id="{D3D9828D-2026-4471-8E3E-251D638B962F}"/>
              </a:ext>
            </a:extLst>
          </p:cNvPr>
          <p:cNvSpPr txBox="1">
            <a:spLocks/>
          </p:cNvSpPr>
          <p:nvPr/>
        </p:nvSpPr>
        <p:spPr>
          <a:xfrm>
            <a:off x="1" y="3774216"/>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C</a:t>
            </a:r>
          </a:p>
        </p:txBody>
      </p:sp>
      <p:sp>
        <p:nvSpPr>
          <p:cNvPr id="14" name="Third Resp Text">
            <a:extLst>
              <a:ext uri="{FF2B5EF4-FFF2-40B4-BE49-F238E27FC236}">
                <a16:creationId xmlns:a16="http://schemas.microsoft.com/office/drawing/2014/main" id="{C77A67E1-7AFF-48EB-A76D-E090A7C28BB9}"/>
              </a:ext>
            </a:extLst>
          </p:cNvPr>
          <p:cNvSpPr txBox="1">
            <a:spLocks/>
          </p:cNvSpPr>
          <p:nvPr/>
        </p:nvSpPr>
        <p:spPr>
          <a:xfrm>
            <a:off x="907950" y="3774216"/>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lvl="0"/>
            <a:r>
              <a:rPr lang="en-US"/>
              <a:t>AWS Direct Connect</a:t>
            </a:r>
          </a:p>
        </p:txBody>
      </p:sp>
      <p:sp>
        <p:nvSpPr>
          <p:cNvPr id="15" name="Fourth Resp #">
            <a:extLst>
              <a:ext uri="{FF2B5EF4-FFF2-40B4-BE49-F238E27FC236}">
                <a16:creationId xmlns:a16="http://schemas.microsoft.com/office/drawing/2014/main" id="{4450AE74-48CE-4056-9DF0-FCAD15DA0510}"/>
              </a:ext>
            </a:extLst>
          </p:cNvPr>
          <p:cNvSpPr txBox="1">
            <a:spLocks/>
          </p:cNvSpPr>
          <p:nvPr/>
        </p:nvSpPr>
        <p:spPr>
          <a:xfrm>
            <a:off x="1" y="4447698"/>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D</a:t>
            </a:r>
          </a:p>
        </p:txBody>
      </p:sp>
      <p:sp>
        <p:nvSpPr>
          <p:cNvPr id="16" name="Fourth Resp Text">
            <a:extLst>
              <a:ext uri="{FF2B5EF4-FFF2-40B4-BE49-F238E27FC236}">
                <a16:creationId xmlns:a16="http://schemas.microsoft.com/office/drawing/2014/main" id="{27F046F0-2E53-4A9E-8143-0C3117088354}"/>
              </a:ext>
            </a:extLst>
          </p:cNvPr>
          <p:cNvSpPr txBox="1">
            <a:spLocks/>
          </p:cNvSpPr>
          <p:nvPr/>
        </p:nvSpPr>
        <p:spPr>
          <a:xfrm>
            <a:off x="907950" y="4447698"/>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lvl="0"/>
            <a:r>
              <a:rPr lang="en-US"/>
              <a:t>Amazon VPC</a:t>
            </a:r>
          </a:p>
        </p:txBody>
      </p:sp>
    </p:spTree>
    <p:custDataLst>
      <p:tags r:id="rId1"/>
    </p:custDataLst>
    <p:extLst>
      <p:ext uri="{BB962C8B-B14F-4D97-AF65-F5344CB8AC3E}">
        <p14:creationId xmlns:p14="http://schemas.microsoft.com/office/powerpoint/2010/main" val="22604816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A48232D2-1E58-4E6C-8676-8E29FC20FC6C}"/>
              </a:ext>
            </a:extLst>
          </p:cNvPr>
          <p:cNvSpPr>
            <a:spLocks noGrp="1"/>
          </p:cNvSpPr>
          <p:nvPr>
            <p:ph type="sldNum" sz="quarter" idx="20"/>
          </p:nvPr>
        </p:nvSpPr>
        <p:spPr/>
        <p:txBody>
          <a:bodyPr/>
          <a:lstStyle/>
          <a:p>
            <a:fld id="{930176A1-BCF0-4712-97A6-6B495F55390B}" type="slidenum">
              <a:rPr lang="en-US" smtClean="0"/>
              <a:pPr/>
              <a:t>61</a:t>
            </a:fld>
            <a:endParaRPr lang="en-US" dirty="0"/>
          </a:p>
        </p:txBody>
      </p:sp>
      <p:sp>
        <p:nvSpPr>
          <p:cNvPr id="2" name="Title 1">
            <a:extLst>
              <a:ext uri="{FF2B5EF4-FFF2-40B4-BE49-F238E27FC236}">
                <a16:creationId xmlns:a16="http://schemas.microsoft.com/office/drawing/2014/main" id="{2D009E08-6EF9-4763-B751-A90A8DE6C6DE}"/>
              </a:ext>
            </a:extLst>
          </p:cNvPr>
          <p:cNvSpPr>
            <a:spLocks noGrp="1"/>
          </p:cNvSpPr>
          <p:nvPr>
            <p:ph type="title"/>
          </p:nvPr>
        </p:nvSpPr>
        <p:spPr/>
        <p:txBody>
          <a:bodyPr>
            <a:normAutofit fontScale="90000"/>
          </a:bodyPr>
          <a:lstStyle/>
          <a:p>
            <a:r>
              <a:rPr lang="en-US"/>
              <a:t>Sample exam question answer</a:t>
            </a:r>
          </a:p>
        </p:txBody>
      </p:sp>
      <p:sp>
        <p:nvSpPr>
          <p:cNvPr id="3" name="Question">
            <a:extLst>
              <a:ext uri="{FF2B5EF4-FFF2-40B4-BE49-F238E27FC236}">
                <a16:creationId xmlns:a16="http://schemas.microsoft.com/office/drawing/2014/main" id="{B0047F3C-A350-43B3-9AFA-EEEB667F6BAC}"/>
              </a:ext>
            </a:extLst>
          </p:cNvPr>
          <p:cNvSpPr>
            <a:spLocks noGrp="1"/>
          </p:cNvSpPr>
          <p:nvPr>
            <p:ph type="body" idx="1"/>
          </p:nvPr>
        </p:nvSpPr>
        <p:spPr/>
        <p:txBody>
          <a:bodyPr/>
          <a:lstStyle/>
          <a:p>
            <a:r>
              <a:rPr lang="en-US"/>
              <a:t>Which AWS networking service enables a company to create a virtual network within AWS?</a:t>
            </a:r>
          </a:p>
        </p:txBody>
      </p:sp>
      <p:sp>
        <p:nvSpPr>
          <p:cNvPr id="5" name="Rationale">
            <a:extLst>
              <a:ext uri="{FF2B5EF4-FFF2-40B4-BE49-F238E27FC236}">
                <a16:creationId xmlns:a16="http://schemas.microsoft.com/office/drawing/2014/main" id="{EDA91F98-C3D8-40E2-B6E9-2C5CEDC73AAC}"/>
              </a:ext>
            </a:extLst>
          </p:cNvPr>
          <p:cNvSpPr>
            <a:spLocks noGrp="1"/>
          </p:cNvSpPr>
          <p:nvPr>
            <p:ph type="body" idx="2"/>
          </p:nvPr>
        </p:nvSpPr>
        <p:spPr/>
        <p:txBody>
          <a:bodyPr/>
          <a:lstStyle/>
          <a:p>
            <a:r>
              <a:rPr lang="en-US"/>
              <a:t>The keywords in the question are “AWS networking service” and “create a virtual network”. </a:t>
            </a:r>
          </a:p>
          <a:p>
            <a:endParaRPr lang="en-US"/>
          </a:p>
        </p:txBody>
      </p:sp>
      <p:sp>
        <p:nvSpPr>
          <p:cNvPr id="4" name="Correct Answer">
            <a:extLst>
              <a:ext uri="{FF2B5EF4-FFF2-40B4-BE49-F238E27FC236}">
                <a16:creationId xmlns:a16="http://schemas.microsoft.com/office/drawing/2014/main" id="{21CE4A39-85FE-4EFF-8A71-9C62896D8042}"/>
              </a:ext>
            </a:extLst>
          </p:cNvPr>
          <p:cNvSpPr>
            <a:spLocks noGrp="1"/>
          </p:cNvSpPr>
          <p:nvPr>
            <p:ph type="subTitle" idx="4"/>
          </p:nvPr>
        </p:nvSpPr>
        <p:spPr/>
        <p:txBody>
          <a:bodyPr tIns="0" bIns="0" anchor="ctr" anchorCtr="0"/>
          <a:lstStyle/>
          <a:p>
            <a:r>
              <a:rPr lang="en-US"/>
              <a:t>The correct answer is D.</a:t>
            </a:r>
          </a:p>
        </p:txBody>
      </p:sp>
    </p:spTree>
    <p:custDataLst>
      <p:tags r:id="rId1"/>
    </p:custDataLst>
    <p:extLst>
      <p:ext uri="{BB962C8B-B14F-4D97-AF65-F5344CB8AC3E}">
        <p14:creationId xmlns:p14="http://schemas.microsoft.com/office/powerpoint/2010/main" val="370866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C6BA22-6D80-6F4D-8779-5BA67DACE489}"/>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62</a:t>
            </a:fld>
            <a:endParaRPr lang="en-US" dirty="0"/>
          </a:p>
        </p:txBody>
      </p:sp>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a:lstStyle/>
          <a:p>
            <a:r>
              <a:rPr lang="en-US">
                <a:latin typeface="+mj-lt"/>
              </a:rPr>
              <a:t>Additional resources</a:t>
            </a: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sz="quarter" idx="21"/>
          </p:nvPr>
        </p:nvSpPr>
        <p:spPr/>
        <p:txBody>
          <a:bodyPr>
            <a:normAutofit fontScale="92500" lnSpcReduction="20000"/>
          </a:bodyPr>
          <a:lstStyle/>
          <a:p>
            <a:r>
              <a:rPr lang="en-US" dirty="0"/>
              <a:t>Amazon VPC Overview </a:t>
            </a:r>
            <a:r>
              <a:rPr lang="en-US" dirty="0" err="1"/>
              <a:t>pag</a:t>
            </a:r>
            <a:r>
              <a:rPr lang="en-US" dirty="0"/>
              <a:t>: </a:t>
            </a:r>
            <a:r>
              <a:rPr lang="en-US" dirty="0">
                <a:latin typeface="+mn-lt"/>
                <a:hlinkClick r:id="" action="ppaction://noaction"/>
              </a:rPr>
              <a:t>https://docs.aws.amazon.com/vpc/latest/userguide/what-is-amazon-vpc.html</a:t>
            </a:r>
          </a:p>
          <a:p>
            <a:r>
              <a:rPr lang="en-US" dirty="0"/>
              <a:t>Amazon Virtual Private Cloud Connectivity Options </a:t>
            </a:r>
            <a:r>
              <a:rPr lang="en-US" dirty="0">
                <a:latin typeface="+mn-lt"/>
              </a:rPr>
              <a:t>whitepaper: </a:t>
            </a:r>
            <a:r>
              <a:rPr lang="en-US" dirty="0">
                <a:latin typeface="+mn-lt"/>
                <a:hlinkClick r:id="rId4"/>
              </a:rPr>
              <a:t>https://docs.aws.amazon.com/whitepapers/latest/aws-vpc-connectivity-options/introduction.html</a:t>
            </a:r>
            <a:r>
              <a:rPr lang="en-US" dirty="0">
                <a:latin typeface="+mn-lt"/>
              </a:rPr>
              <a:t> </a:t>
            </a:r>
          </a:p>
          <a:p>
            <a:r>
              <a:rPr lang="en-US" dirty="0">
                <a:latin typeface="+mn-lt"/>
              </a:rPr>
              <a:t>One to Many: Evolving VPC Design AWS Architecture blog post: </a:t>
            </a:r>
            <a:r>
              <a:rPr lang="en-US" dirty="0">
                <a:latin typeface="+mn-lt"/>
                <a:hlinkClick r:id="rId5"/>
              </a:rPr>
              <a:t>https://aws.amazon.com/blogs/architecture/one-to-many-evolving-vpc-design/</a:t>
            </a:r>
            <a:r>
              <a:rPr lang="en-US" dirty="0">
                <a:latin typeface="+mn-lt"/>
              </a:rPr>
              <a:t> </a:t>
            </a:r>
          </a:p>
          <a:p>
            <a:r>
              <a:rPr lang="en-US" dirty="0">
                <a:latin typeface="+mn-lt"/>
              </a:rPr>
              <a:t>Amazon VPC User Guide: </a:t>
            </a:r>
            <a:r>
              <a:rPr lang="en-US" dirty="0">
                <a:latin typeface="+mn-lt"/>
                <a:hlinkClick r:id="rId6"/>
              </a:rPr>
              <a:t>https://docs.aws.amazon.com/vpc/latest/userguide/what-is-amazon-vpc.html</a:t>
            </a:r>
            <a:r>
              <a:rPr lang="en-US" dirty="0">
                <a:latin typeface="+mn-lt"/>
              </a:rPr>
              <a:t> </a:t>
            </a:r>
          </a:p>
          <a:p>
            <a:r>
              <a:rPr lang="en-US" dirty="0">
                <a:latin typeface="+mn-lt"/>
              </a:rPr>
              <a:t>Amazon CloudFront overview page: </a:t>
            </a:r>
            <a:r>
              <a:rPr lang="en-US" dirty="0">
                <a:latin typeface="+mn-lt"/>
                <a:hlinkClick r:id="rId7"/>
              </a:rPr>
              <a:t>https://aws.amazon.com/cloudfront/?nc=sn&amp;loc=1</a:t>
            </a:r>
            <a:endParaRPr lang="en-US" dirty="0">
              <a:latin typeface="+mn-lt"/>
            </a:endParaRPr>
          </a:p>
        </p:txBody>
      </p:sp>
    </p:spTree>
    <p:custDataLst>
      <p:tags r:id="rId1"/>
    </p:custDataLst>
    <p:extLst>
      <p:ext uri="{BB962C8B-B14F-4D97-AF65-F5344CB8AC3E}">
        <p14:creationId xmlns:p14="http://schemas.microsoft.com/office/powerpoint/2010/main" val="38132454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9D071E9-1886-4EB3-B517-57EE3BACB16F}"/>
              </a:ext>
            </a:extLst>
          </p:cNvPr>
          <p:cNvSpPr>
            <a:spLocks noGrp="1"/>
          </p:cNvSpPr>
          <p:nvPr>
            <p:ph type="sldNum" sz="quarter" idx="20"/>
          </p:nvPr>
        </p:nvSpPr>
        <p:spPr/>
        <p:txBody>
          <a:bodyPr/>
          <a:lstStyle/>
          <a:p>
            <a:fld id="{B23121D6-781A-4B6C-8D9B-3A8188A614AE}" type="slidenum">
              <a:rPr lang="en-US" smtClean="0"/>
              <a:t>63</a:t>
            </a:fld>
            <a:endParaRPr lang="en-US"/>
          </a:p>
        </p:txBody>
      </p:sp>
      <p:sp>
        <p:nvSpPr>
          <p:cNvPr id="2" name="Title 1">
            <a:extLst>
              <a:ext uri="{FF2B5EF4-FFF2-40B4-BE49-F238E27FC236}">
                <a16:creationId xmlns:a16="http://schemas.microsoft.com/office/drawing/2014/main" id="{9B11474D-3771-4F25-8A94-0EF301AE2062}"/>
              </a:ext>
            </a:extLst>
          </p:cNvPr>
          <p:cNvSpPr>
            <a:spLocks noGrp="1"/>
          </p:cNvSpPr>
          <p:nvPr>
            <p:ph type="title"/>
          </p:nvPr>
        </p:nvSpPr>
        <p:spPr/>
        <p:txBody>
          <a:bodyPr/>
          <a:lstStyle/>
          <a:p>
            <a:r>
              <a:rPr lang="en-US"/>
              <a:t>Thank you</a:t>
            </a:r>
          </a:p>
        </p:txBody>
      </p:sp>
      <p:sp>
        <p:nvSpPr>
          <p:cNvPr id="6" name="Text Placeholder 5">
            <a:extLst>
              <a:ext uri="{FF2B5EF4-FFF2-40B4-BE49-F238E27FC236}">
                <a16:creationId xmlns:a16="http://schemas.microsoft.com/office/drawing/2014/main" id="{37D19DB1-8CC4-4D1C-8D48-67540AF80AAD}"/>
              </a:ext>
            </a:extLst>
          </p:cNvPr>
          <p:cNvSpPr>
            <a:spLocks noGrp="1"/>
          </p:cNvSpPr>
          <p:nvPr>
            <p:ph type="body" sz="quarter" idx="21"/>
          </p:nvPr>
        </p:nvSpPr>
        <p:spPr>
          <a:xfrm>
            <a:off x="2551176" y="5212079"/>
            <a:ext cx="9637776" cy="400110"/>
          </a:xfrm>
        </p:spPr>
        <p:txBody>
          <a:bodyPr/>
          <a:lstStyle/>
          <a:p>
            <a:r>
              <a:rPr lang="en-US"/>
              <a:t>All </a:t>
            </a:r>
            <a:r>
              <a:rPr lang="en-US" dirty="0"/>
              <a:t>trademarks are the property of their owners.</a:t>
            </a:r>
          </a:p>
        </p:txBody>
      </p:sp>
    </p:spTree>
    <p:custDataLst>
      <p:tags r:id="rId1"/>
    </p:custDataLst>
    <p:extLst>
      <p:ext uri="{BB962C8B-B14F-4D97-AF65-F5344CB8AC3E}">
        <p14:creationId xmlns:p14="http://schemas.microsoft.com/office/powerpoint/2010/main" val="2253571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563A741-08AC-0303-9BF0-2402004026AC}"/>
              </a:ext>
            </a:extLst>
          </p:cNvPr>
          <p:cNvSpPr>
            <a:spLocks noGrp="1"/>
          </p:cNvSpPr>
          <p:nvPr>
            <p:ph type="sldNum" sz="quarter" idx="20"/>
          </p:nvPr>
        </p:nvSpPr>
        <p:spPr/>
        <p:txBody>
          <a:bodyPr/>
          <a:lstStyle/>
          <a:p>
            <a:fld id="{930176A1-BCF0-4712-97A6-6B495F55390B}" type="slidenum">
              <a:rPr lang="en-US" smtClean="0"/>
              <a:pPr/>
              <a:t>7</a:t>
            </a:fld>
            <a:endParaRPr lang="en-US"/>
          </a:p>
        </p:txBody>
      </p:sp>
      <p:sp>
        <p:nvSpPr>
          <p:cNvPr id="2" name="Title 1">
            <a:extLst>
              <a:ext uri="{FF2B5EF4-FFF2-40B4-BE49-F238E27FC236}">
                <a16:creationId xmlns:a16="http://schemas.microsoft.com/office/drawing/2014/main" id="{A7ECAF09-4C49-4443-8B41-5FD1A3822A8C}"/>
              </a:ext>
            </a:extLst>
          </p:cNvPr>
          <p:cNvSpPr>
            <a:spLocks noGrp="1"/>
          </p:cNvSpPr>
          <p:nvPr>
            <p:ph type="title"/>
          </p:nvPr>
        </p:nvSpPr>
        <p:spPr/>
        <p:txBody>
          <a:bodyPr>
            <a:normAutofit/>
          </a:bodyPr>
          <a:lstStyle/>
          <a:p>
            <a:r>
              <a:rPr lang="en-US"/>
              <a:t>Open Systems Interconnection (OSI) model</a:t>
            </a:r>
          </a:p>
        </p:txBody>
      </p:sp>
      <p:graphicFrame>
        <p:nvGraphicFramePr>
          <p:cNvPr id="6" name="Table Placeholder 3">
            <a:extLst>
              <a:ext uri="{FF2B5EF4-FFF2-40B4-BE49-F238E27FC236}">
                <a16:creationId xmlns:a16="http://schemas.microsoft.com/office/drawing/2014/main" id="{2BD9FE4F-F1DE-4918-969B-61330295E15F}"/>
              </a:ext>
            </a:extLst>
          </p:cNvPr>
          <p:cNvGraphicFramePr>
            <a:graphicFrameLocks/>
          </p:cNvGraphicFramePr>
          <p:nvPr>
            <p:extLst>
              <p:ext uri="{D42A27DB-BD31-4B8C-83A1-F6EECF244321}">
                <p14:modId xmlns:p14="http://schemas.microsoft.com/office/powerpoint/2010/main" val="3629930200"/>
              </p:ext>
            </p:extLst>
          </p:nvPr>
        </p:nvGraphicFramePr>
        <p:xfrm>
          <a:off x="267838" y="1488275"/>
          <a:ext cx="11656324" cy="4693535"/>
        </p:xfrm>
        <a:graphic>
          <a:graphicData uri="http://schemas.openxmlformats.org/drawingml/2006/table">
            <a:tbl>
              <a:tblPr firstRow="1" bandRow="1"/>
              <a:tblGrid>
                <a:gridCol w="1582227">
                  <a:extLst>
                    <a:ext uri="{9D8B030D-6E8A-4147-A177-3AD203B41FA5}">
                      <a16:colId xmlns:a16="http://schemas.microsoft.com/office/drawing/2014/main" val="20000"/>
                    </a:ext>
                  </a:extLst>
                </a:gridCol>
                <a:gridCol w="1148723">
                  <a:extLst>
                    <a:ext uri="{9D8B030D-6E8A-4147-A177-3AD203B41FA5}">
                      <a16:colId xmlns:a16="http://schemas.microsoft.com/office/drawing/2014/main" val="20001"/>
                    </a:ext>
                  </a:extLst>
                </a:gridCol>
                <a:gridCol w="6574062">
                  <a:extLst>
                    <a:ext uri="{9D8B030D-6E8A-4147-A177-3AD203B41FA5}">
                      <a16:colId xmlns:a16="http://schemas.microsoft.com/office/drawing/2014/main" val="20002"/>
                    </a:ext>
                  </a:extLst>
                </a:gridCol>
                <a:gridCol w="2351312">
                  <a:extLst>
                    <a:ext uri="{9D8B030D-6E8A-4147-A177-3AD203B41FA5}">
                      <a16:colId xmlns:a16="http://schemas.microsoft.com/office/drawing/2014/main" val="20003"/>
                    </a:ext>
                  </a:extLst>
                </a:gridCol>
              </a:tblGrid>
              <a:tr h="536414">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2000" b="0" i="0">
                          <a:solidFill>
                            <a:schemeClr val="tx1"/>
                          </a:solidFill>
                          <a:latin typeface="+mj-lt"/>
                          <a:ea typeface="Amazon Ember" panose="020B0603020204020204" pitchFamily="34" charset="0"/>
                          <a:cs typeface="Amazon Ember" panose="020B0603020204020204" pitchFamily="34" charset="0"/>
                        </a:rPr>
                        <a:t>Layer</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2000" b="0" i="0">
                          <a:solidFill>
                            <a:schemeClr val="tx1"/>
                          </a:solidFill>
                          <a:latin typeface="+mj-lt"/>
                          <a:ea typeface="Amazon Ember" panose="020B0603020204020204" pitchFamily="34" charset="0"/>
                          <a:cs typeface="Amazon Ember" panose="020B0603020204020204" pitchFamily="34" charset="0"/>
                        </a:rPr>
                        <a:t>Number</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2000" b="0" i="0">
                          <a:solidFill>
                            <a:schemeClr val="tx1"/>
                          </a:solidFill>
                          <a:latin typeface="+mj-lt"/>
                          <a:ea typeface="Amazon Ember" panose="020B0603020204020204" pitchFamily="34" charset="0"/>
                          <a:cs typeface="Amazon Ember" panose="020B0603020204020204" pitchFamily="34" charset="0"/>
                        </a:rPr>
                        <a:t>Function</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2000" b="0" i="0">
                          <a:solidFill>
                            <a:schemeClr val="tx1"/>
                          </a:solidFill>
                          <a:latin typeface="+mj-lt"/>
                          <a:ea typeface="Amazon Ember" panose="020B0603020204020204" pitchFamily="34" charset="0"/>
                          <a:cs typeface="Amazon Ember" panose="020B0603020204020204" pitchFamily="34" charset="0"/>
                        </a:rPr>
                        <a:t>Protocol/Address</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extLst>
                  <a:ext uri="{0D108BD9-81ED-4DB2-BD59-A6C34878D82A}">
                    <a16:rowId xmlns:a16="http://schemas.microsoft.com/office/drawing/2014/main" val="10000"/>
                  </a:ext>
                </a:extLst>
              </a:tr>
              <a:tr h="564345">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600" b="0" i="0">
                          <a:solidFill>
                            <a:srgbClr val="232F3E"/>
                          </a:solidFill>
                          <a:latin typeface="+mj-lt"/>
                          <a:ea typeface="Amazon Ember Light" panose="020B0403020204020204" pitchFamily="34" charset="0"/>
                          <a:cs typeface="Amazon Ember Light" panose="020B0403020204020204" pitchFamily="34" charset="0"/>
                        </a:rPr>
                        <a:t>Application</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600" b="0" i="0">
                          <a:solidFill>
                            <a:srgbClr val="232F3E"/>
                          </a:solidFill>
                          <a:latin typeface="+mj-lt"/>
                          <a:ea typeface="Amazon Ember Light" panose="020B0403020204020204" pitchFamily="34" charset="0"/>
                          <a:cs typeface="Amazon Ember Light" panose="020B0403020204020204" pitchFamily="34" charset="0"/>
                        </a:rPr>
                        <a:t>7</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r>
                        <a:rPr lang="en-US" sz="1600" b="0" i="0">
                          <a:solidFill>
                            <a:srgbClr val="232F3E"/>
                          </a:solidFill>
                          <a:latin typeface="+mj-lt"/>
                          <a:ea typeface="Amazon Ember Light" panose="020B0403020204020204" pitchFamily="34" charset="0"/>
                          <a:cs typeface="Amazon Ember Light" panose="020B0403020204020204" pitchFamily="34" charset="0"/>
                        </a:rPr>
                        <a:t>Means for an application to access a computer network</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r>
                        <a:rPr lang="en-US" sz="1600" b="0" i="0">
                          <a:solidFill>
                            <a:srgbClr val="232F3E"/>
                          </a:solidFill>
                          <a:latin typeface="+mj-lt"/>
                          <a:ea typeface="Amazon Ember Light" panose="020B0403020204020204" pitchFamily="34" charset="0"/>
                          <a:cs typeface="Amazon Ember Light" panose="020B0403020204020204" pitchFamily="34" charset="0"/>
                        </a:rPr>
                        <a:t>HTTP(S), FTP, DHCP, LDAP</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73331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j-lt"/>
                          <a:ea typeface="Amazon Ember Light" panose="020B0403020204020204" pitchFamily="34" charset="0"/>
                          <a:cs typeface="Amazon Ember Light" panose="020B0403020204020204" pitchFamily="34" charset="0"/>
                        </a:rPr>
                        <a:t>Presentation</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j-lt"/>
                          <a:ea typeface="Amazon Ember Light" panose="020B0403020204020204" pitchFamily="34" charset="0"/>
                          <a:cs typeface="Amazon Ember Light" panose="020B0403020204020204" pitchFamily="34" charset="0"/>
                        </a:rPr>
                        <a:t>6</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a:solidFill>
                            <a:srgbClr val="232F3E"/>
                          </a:solidFill>
                          <a:latin typeface="+mj-lt"/>
                          <a:ea typeface="Amazon Ember Light" panose="020B0403020204020204" pitchFamily="34" charset="0"/>
                          <a:cs typeface="Amazon Ember Light" panose="020B0403020204020204" pitchFamily="34" charset="0"/>
                        </a:rPr>
                        <a:t>Ensures that the application layer can read the data</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a:solidFill>
                            <a:srgbClr val="232F3E"/>
                          </a:solidFill>
                          <a:latin typeface="+mj-lt"/>
                          <a:ea typeface="Amazon Ember Light" panose="020B0403020204020204" pitchFamily="34" charset="0"/>
                          <a:cs typeface="Amazon Ember Light" panose="020B0403020204020204" pitchFamily="34" charset="0"/>
                        </a:rPr>
                        <a:t>Encryption</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ASCII, ICA</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53641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j-lt"/>
                          <a:ea typeface="Amazon Ember Light" panose="020B0403020204020204" pitchFamily="34" charset="0"/>
                          <a:cs typeface="Amazon Ember Light" panose="020B0403020204020204" pitchFamily="34" charset="0"/>
                        </a:rPr>
                        <a:t>Session</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j-lt"/>
                          <a:ea typeface="Amazon Ember Light" panose="020B0403020204020204" pitchFamily="34" charset="0"/>
                          <a:cs typeface="Amazon Ember Light" panose="020B0403020204020204" pitchFamily="34" charset="0"/>
                        </a:rPr>
                        <a:t>5</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Enables orderly exchange of data</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j-lt"/>
                          <a:ea typeface="Amazon Ember Light" panose="020B0403020204020204" pitchFamily="34" charset="0"/>
                          <a:cs typeface="Amazon Ember Light" panose="020B0403020204020204" pitchFamily="34" charset="0"/>
                        </a:rPr>
                        <a:t>NetBIOS, RPC</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3"/>
                  </a:ext>
                </a:extLst>
              </a:tr>
              <a:tr h="564345">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j-lt"/>
                          <a:ea typeface="Amazon Ember Light" panose="020B0403020204020204" pitchFamily="34" charset="0"/>
                          <a:cs typeface="Amazon Ember Light" panose="020B0403020204020204" pitchFamily="34" charset="0"/>
                        </a:rPr>
                        <a:t>Transport</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j-lt"/>
                          <a:ea typeface="Amazon Ember Light" panose="020B0403020204020204" pitchFamily="34" charset="0"/>
                          <a:cs typeface="Amazon Ember Light" panose="020B0403020204020204" pitchFamily="34" charset="0"/>
                        </a:rPr>
                        <a:t>4</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j-lt"/>
                          <a:ea typeface="Amazon Ember Light" panose="020B0403020204020204" pitchFamily="34" charset="0"/>
                          <a:cs typeface="Amazon Ember Light" panose="020B0403020204020204" pitchFamily="34" charset="0"/>
                        </a:rPr>
                        <a:t>Provides protocols to support host-to-host communication</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j-lt"/>
                          <a:ea typeface="Amazon Ember Light" panose="020B0403020204020204" pitchFamily="34" charset="0"/>
                          <a:cs typeface="Amazon Ember Light" panose="020B0403020204020204" pitchFamily="34" charset="0"/>
                        </a:rPr>
                        <a:t>TCP, UDP</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53641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j-lt"/>
                          <a:ea typeface="Amazon Ember Light" panose="020B0403020204020204" pitchFamily="34" charset="0"/>
                          <a:cs typeface="Amazon Ember Light" panose="020B0403020204020204" pitchFamily="34" charset="0"/>
                        </a:rPr>
                        <a:t>Network</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j-lt"/>
                          <a:ea typeface="Amazon Ember Light" panose="020B0403020204020204" pitchFamily="34" charset="0"/>
                          <a:cs typeface="Amazon Ember Light" panose="020B0403020204020204" pitchFamily="34" charset="0"/>
                        </a:rPr>
                        <a:t>3</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j-lt"/>
                          <a:ea typeface="Amazon Ember Light" panose="020B0403020204020204" pitchFamily="34" charset="0"/>
                          <a:cs typeface="Amazon Ember Light" panose="020B0403020204020204" pitchFamily="34" charset="0"/>
                        </a:rPr>
                        <a:t>Routing and packet forwarding (routers)</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j-lt"/>
                          <a:ea typeface="Amazon Ember Light" panose="020B0403020204020204" pitchFamily="34" charset="0"/>
                          <a:cs typeface="Amazon Ember Light" panose="020B0403020204020204" pitchFamily="34" charset="0"/>
                        </a:rPr>
                        <a:t>IP</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374965473"/>
                  </a:ext>
                </a:extLst>
              </a:tr>
              <a:tr h="53641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j-lt"/>
                          <a:ea typeface="Amazon Ember Light" panose="020B0403020204020204" pitchFamily="34" charset="0"/>
                          <a:cs typeface="Amazon Ember Light" panose="020B0403020204020204" pitchFamily="34" charset="0"/>
                        </a:rPr>
                        <a:t>Data link</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j-lt"/>
                          <a:ea typeface="Amazon Ember Light" panose="020B0403020204020204" pitchFamily="34" charset="0"/>
                          <a:cs typeface="Amazon Ember Light" panose="020B0403020204020204" pitchFamily="34" charset="0"/>
                        </a:rPr>
                        <a:t>2</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Transfer data in the same LAN network (bridges and switches)</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j-lt"/>
                          <a:ea typeface="Amazon Ember Light" panose="020B0403020204020204" pitchFamily="34" charset="0"/>
                          <a:cs typeface="Amazon Ember Light" panose="020B0403020204020204" pitchFamily="34" charset="0"/>
                        </a:rPr>
                        <a:t>MAC</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56811062"/>
                  </a:ext>
                </a:extLst>
              </a:tr>
              <a:tr h="56434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j-lt"/>
                          <a:ea typeface="Amazon Ember Light" panose="020B0403020204020204" pitchFamily="34" charset="0"/>
                          <a:cs typeface="Amazon Ember Light" panose="020B0403020204020204" pitchFamily="34" charset="0"/>
                        </a:rPr>
                        <a:t>Physical</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F2F2"/>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j-lt"/>
                          <a:ea typeface="Amazon Ember Light" panose="020B0403020204020204" pitchFamily="34" charset="0"/>
                          <a:cs typeface="Amazon Ember Light" panose="020B0403020204020204" pitchFamily="34" charset="0"/>
                        </a:rPr>
                        <a:t>1</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F2F2"/>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a:solidFill>
                            <a:srgbClr val="232F3E"/>
                          </a:solidFill>
                          <a:latin typeface="+mj-lt"/>
                          <a:ea typeface="Amazon Ember Light" panose="020B0403020204020204" pitchFamily="34" charset="0"/>
                          <a:cs typeface="Amazon Ember Light" panose="020B0403020204020204" pitchFamily="34" charset="0"/>
                        </a:rPr>
                        <a:t>Transmission and reception of raw bitstreams over a physical medium (hubs)</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F2F2"/>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Signals (1s and 0s)</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15313496"/>
                  </a:ext>
                </a:extLst>
              </a:tr>
            </a:tbl>
          </a:graphicData>
        </a:graphic>
      </p:graphicFrame>
    </p:spTree>
    <p:custDataLst>
      <p:tags r:id="rId1"/>
    </p:custDataLst>
    <p:extLst>
      <p:ext uri="{BB962C8B-B14F-4D97-AF65-F5344CB8AC3E}">
        <p14:creationId xmlns:p14="http://schemas.microsoft.com/office/powerpoint/2010/main" val="2912226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56F618-4F98-4259-871F-42A6EEE0040B}"/>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8</a:t>
            </a:fld>
            <a:endParaRPr lang="en-US"/>
          </a:p>
        </p:txBody>
      </p:sp>
      <p:sp>
        <p:nvSpPr>
          <p:cNvPr id="2" name="Title 1">
            <a:extLst>
              <a:ext uri="{FF2B5EF4-FFF2-40B4-BE49-F238E27FC236}">
                <a16:creationId xmlns:a16="http://schemas.microsoft.com/office/drawing/2014/main" id="{99F819DD-C864-4B1F-BDFF-2B4E11492383}"/>
              </a:ext>
            </a:extLst>
          </p:cNvPr>
          <p:cNvSpPr>
            <a:spLocks noGrp="1"/>
          </p:cNvSpPr>
          <p:nvPr>
            <p:ph type="title"/>
          </p:nvPr>
        </p:nvSpPr>
        <p:spPr/>
        <p:txBody>
          <a:bodyPr/>
          <a:lstStyle/>
          <a:p>
            <a:r>
              <a:rPr lang="en-US"/>
              <a:t>Amazon VPC</a:t>
            </a:r>
          </a:p>
        </p:txBody>
      </p:sp>
      <p:sp>
        <p:nvSpPr>
          <p:cNvPr id="3" name="Content Placeholder 2">
            <a:extLst>
              <a:ext uri="{FF2B5EF4-FFF2-40B4-BE49-F238E27FC236}">
                <a16:creationId xmlns:a16="http://schemas.microsoft.com/office/drawing/2014/main" id="{C55FAD45-680F-4EE5-A5D2-81C5793A080D}"/>
              </a:ext>
            </a:extLst>
          </p:cNvPr>
          <p:cNvSpPr>
            <a:spLocks noGrp="1"/>
          </p:cNvSpPr>
          <p:nvPr>
            <p:ph sz="quarter" idx="21"/>
          </p:nvPr>
        </p:nvSpPr>
        <p:spPr>
          <a:xfrm>
            <a:off x="2157984" y="1527048"/>
            <a:ext cx="9610344" cy="4645152"/>
          </a:xfrm>
        </p:spPr>
        <p:txBody>
          <a:bodyPr>
            <a:normAutofit fontScale="92500" lnSpcReduction="20000"/>
          </a:bodyPr>
          <a:lstStyle/>
          <a:p>
            <a:r>
              <a:rPr lang="en-US" dirty="0"/>
              <a:t>Enables you to provision a </a:t>
            </a:r>
            <a:r>
              <a:rPr lang="en-US" dirty="0">
                <a:solidFill>
                  <a:schemeClr val="accent6"/>
                </a:solidFill>
              </a:rPr>
              <a:t>logically isolated </a:t>
            </a:r>
            <a:r>
              <a:rPr lang="en-US" dirty="0"/>
              <a:t>section of the AWS Cloud where you can launch AWS resources in a virtual network that you define</a:t>
            </a:r>
          </a:p>
          <a:p>
            <a:r>
              <a:rPr lang="en-US" dirty="0"/>
              <a:t>Gives you </a:t>
            </a:r>
            <a:r>
              <a:rPr lang="en-US" dirty="0">
                <a:solidFill>
                  <a:schemeClr val="accent6"/>
                </a:solidFill>
              </a:rPr>
              <a:t>control over your virtual networking resources</a:t>
            </a:r>
            <a:r>
              <a:rPr lang="en-US" dirty="0"/>
              <a:t>, including:</a:t>
            </a:r>
          </a:p>
          <a:p>
            <a:pPr lvl="1"/>
            <a:r>
              <a:rPr lang="en-US" dirty="0"/>
              <a:t>Selection of IP address range</a:t>
            </a:r>
          </a:p>
          <a:p>
            <a:pPr lvl="1"/>
            <a:r>
              <a:rPr lang="en-US" dirty="0"/>
              <a:t>Creation of subnets</a:t>
            </a:r>
          </a:p>
          <a:p>
            <a:pPr lvl="1"/>
            <a:r>
              <a:rPr lang="en-US" dirty="0"/>
              <a:t>Configuration of route tables and network gateways</a:t>
            </a:r>
          </a:p>
          <a:p>
            <a:r>
              <a:rPr lang="en-US" dirty="0"/>
              <a:t>Enables you to </a:t>
            </a:r>
            <a:r>
              <a:rPr lang="en-US" dirty="0">
                <a:solidFill>
                  <a:schemeClr val="accent6"/>
                </a:solidFill>
              </a:rPr>
              <a:t>customize the network configuration </a:t>
            </a:r>
            <a:r>
              <a:rPr lang="en-US" dirty="0"/>
              <a:t>for your VPC</a:t>
            </a:r>
          </a:p>
          <a:p>
            <a:r>
              <a:rPr lang="en-US" dirty="0"/>
              <a:t>Enables you to use </a:t>
            </a:r>
            <a:r>
              <a:rPr lang="en-US" dirty="0">
                <a:solidFill>
                  <a:schemeClr val="accent6"/>
                </a:solidFill>
              </a:rPr>
              <a:t>multiple layers of security</a:t>
            </a:r>
          </a:p>
        </p:txBody>
      </p:sp>
      <p:pic>
        <p:nvPicPr>
          <p:cNvPr id="6" name="Graphic 5">
            <a:extLst>
              <a:ext uri="{FF2B5EF4-FFF2-40B4-BE49-F238E27FC236}">
                <a16:creationId xmlns:a16="http://schemas.microsoft.com/office/drawing/2014/main" id="{5B13C49A-0AEC-4A20-84CE-C8C84923522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100" y="1528175"/>
            <a:ext cx="1371600" cy="1371600"/>
          </a:xfrm>
          <a:prstGeom prst="rect">
            <a:avLst/>
          </a:prstGeom>
        </p:spPr>
      </p:pic>
      <p:sp>
        <p:nvSpPr>
          <p:cNvPr id="7" name="TextBox 6">
            <a:extLst>
              <a:ext uri="{FF2B5EF4-FFF2-40B4-BE49-F238E27FC236}">
                <a16:creationId xmlns:a16="http://schemas.microsoft.com/office/drawing/2014/main" id="{313D5743-93EE-4604-AF83-9A23B01AD693}"/>
              </a:ext>
            </a:extLst>
          </p:cNvPr>
          <p:cNvSpPr txBox="1"/>
          <p:nvPr/>
        </p:nvSpPr>
        <p:spPr>
          <a:xfrm>
            <a:off x="422564" y="3013501"/>
            <a:ext cx="1375698" cy="830997"/>
          </a:xfrm>
          <a:prstGeom prst="rect">
            <a:avLst/>
          </a:prstGeom>
          <a:noFill/>
        </p:spPr>
        <p:txBody>
          <a:bodyPr wrap="none" rtlCol="0">
            <a:spAutoFit/>
          </a:bodyPr>
          <a:lstStyle/>
          <a:p>
            <a:pPr algn="ctr"/>
            <a:r>
              <a:rPr lang="en-US" sz="240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2400">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a:latin typeface="Amazon Ember Light" panose="020B0403020204020204" pitchFamily="34" charset="0"/>
                <a:ea typeface="Amazon Ember Light" panose="020B0403020204020204" pitchFamily="34" charset="0"/>
                <a:cs typeface="Amazon Ember Light" panose="020B0403020204020204" pitchFamily="34" charset="0"/>
              </a:rPr>
              <a:t>VPC</a:t>
            </a:r>
          </a:p>
        </p:txBody>
      </p:sp>
    </p:spTree>
    <p:custDataLst>
      <p:tags r:id="rId1"/>
    </p:custDataLst>
    <p:extLst>
      <p:ext uri="{BB962C8B-B14F-4D97-AF65-F5344CB8AC3E}">
        <p14:creationId xmlns:p14="http://schemas.microsoft.com/office/powerpoint/2010/main" val="2828958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5C3B755-53CA-436F-BBEF-835374A6B516}"/>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9</a:t>
            </a:fld>
            <a:endParaRPr lang="en-US" dirty="0"/>
          </a:p>
        </p:txBody>
      </p:sp>
      <p:sp>
        <p:nvSpPr>
          <p:cNvPr id="2" name="Title 1"/>
          <p:cNvSpPr>
            <a:spLocks noGrp="1"/>
          </p:cNvSpPr>
          <p:nvPr>
            <p:ph type="title"/>
          </p:nvPr>
        </p:nvSpPr>
        <p:spPr/>
        <p:txBody>
          <a:bodyPr/>
          <a:lstStyle/>
          <a:p>
            <a:r>
              <a:rPr lang="en-US"/>
              <a:t>VPCs and subnets</a:t>
            </a:r>
          </a:p>
        </p:txBody>
      </p:sp>
      <p:sp>
        <p:nvSpPr>
          <p:cNvPr id="8" name="Content Placeholder 7">
            <a:extLst>
              <a:ext uri="{FF2B5EF4-FFF2-40B4-BE49-F238E27FC236}">
                <a16:creationId xmlns:a16="http://schemas.microsoft.com/office/drawing/2014/main" id="{E119D091-850F-4401-A6D1-CB21EE448D1A}"/>
              </a:ext>
            </a:extLst>
          </p:cNvPr>
          <p:cNvSpPr>
            <a:spLocks noGrp="1"/>
          </p:cNvSpPr>
          <p:nvPr>
            <p:ph sz="quarter" idx="21"/>
          </p:nvPr>
        </p:nvSpPr>
        <p:spPr>
          <a:xfrm>
            <a:off x="365760" y="1143000"/>
            <a:ext cx="5504688" cy="4645152"/>
          </a:xfrm>
        </p:spPr>
        <p:txBody>
          <a:bodyPr>
            <a:normAutofit fontScale="92500"/>
          </a:bodyPr>
          <a:lstStyle/>
          <a:p>
            <a:r>
              <a:rPr lang="en-US" dirty="0"/>
              <a:t>VPCs:</a:t>
            </a:r>
          </a:p>
          <a:p>
            <a:pPr lvl="1">
              <a:buClr>
                <a:schemeClr val="tx1"/>
              </a:buClr>
            </a:pPr>
            <a:r>
              <a:rPr lang="en-US" dirty="0">
                <a:solidFill>
                  <a:schemeClr val="accent6"/>
                </a:solidFill>
              </a:rPr>
              <a:t>Logically isolated </a:t>
            </a:r>
            <a:r>
              <a:rPr lang="en-US" dirty="0"/>
              <a:t>from other VPCs</a:t>
            </a:r>
          </a:p>
          <a:p>
            <a:pPr lvl="1">
              <a:buClr>
                <a:schemeClr val="tx1"/>
              </a:buClr>
            </a:pPr>
            <a:r>
              <a:rPr lang="en-US" dirty="0">
                <a:solidFill>
                  <a:schemeClr val="accent6"/>
                </a:solidFill>
              </a:rPr>
              <a:t>Dedicated</a:t>
            </a:r>
            <a:r>
              <a:rPr lang="en-US" dirty="0"/>
              <a:t> to your AWS account</a:t>
            </a:r>
          </a:p>
          <a:p>
            <a:pPr lvl="1">
              <a:buClr>
                <a:schemeClr val="tx1"/>
              </a:buClr>
            </a:pPr>
            <a:r>
              <a:rPr lang="en-US" dirty="0"/>
              <a:t>Belong to a single </a:t>
            </a:r>
            <a:r>
              <a:rPr lang="en-US" dirty="0">
                <a:solidFill>
                  <a:schemeClr val="accent6"/>
                </a:solidFill>
              </a:rPr>
              <a:t>AWS Region </a:t>
            </a:r>
            <a:r>
              <a:rPr lang="en-US" dirty="0"/>
              <a:t>and can span multiple Availability Zones</a:t>
            </a:r>
          </a:p>
          <a:p>
            <a:pPr>
              <a:buClr>
                <a:schemeClr val="tx1"/>
              </a:buClr>
            </a:pPr>
            <a:r>
              <a:rPr lang="en-US" dirty="0"/>
              <a:t>Subnets:</a:t>
            </a:r>
          </a:p>
          <a:p>
            <a:pPr lvl="1">
              <a:buClr>
                <a:schemeClr val="tx1"/>
              </a:buClr>
            </a:pPr>
            <a:r>
              <a:rPr lang="en-US" dirty="0">
                <a:solidFill>
                  <a:schemeClr val="accent6"/>
                </a:solidFill>
              </a:rPr>
              <a:t>Range of IP addresses </a:t>
            </a:r>
            <a:r>
              <a:rPr lang="en-US" dirty="0"/>
              <a:t>that divide a VPC</a:t>
            </a:r>
          </a:p>
          <a:p>
            <a:pPr lvl="1">
              <a:buClr>
                <a:schemeClr val="tx1"/>
              </a:buClr>
            </a:pPr>
            <a:r>
              <a:rPr lang="en-US" dirty="0"/>
              <a:t>Belong to a single </a:t>
            </a:r>
            <a:r>
              <a:rPr lang="en-US" dirty="0">
                <a:solidFill>
                  <a:schemeClr val="accent6"/>
                </a:solidFill>
              </a:rPr>
              <a:t>Availability Zone</a:t>
            </a:r>
          </a:p>
          <a:p>
            <a:pPr lvl="1">
              <a:buClr>
                <a:schemeClr val="tx1"/>
              </a:buClr>
            </a:pPr>
            <a:r>
              <a:rPr lang="en-US" dirty="0"/>
              <a:t>Classified as </a:t>
            </a:r>
            <a:r>
              <a:rPr lang="en-US" dirty="0">
                <a:solidFill>
                  <a:schemeClr val="accent6"/>
                </a:solidFill>
              </a:rPr>
              <a:t>public</a:t>
            </a:r>
            <a:r>
              <a:rPr lang="en-US" b="1" dirty="0">
                <a:solidFill>
                  <a:schemeClr val="accent6"/>
                </a:solidFill>
              </a:rPr>
              <a:t> </a:t>
            </a:r>
            <a:r>
              <a:rPr lang="en-US" dirty="0"/>
              <a:t>or</a:t>
            </a:r>
            <a:r>
              <a:rPr lang="en-US" b="1" dirty="0">
                <a:solidFill>
                  <a:schemeClr val="accent6"/>
                </a:solidFill>
              </a:rPr>
              <a:t> </a:t>
            </a:r>
            <a:r>
              <a:rPr lang="en-US" dirty="0">
                <a:solidFill>
                  <a:schemeClr val="accent6"/>
                </a:solidFill>
              </a:rPr>
              <a:t>private</a:t>
            </a:r>
          </a:p>
        </p:txBody>
      </p:sp>
      <p:grpSp>
        <p:nvGrpSpPr>
          <p:cNvPr id="13" name="Group 12" descr="AWS Cloud diagram with one Region and one VPC spread across two Availability Zones. the VPC has one subnet inside each Availability Zone.">
            <a:extLst>
              <a:ext uri="{FF2B5EF4-FFF2-40B4-BE49-F238E27FC236}">
                <a16:creationId xmlns:a16="http://schemas.microsoft.com/office/drawing/2014/main" id="{FDB36299-A986-4260-9BFA-CEAA8FAD6E63}"/>
              </a:ext>
            </a:extLst>
          </p:cNvPr>
          <p:cNvGrpSpPr/>
          <p:nvPr/>
        </p:nvGrpSpPr>
        <p:grpSpPr>
          <a:xfrm>
            <a:off x="6268215" y="1528175"/>
            <a:ext cx="5605130" cy="4221461"/>
            <a:chOff x="6268215" y="1528175"/>
            <a:chExt cx="5605130" cy="4221461"/>
          </a:xfrm>
        </p:grpSpPr>
        <p:grpSp>
          <p:nvGrpSpPr>
            <p:cNvPr id="3" name="Group 2">
              <a:extLst>
                <a:ext uri="{FF2B5EF4-FFF2-40B4-BE49-F238E27FC236}">
                  <a16:creationId xmlns:a16="http://schemas.microsoft.com/office/drawing/2014/main" id="{DDCD66A0-2BCF-4034-8541-445A3791755A}"/>
                </a:ext>
              </a:extLst>
            </p:cNvPr>
            <p:cNvGrpSpPr/>
            <p:nvPr/>
          </p:nvGrpSpPr>
          <p:grpSpPr>
            <a:xfrm>
              <a:off x="6268215" y="1528175"/>
              <a:ext cx="5605130" cy="4221461"/>
              <a:chOff x="6268215" y="1528175"/>
              <a:chExt cx="5605130" cy="4221461"/>
            </a:xfrm>
          </p:grpSpPr>
          <p:sp>
            <p:nvSpPr>
              <p:cNvPr id="11" name="Rectangle 10">
                <a:extLst>
                  <a:ext uri="{FF2B5EF4-FFF2-40B4-BE49-F238E27FC236}">
                    <a16:creationId xmlns:a16="http://schemas.microsoft.com/office/drawing/2014/main" id="{21E5843D-C97A-438C-AF34-C074AF15688A}"/>
                  </a:ext>
                </a:extLst>
              </p:cNvPr>
              <p:cNvSpPr/>
              <p:nvPr/>
            </p:nvSpPr>
            <p:spPr>
              <a:xfrm>
                <a:off x="6268215" y="1528175"/>
                <a:ext cx="5605130" cy="4221461"/>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ea typeface="+mn-ea"/>
                    <a:cs typeface="+mn-cs"/>
                  </a:rPr>
                  <a:t>  AWS Cloud</a:t>
                </a:r>
              </a:p>
            </p:txBody>
          </p:sp>
          <p:pic>
            <p:nvPicPr>
              <p:cNvPr id="12" name="Graphic 11">
                <a:extLst>
                  <a:ext uri="{FF2B5EF4-FFF2-40B4-BE49-F238E27FC236}">
                    <a16:creationId xmlns:a16="http://schemas.microsoft.com/office/drawing/2014/main" id="{4681AF27-3732-4D77-89C2-3E31411B537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68215" y="1528175"/>
                <a:ext cx="457200" cy="457200"/>
              </a:xfrm>
              <a:prstGeom prst="rect">
                <a:avLst/>
              </a:prstGeom>
            </p:spPr>
          </p:pic>
        </p:grpSp>
        <p:grpSp>
          <p:nvGrpSpPr>
            <p:cNvPr id="5" name="Group 4">
              <a:extLst>
                <a:ext uri="{FF2B5EF4-FFF2-40B4-BE49-F238E27FC236}">
                  <a16:creationId xmlns:a16="http://schemas.microsoft.com/office/drawing/2014/main" id="{7C994E07-E60C-424B-AFF7-E3F204B2B588}"/>
                </a:ext>
              </a:extLst>
            </p:cNvPr>
            <p:cNvGrpSpPr/>
            <p:nvPr/>
          </p:nvGrpSpPr>
          <p:grpSpPr>
            <a:xfrm>
              <a:off x="6492504" y="2147455"/>
              <a:ext cx="5131460" cy="3394363"/>
              <a:chOff x="6492504" y="2147455"/>
              <a:chExt cx="5131460" cy="3394363"/>
            </a:xfrm>
          </p:grpSpPr>
          <p:sp>
            <p:nvSpPr>
              <p:cNvPr id="14" name="Rectangle 13">
                <a:extLst>
                  <a:ext uri="{FF2B5EF4-FFF2-40B4-BE49-F238E27FC236}">
                    <a16:creationId xmlns:a16="http://schemas.microsoft.com/office/drawing/2014/main" id="{53DAA754-A759-415E-BBDA-BAB73AE0DB87}"/>
                  </a:ext>
                </a:extLst>
              </p:cNvPr>
              <p:cNvSpPr/>
              <p:nvPr/>
            </p:nvSpPr>
            <p:spPr>
              <a:xfrm>
                <a:off x="6492504" y="2147455"/>
                <a:ext cx="5131460" cy="3394363"/>
              </a:xfrm>
              <a:prstGeom prst="rect">
                <a:avLst/>
              </a:prstGeom>
              <a:no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chemeClr val="accent2"/>
                    </a:solidFill>
                  </a:rPr>
                  <a:t>  Region</a:t>
                </a:r>
              </a:p>
            </p:txBody>
          </p:sp>
          <p:pic>
            <p:nvPicPr>
              <p:cNvPr id="15" name="Graphic 14">
                <a:extLst>
                  <a:ext uri="{FF2B5EF4-FFF2-40B4-BE49-F238E27FC236}">
                    <a16:creationId xmlns:a16="http://schemas.microsoft.com/office/drawing/2014/main" id="{F24332D0-D927-4863-ABDF-07052F51FC6C}"/>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92504" y="2147455"/>
                <a:ext cx="457200" cy="457200"/>
              </a:xfrm>
              <a:prstGeom prst="rect">
                <a:avLst/>
              </a:prstGeom>
            </p:spPr>
          </p:pic>
        </p:grpSp>
        <p:sp>
          <p:nvSpPr>
            <p:cNvPr id="16" name="Rectangle 15">
              <a:extLst>
                <a:ext uri="{FF2B5EF4-FFF2-40B4-BE49-F238E27FC236}">
                  <a16:creationId xmlns:a16="http://schemas.microsoft.com/office/drawing/2014/main" id="{73F9E2FC-4856-4F61-AC80-5E79A21D9CA7}"/>
                </a:ext>
              </a:extLst>
            </p:cNvPr>
            <p:cNvSpPr/>
            <p:nvPr/>
          </p:nvSpPr>
          <p:spPr>
            <a:xfrm>
              <a:off x="7608801" y="2604655"/>
              <a:ext cx="1828800" cy="2725170"/>
            </a:xfrm>
            <a:prstGeom prst="rect">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a:solidFill>
                    <a:schemeClr val="accent2"/>
                  </a:solidFill>
                </a:rPr>
                <a:t>Availability Zone 1</a:t>
              </a:r>
            </a:p>
          </p:txBody>
        </p:sp>
        <p:sp>
          <p:nvSpPr>
            <p:cNvPr id="17" name="Rectangle 16">
              <a:extLst>
                <a:ext uri="{FF2B5EF4-FFF2-40B4-BE49-F238E27FC236}">
                  <a16:creationId xmlns:a16="http://schemas.microsoft.com/office/drawing/2014/main" id="{BC85652B-F37D-4D09-821D-3C05390F0BAC}"/>
                </a:ext>
              </a:extLst>
            </p:cNvPr>
            <p:cNvSpPr/>
            <p:nvPr/>
          </p:nvSpPr>
          <p:spPr>
            <a:xfrm>
              <a:off x="9574605" y="2604655"/>
              <a:ext cx="1828800" cy="2725170"/>
            </a:xfrm>
            <a:prstGeom prst="rect">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a:solidFill>
                    <a:schemeClr val="accent2"/>
                  </a:solidFill>
                </a:rPr>
                <a:t>Availability Zone 2</a:t>
              </a:r>
            </a:p>
          </p:txBody>
        </p:sp>
        <p:grpSp>
          <p:nvGrpSpPr>
            <p:cNvPr id="6" name="Group 5">
              <a:extLst>
                <a:ext uri="{FF2B5EF4-FFF2-40B4-BE49-F238E27FC236}">
                  <a16:creationId xmlns:a16="http://schemas.microsoft.com/office/drawing/2014/main" id="{F87D00F6-1798-4D17-B97A-8A7D71B3F4BF}"/>
                </a:ext>
              </a:extLst>
            </p:cNvPr>
            <p:cNvGrpSpPr/>
            <p:nvPr/>
          </p:nvGrpSpPr>
          <p:grpSpPr>
            <a:xfrm>
              <a:off x="6611265" y="3049416"/>
              <a:ext cx="4901435" cy="2090620"/>
              <a:chOff x="6611265" y="3049416"/>
              <a:chExt cx="4901435" cy="2090620"/>
            </a:xfrm>
          </p:grpSpPr>
          <p:sp>
            <p:nvSpPr>
              <p:cNvPr id="18" name="Rectangle 17">
                <a:extLst>
                  <a:ext uri="{FF2B5EF4-FFF2-40B4-BE49-F238E27FC236}">
                    <a16:creationId xmlns:a16="http://schemas.microsoft.com/office/drawing/2014/main" id="{6DA1BB7E-90F7-49DE-9CB0-FA223F85A836}"/>
                  </a:ext>
                </a:extLst>
              </p:cNvPr>
              <p:cNvSpPr/>
              <p:nvPr/>
            </p:nvSpPr>
            <p:spPr>
              <a:xfrm>
                <a:off x="6611265" y="3049416"/>
                <a:ext cx="4901435" cy="20906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0"/>
                    <a:solidFill>
                      <a:srgbClr val="1D8900"/>
                    </a:solidFill>
                    <a:effectLst/>
                    <a:uLnTx/>
                    <a:uFillTx/>
                    <a:ea typeface="+mn-ea"/>
                    <a:cs typeface="+mn-cs"/>
                  </a:rPr>
                  <a:t> VPC</a:t>
                </a:r>
                <a:endParaRPr kumimoji="0" lang="en-US" sz="1200" b="0" i="0" u="none" strike="noStrike" kern="0" cap="none" spc="0" normalizeH="0" baseline="0" noProof="0">
                  <a:ln w="0"/>
                  <a:solidFill>
                    <a:srgbClr val="1D8900"/>
                  </a:solidFill>
                  <a:effectLst/>
                  <a:uLnTx/>
                  <a:uFillTx/>
                  <a:ea typeface="+mn-ea"/>
                  <a:cs typeface="+mn-cs"/>
                </a:endParaRPr>
              </a:p>
            </p:txBody>
          </p:sp>
          <p:pic>
            <p:nvPicPr>
              <p:cNvPr id="19" name="Graphic 18">
                <a:extLst>
                  <a:ext uri="{FF2B5EF4-FFF2-40B4-BE49-F238E27FC236}">
                    <a16:creationId xmlns:a16="http://schemas.microsoft.com/office/drawing/2014/main" id="{42912232-CA59-4F8D-A21F-D8F5638236D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11266" y="3049416"/>
                <a:ext cx="457200" cy="457200"/>
              </a:xfrm>
              <a:prstGeom prst="rect">
                <a:avLst/>
              </a:prstGeom>
            </p:spPr>
          </p:pic>
        </p:grpSp>
        <p:grpSp>
          <p:nvGrpSpPr>
            <p:cNvPr id="7" name="Group 6">
              <a:extLst>
                <a:ext uri="{FF2B5EF4-FFF2-40B4-BE49-F238E27FC236}">
                  <a16:creationId xmlns:a16="http://schemas.microsoft.com/office/drawing/2014/main" id="{1E8F8472-99D5-4279-882D-84CF72751D33}"/>
                </a:ext>
              </a:extLst>
            </p:cNvPr>
            <p:cNvGrpSpPr/>
            <p:nvPr/>
          </p:nvGrpSpPr>
          <p:grpSpPr>
            <a:xfrm>
              <a:off x="7749169" y="3549288"/>
              <a:ext cx="1554480" cy="1145359"/>
              <a:chOff x="7749169" y="3549288"/>
              <a:chExt cx="1554480" cy="1145359"/>
            </a:xfrm>
          </p:grpSpPr>
          <p:sp>
            <p:nvSpPr>
              <p:cNvPr id="20" name="Rectangle 19">
                <a:extLst>
                  <a:ext uri="{FF2B5EF4-FFF2-40B4-BE49-F238E27FC236}">
                    <a16:creationId xmlns:a16="http://schemas.microsoft.com/office/drawing/2014/main" id="{F8FF7687-9960-4BCD-AC48-C90CC32799B3}"/>
                  </a:ext>
                </a:extLst>
              </p:cNvPr>
              <p:cNvSpPr/>
              <p:nvPr/>
            </p:nvSpPr>
            <p:spPr>
              <a:xfrm>
                <a:off x="7749169" y="3551647"/>
                <a:ext cx="1554480"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a:solidFill>
                      <a:srgbClr val="1D8900"/>
                    </a:solidFill>
                  </a:rPr>
                  <a:t>   Su</a:t>
                </a:r>
                <a:r>
                  <a:rPr kumimoji="0" lang="en-US" sz="1600" b="0" i="0" u="none" strike="noStrike" kern="0" cap="none" spc="0" normalizeH="0" baseline="0" noProof="0">
                    <a:ln>
                      <a:noFill/>
                    </a:ln>
                    <a:solidFill>
                      <a:srgbClr val="1D8900"/>
                    </a:solidFill>
                    <a:effectLst/>
                    <a:uLnTx/>
                    <a:uFillTx/>
                  </a:rPr>
                  <a:t>bnet</a:t>
                </a:r>
              </a:p>
            </p:txBody>
          </p:sp>
          <p:pic>
            <p:nvPicPr>
              <p:cNvPr id="21" name="Graphic 20">
                <a:extLst>
                  <a:ext uri="{FF2B5EF4-FFF2-40B4-BE49-F238E27FC236}">
                    <a16:creationId xmlns:a16="http://schemas.microsoft.com/office/drawing/2014/main" id="{EEBDF25C-0A49-49C7-8623-9A369F99E032}"/>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49169" y="3549288"/>
                <a:ext cx="457200" cy="457200"/>
              </a:xfrm>
              <a:prstGeom prst="rect">
                <a:avLst/>
              </a:prstGeom>
            </p:spPr>
          </p:pic>
        </p:grpSp>
        <p:grpSp>
          <p:nvGrpSpPr>
            <p:cNvPr id="9" name="Group 8">
              <a:extLst>
                <a:ext uri="{FF2B5EF4-FFF2-40B4-BE49-F238E27FC236}">
                  <a16:creationId xmlns:a16="http://schemas.microsoft.com/office/drawing/2014/main" id="{144EEB2F-5125-4634-A65B-71141A598527}"/>
                </a:ext>
              </a:extLst>
            </p:cNvPr>
            <p:cNvGrpSpPr/>
            <p:nvPr/>
          </p:nvGrpSpPr>
          <p:grpSpPr>
            <a:xfrm>
              <a:off x="9661890" y="3549288"/>
              <a:ext cx="1554480" cy="1145359"/>
              <a:chOff x="9661890" y="3549288"/>
              <a:chExt cx="1554480" cy="1145359"/>
            </a:xfrm>
          </p:grpSpPr>
          <p:sp>
            <p:nvSpPr>
              <p:cNvPr id="23" name="Rectangle 22">
                <a:extLst>
                  <a:ext uri="{FF2B5EF4-FFF2-40B4-BE49-F238E27FC236}">
                    <a16:creationId xmlns:a16="http://schemas.microsoft.com/office/drawing/2014/main" id="{D47CC8D6-97FE-4D4B-88AF-F421BE1684A9}"/>
                  </a:ext>
                </a:extLst>
              </p:cNvPr>
              <p:cNvSpPr/>
              <p:nvPr/>
            </p:nvSpPr>
            <p:spPr>
              <a:xfrm>
                <a:off x="9661890" y="3551647"/>
                <a:ext cx="1554480"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a:solidFill>
                      <a:srgbClr val="1D8900"/>
                    </a:solidFill>
                  </a:rPr>
                  <a:t>   S</a:t>
                </a:r>
                <a:r>
                  <a:rPr kumimoji="0" lang="en-US" sz="1600" b="0" i="0" u="none" strike="noStrike" kern="0" cap="none" spc="0" normalizeH="0" baseline="0" noProof="0">
                    <a:ln>
                      <a:noFill/>
                    </a:ln>
                    <a:solidFill>
                      <a:srgbClr val="1D8900"/>
                    </a:solidFill>
                    <a:effectLst/>
                    <a:uLnTx/>
                    <a:uFillTx/>
                  </a:rPr>
                  <a:t>ubnet</a:t>
                </a:r>
              </a:p>
            </p:txBody>
          </p:sp>
          <p:pic>
            <p:nvPicPr>
              <p:cNvPr id="24" name="Graphic 23">
                <a:extLst>
                  <a:ext uri="{FF2B5EF4-FFF2-40B4-BE49-F238E27FC236}">
                    <a16:creationId xmlns:a16="http://schemas.microsoft.com/office/drawing/2014/main" id="{7ACD9377-C0E5-45E2-8412-5AEFD144DC3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661890" y="3549288"/>
                <a:ext cx="457200" cy="457200"/>
              </a:xfrm>
              <a:prstGeom prst="rect">
                <a:avLst/>
              </a:prstGeom>
            </p:spPr>
          </p:pic>
        </p:grpSp>
      </p:grpSp>
    </p:spTree>
    <p:custDataLst>
      <p:tags r:id="rId1"/>
    </p:custDataLst>
    <p:extLst>
      <p:ext uri="{BB962C8B-B14F-4D97-AF65-F5344CB8AC3E}">
        <p14:creationId xmlns:p14="http://schemas.microsoft.com/office/powerpoint/2010/main" val="26136537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4_TC-2022-ONEBRAND" val="0csGKSIY"/>
  <p:tag name="ARTICULATE_SLIDE_COUNT" val="70"/>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4_TC-2022-OneBrand">
  <a:themeElements>
    <a:clrScheme name="AWS Light 01">
      <a:dk1>
        <a:sysClr val="windowText" lastClr="000000"/>
      </a:dk1>
      <a:lt1>
        <a:sysClr val="window" lastClr="FFFFFF"/>
      </a:lt1>
      <a:dk2>
        <a:srgbClr val="232F3E"/>
      </a:dk2>
      <a:lt2>
        <a:srgbClr val="F1F3F3"/>
      </a:lt2>
      <a:accent1>
        <a:srgbClr val="00464F"/>
      </a:accent1>
      <a:accent2>
        <a:srgbClr val="36C2B4"/>
      </a:accent2>
      <a:accent3>
        <a:srgbClr val="F1F3F3"/>
      </a:accent3>
      <a:accent4>
        <a:srgbClr val="ADE422"/>
      </a:accent4>
      <a:accent5>
        <a:srgbClr val="C9208A"/>
      </a:accent5>
      <a:accent6>
        <a:srgbClr val="504BAB"/>
      </a:accent6>
      <a:hlink>
        <a:srgbClr val="504BAB"/>
      </a:hlink>
      <a:folHlink>
        <a:srgbClr val="504BAB"/>
      </a:folHlink>
    </a:clrScheme>
    <a:fontScheme name="Custom 1">
      <a:majorFont>
        <a:latin typeface="Amazon Ember Heavy"/>
        <a:ea typeface=""/>
        <a:cs typeface=""/>
      </a:majorFont>
      <a:minorFont>
        <a:latin typeface="Amazon Ember"/>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lum">
      <a:srgbClr val="262262"/>
    </a:custClr>
    <a:custClr name="Plum-Medium">
      <a:srgbClr val="504BAB"/>
    </a:custClr>
    <a:custClr name="Plum-Bright">
      <a:srgbClr val="7E93EE"/>
    </a:custClr>
    <a:custClr name="Berry">
      <a:srgbClr val="9E1F63"/>
    </a:custClr>
    <a:custClr name="Berry-Medium">
      <a:srgbClr val="C9208A"/>
    </a:custClr>
    <a:custClr name="Berry-Bright">
      <a:srgbClr val="FF99FF"/>
    </a:custClr>
    <a:custClr name="AWS Orange">
      <a:srgbClr val="FF6633"/>
    </a:custClr>
    <a:custClr name="Smile">
      <a:srgbClr val="FF9900"/>
    </a:custClr>
    <a:custClr name="AWS Yellow">
      <a:srgbClr val="F3E502"/>
    </a:custClr>
    <a:custClr name="Green Apple">
      <a:srgbClr val="18AB4B"/>
    </a:custClr>
    <a:custClr name="Green Apple-Medium">
      <a:srgbClr val="ADE422"/>
    </a:custClr>
    <a:custClr name="Green Apple-Bright">
      <a:srgbClr val="E4FDBF"/>
    </a:custClr>
    <a:custClr name="Aqua">
      <a:srgbClr val="00464F"/>
    </a:custClr>
    <a:custClr name="Aqua-Medium">
      <a:srgbClr val="36C2B4"/>
    </a:custClr>
    <a:custClr name="Aqua-Bright">
      <a:srgbClr val="A6E7CE"/>
    </a:custClr>
    <a:custClr name="Sea Blue">
      <a:srgbClr val="005276"/>
    </a:custClr>
    <a:custClr name="Sea Blue-Medium">
      <a:srgbClr val="008296"/>
    </a:custClr>
    <a:custClr name="Sea Blue-Bright">
      <a:srgbClr val="7CD1EA"/>
    </a:custClr>
    <a:custClr name="Squid Ink">
      <a:srgbClr val="232F3E"/>
    </a:custClr>
    <a:custClr name="Stone">
      <a:srgbClr val="D4DADA"/>
    </a:custClr>
    <a:custClr name="Paper">
      <a:srgbClr val="F1F3F3"/>
    </a:custClr>
  </a:custClrLst>
  <a:extLst>
    <a:ext uri="{05A4C25C-085E-4340-85A3-A5531E510DB2}">
      <thm15:themeFamily xmlns:thm15="http://schemas.microsoft.com/office/thememl/2012/main" name="TC OneBrand Template.potx" id="{8954FABC-D5B5-44EC-B821-8FEC440C779C}" vid="{BC45DC1F-5B79-46F6-A8BD-962AD48C18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EB30683A6882D4798A1183E2061AB2B" ma:contentTypeVersion="6" ma:contentTypeDescription="Create a new document." ma:contentTypeScope="" ma:versionID="846e12e389a6305cd5a8a7fb8804a237">
  <xsd:schema xmlns:xsd="http://www.w3.org/2001/XMLSchema" xmlns:xs="http://www.w3.org/2001/XMLSchema" xmlns:p="http://schemas.microsoft.com/office/2006/metadata/properties" xmlns:ns2="3203751e-7f26-4ef4-9d45-82e84d52b1db" targetNamespace="http://schemas.microsoft.com/office/2006/metadata/properties" ma:root="true" ma:fieldsID="5ffe97e181145ec81612676624bca40f" ns2:_="">
    <xsd:import namespace="3203751e-7f26-4ef4-9d45-82e84d52b1d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03751e-7f26-4ef4-9d45-82e84d52b1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C0752BD-F26E-41FF-9FB5-6A9780D93A83}">
  <ds:schemaRef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www.w3.org/XML/1998/namespace"/>
    <ds:schemaRef ds:uri="http://schemas.microsoft.com/office/2006/metadata/properties"/>
    <ds:schemaRef ds:uri="http://purl.org/dc/elements/1.1/"/>
    <ds:schemaRef ds:uri="3203751e-7f26-4ef4-9d45-82e84d52b1db"/>
    <ds:schemaRef ds:uri="http://purl.org/dc/terms/"/>
  </ds:schemaRefs>
</ds:datastoreItem>
</file>

<file path=customXml/itemProps2.xml><?xml version="1.0" encoding="utf-8"?>
<ds:datastoreItem xmlns:ds="http://schemas.openxmlformats.org/officeDocument/2006/customXml" ds:itemID="{15031036-21FA-4572-951E-F15692D3DBCC}">
  <ds:schemaRefs>
    <ds:schemaRef ds:uri="3203751e-7f26-4ef4-9d45-82e84d52b1d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1507056-CAA4-4785-A519-2D6E82754C9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TC OneBrand Template</Template>
  <TotalTime>5979</TotalTime>
  <Words>12104</Words>
  <Application>Microsoft Office PowerPoint</Application>
  <PresentationFormat>Widescreen</PresentationFormat>
  <Paragraphs>1153</Paragraphs>
  <Slides>63</Slides>
  <Notes>63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Amazon Ember</vt:lpstr>
      <vt:lpstr>Amazon Ember Heavy</vt:lpstr>
      <vt:lpstr>Amazon Ember Light</vt:lpstr>
      <vt:lpstr>Arial</vt:lpstr>
      <vt:lpstr>Calibri</vt:lpstr>
      <vt:lpstr>Helvetica Neue</vt:lpstr>
      <vt:lpstr>Lucida Console</vt:lpstr>
      <vt:lpstr>Verdana</vt:lpstr>
      <vt:lpstr>4_TC-2022-OneBrand</vt:lpstr>
      <vt:lpstr>Unit-2: Networking and Content Delivery</vt:lpstr>
      <vt:lpstr>Section 1: Networking basics</vt:lpstr>
      <vt:lpstr>Networks</vt:lpstr>
      <vt:lpstr>IP addresses</vt:lpstr>
      <vt:lpstr>IPv4 and IPv6 addresses</vt:lpstr>
      <vt:lpstr>Classless Inter-Domain Routing (CIDR)</vt:lpstr>
      <vt:lpstr>Open Systems Interconnection (OSI) model</vt:lpstr>
      <vt:lpstr>Amazon VPC</vt:lpstr>
      <vt:lpstr>VPCs and subnets</vt:lpstr>
      <vt:lpstr>IP addressing</vt:lpstr>
      <vt:lpstr>Reserved IP addresses</vt:lpstr>
      <vt:lpstr>Public IP address types</vt:lpstr>
      <vt:lpstr>Elastic network interface</vt:lpstr>
      <vt:lpstr>Route tables and routes</vt:lpstr>
      <vt:lpstr>Section 2 key takeaways</vt:lpstr>
      <vt:lpstr>Section 3: VPC networking</vt:lpstr>
      <vt:lpstr>Internet gateway</vt:lpstr>
      <vt:lpstr>Network address translation (NAT) gateway</vt:lpstr>
      <vt:lpstr>VPC sharing</vt:lpstr>
      <vt:lpstr>VPC peering</vt:lpstr>
      <vt:lpstr>AWS Site-to-Site VPN</vt:lpstr>
      <vt:lpstr>AWS Direct Connect</vt:lpstr>
      <vt:lpstr>VPC endpoints</vt:lpstr>
      <vt:lpstr>AWS Transit Gateway</vt:lpstr>
      <vt:lpstr>Activity: Label this network diagram</vt:lpstr>
      <vt:lpstr>Activity: Solution</vt:lpstr>
      <vt:lpstr>Section 4: VPC security</vt:lpstr>
      <vt:lpstr>Security groups (1 of 2)</vt:lpstr>
      <vt:lpstr>Security groups (2 of 2)</vt:lpstr>
      <vt:lpstr>Custom security group examples</vt:lpstr>
      <vt:lpstr>Network access control lists (network ACLs 1 of 2)</vt:lpstr>
      <vt:lpstr>Network access control lists (network ACLs 2 of 2)</vt:lpstr>
      <vt:lpstr>Custom network ACLs examples</vt:lpstr>
      <vt:lpstr>Security groups versus network ACLs</vt:lpstr>
      <vt:lpstr>Activity: Design a VPC</vt:lpstr>
      <vt:lpstr>Section 4 key takeaways</vt:lpstr>
      <vt:lpstr>Lab 2:  Build Your VPC and Launch a Web Server</vt:lpstr>
      <vt:lpstr>Lab 2: Scenario</vt:lpstr>
      <vt:lpstr>Lab 2: Tasks</vt:lpstr>
      <vt:lpstr>Lab 2: Final product</vt:lpstr>
      <vt:lpstr>Section 5: Amazon Route 53</vt:lpstr>
      <vt:lpstr>Amazon Route 53</vt:lpstr>
      <vt:lpstr>Amazon Route 53 DNS resolution</vt:lpstr>
      <vt:lpstr>Amazon Route 53 supported routing</vt:lpstr>
      <vt:lpstr>Use case: Multi-region deployment</vt:lpstr>
      <vt:lpstr>Amazon Route 53 DNS failover</vt:lpstr>
      <vt:lpstr>DNS failover for a multi-tiered web application</vt:lpstr>
      <vt:lpstr>Section 5 key takeaways</vt:lpstr>
      <vt:lpstr>Section 6: Amazon CloudFront</vt:lpstr>
      <vt:lpstr>Content delivery and network latency</vt:lpstr>
      <vt:lpstr>Content delivery network (CDN)</vt:lpstr>
      <vt:lpstr>Amazon CloudFront</vt:lpstr>
      <vt:lpstr>Amazon CloudFront infrastructure</vt:lpstr>
      <vt:lpstr>Amazon CloudFront benefits</vt:lpstr>
      <vt:lpstr>Amazon CloudFront pricing</vt:lpstr>
      <vt:lpstr>Section 6 key takeaways</vt:lpstr>
      <vt:lpstr>Module wrap-up</vt:lpstr>
      <vt:lpstr>Module summary                                    </vt:lpstr>
      <vt:lpstr>Complete the knowledge check</vt:lpstr>
      <vt:lpstr>Sample exam question</vt:lpstr>
      <vt:lpstr>Sample exam question answer</vt:lpstr>
      <vt:lpstr>Additional 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Title</dc:title>
  <dc:creator>Stading, Katrina</dc:creator>
  <cp:lastModifiedBy>Anjali Chauhan</cp:lastModifiedBy>
  <cp:revision>5</cp:revision>
  <cp:lastPrinted>2022-05-17T20:08:37Z</cp:lastPrinted>
  <dcterms:created xsi:type="dcterms:W3CDTF">2022-03-28T19:31:41Z</dcterms:created>
  <dcterms:modified xsi:type="dcterms:W3CDTF">2025-08-25T13:12:27Z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F165A876-8CAE-4A38-BCA6-3F02F794F0E7</vt:lpwstr>
  </property>
  <property fmtid="{D5CDD505-2E9C-101B-9397-08002B2CF9AE}" pid="3" name="ArticulatePath">
    <vt:lpwstr>Presentation1</vt:lpwstr>
  </property>
  <property fmtid="{D5CDD505-2E9C-101B-9397-08002B2CF9AE}" pid="4" name="ContentTypeId">
    <vt:lpwstr>0x0101004EB30683A6882D4798A1183E2061AB2B</vt:lpwstr>
  </property>
</Properties>
</file>